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12"/>
  </p:notesMasterIdLst>
  <p:handoutMasterIdLst>
    <p:handoutMasterId r:id="rId13"/>
  </p:handoutMasterIdLst>
  <p:sldIdLst>
    <p:sldId id="529" r:id="rId5"/>
    <p:sldId id="616" r:id="rId6"/>
    <p:sldId id="610" r:id="rId7"/>
    <p:sldId id="614" r:id="rId8"/>
    <p:sldId id="615" r:id="rId9"/>
    <p:sldId id="613" r:id="rId10"/>
    <p:sldId id="612" r:id="rId11"/>
  </p:sldIdLst>
  <p:sldSz cx="9144000" cy="6858000" type="screen4x3"/>
  <p:notesSz cx="7010400" cy="9236075"/>
  <p:custDataLst>
    <p:tags r:id="rId1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uthor" initials="A" lastIdx="5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CC0000"/>
    <a:srgbClr val="3B0000"/>
    <a:srgbClr val="4C657D"/>
    <a:srgbClr val="FFFFFF"/>
    <a:srgbClr val="E6001B"/>
    <a:srgbClr val="890000"/>
    <a:srgbClr val="E6001D"/>
    <a:srgbClr val="8F0028"/>
    <a:srgbClr val="A31F23"/>
    <a:srgbClr val="EA203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21E4AEA4-8DFA-4A89-87EB-49C32662AFE0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15" autoAdjust="0"/>
    <p:restoredTop sz="56661" autoAdjust="0"/>
  </p:normalViewPr>
  <p:slideViewPr>
    <p:cSldViewPr snapToGrid="0">
      <p:cViewPr>
        <p:scale>
          <a:sx n="100" d="100"/>
          <a:sy n="100" d="100"/>
        </p:scale>
        <p:origin x="-438" y="1146"/>
      </p:cViewPr>
      <p:guideLst>
        <p:guide orient="horz" pos="2160"/>
        <p:guide orient="horz" pos="912"/>
        <p:guide orient="horz" pos="3888"/>
        <p:guide pos="2880"/>
        <p:guide pos="173"/>
        <p:guide pos="558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-1860" y="-96"/>
      </p:cViewPr>
      <p:guideLst>
        <p:guide orient="horz" pos="2909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C088A6D1-998E-4C55-8542-7AAA0C9A9AB8}" type="datetimeFigureOut">
              <a:rPr lang="en-US" smtClean="0"/>
              <a:pPr/>
              <a:t>11/10/2014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67AAB6F5-C0E1-4DEF-9E80-8EDB682E808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798804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F81141C1-3C5A-4240-87DB-9D4217E9B3B1}" type="datetimeFigureOut">
              <a:rPr lang="en-US" smtClean="0"/>
              <a:pPr/>
              <a:t>11/10/2014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47800" y="61595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570077" y="3848364"/>
            <a:ext cx="5870246" cy="4695005"/>
          </a:xfrm>
          <a:prstGeom prst="rect">
            <a:avLst/>
          </a:prstGeom>
        </p:spPr>
        <p:txBody>
          <a:bodyPr vert="horz" lIns="92830" tIns="46415" rIns="92830" bIns="46415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4BA92C5E-BF34-4775-B657-4ADF2F3104C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721951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47800" y="61595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A92C5E-BF34-4775-B657-4ADF2F3104CA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GB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This report was commissioned by Avaya and details</a:t>
            </a:r>
          </a:p>
          <a:p>
            <a:r>
              <a:rPr lang="en-GB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quantitative research across 13 countries with business</a:t>
            </a:r>
          </a:p>
          <a:p>
            <a:r>
              <a:rPr lang="en-GB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managers in large companies and with adult consumers.</a:t>
            </a:r>
          </a:p>
          <a:p>
            <a:r>
              <a:rPr lang="en-GB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countries covered are the UK, Germany, the</a:t>
            </a:r>
          </a:p>
          <a:p>
            <a:r>
              <a:rPr lang="en-GB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Netherlands, Russia, the US, Canada, Singapore, Japan,</a:t>
            </a:r>
          </a:p>
          <a:p>
            <a:r>
              <a:rPr lang="en-US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India, China, Australia, Mexico and Brazil.</a:t>
            </a:r>
          </a:p>
          <a:p>
            <a:r>
              <a:rPr lang="en-GB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the </a:t>
            </a:r>
            <a:r>
              <a:rPr lang="en-GB" sz="11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business element </a:t>
            </a:r>
            <a:r>
              <a:rPr lang="en-GB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 the research, a sample of</a:t>
            </a:r>
          </a:p>
          <a:p>
            <a:r>
              <a:rPr lang="en-GB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1,268 interviews was collected with respondents who</a:t>
            </a:r>
          </a:p>
          <a:p>
            <a:r>
              <a:rPr lang="en-GB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confirmed prior to interview that, as part of their job, they</a:t>
            </a:r>
          </a:p>
          <a:p>
            <a:r>
              <a:rPr lang="en-GB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come into contact with customers and / or prospects.</a:t>
            </a:r>
          </a:p>
          <a:p>
            <a:r>
              <a:rPr lang="en-GB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They also confirmed that they operate at middle manager</a:t>
            </a:r>
          </a:p>
          <a:p>
            <a:r>
              <a:rPr lang="en-GB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level and above, and that in total their organisation has</a:t>
            </a:r>
          </a:p>
          <a:p>
            <a:r>
              <a:rPr lang="en-GB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at least 1,500 employees. All country samples each have</a:t>
            </a:r>
          </a:p>
          <a:p>
            <a:r>
              <a:rPr lang="en-GB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close to 100 respondents, with the exception of Japan,</a:t>
            </a:r>
          </a:p>
          <a:p>
            <a:r>
              <a:rPr lang="en-US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which has 64.</a:t>
            </a:r>
          </a:p>
          <a:p>
            <a:r>
              <a:rPr lang="en-GB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All companies in the sample have at least 1,500</a:t>
            </a:r>
          </a:p>
          <a:p>
            <a:r>
              <a:rPr lang="en-GB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employees and most (90%) have 2,000 or more. 61% of</a:t>
            </a:r>
          </a:p>
          <a:p>
            <a:r>
              <a:rPr lang="en-GB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companies have more than 5,000 employees, another</a:t>
            </a:r>
          </a:p>
          <a:p>
            <a:r>
              <a:rPr lang="en-GB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37% have more than 10,000 and 17% have more than</a:t>
            </a:r>
          </a:p>
          <a:p>
            <a:r>
              <a:rPr lang="en-US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50,000.</a:t>
            </a:r>
          </a:p>
          <a:p>
            <a:r>
              <a:rPr lang="en-GB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sample covers a wide variety of industry sectors, with</a:t>
            </a:r>
          </a:p>
          <a:p>
            <a:r>
              <a:rPr lang="en-GB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all the main ones well represented. 31% of companies</a:t>
            </a:r>
          </a:p>
          <a:p>
            <a:r>
              <a:rPr lang="en-GB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sample serve mainly B2B markets, while 29%</a:t>
            </a:r>
          </a:p>
          <a:p>
            <a:r>
              <a:rPr lang="en-GB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serve mainly B2C markets. Another 40% serve an equal</a:t>
            </a:r>
          </a:p>
          <a:p>
            <a:r>
              <a:rPr lang="en-GB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mixture of both business and consumer markets. These</a:t>
            </a:r>
          </a:p>
          <a:p>
            <a:r>
              <a:rPr lang="en-GB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companies sell their products and services through a wide</a:t>
            </a:r>
          </a:p>
          <a:p>
            <a:r>
              <a:rPr lang="en-GB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variety of channels, with 33% selling through a single</a:t>
            </a:r>
          </a:p>
          <a:p>
            <a:r>
              <a:rPr lang="en-GB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channel and 67% selling through multiple channels. Also</a:t>
            </a:r>
          </a:p>
          <a:p>
            <a:r>
              <a:rPr lang="en-GB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38% sell via mobile. 72% of these large organisations say</a:t>
            </a:r>
          </a:p>
          <a:p>
            <a:r>
              <a:rPr lang="en-GB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they use contact centres and on average, these have close</a:t>
            </a:r>
          </a:p>
          <a:p>
            <a:r>
              <a:rPr lang="en-GB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500 seats (487), but the maximum is 10,000.</a:t>
            </a:r>
          </a:p>
          <a:p>
            <a:r>
              <a:rPr lang="en-GB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Collectively, 54% of the sample operate at senior manager</a:t>
            </a:r>
          </a:p>
          <a:p>
            <a:r>
              <a:rPr lang="en-GB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level or above, which includes 24% who are at director</a:t>
            </a:r>
          </a:p>
          <a:p>
            <a:r>
              <a:rPr lang="en-GB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level and above, and the remaining 45% are at middle</a:t>
            </a:r>
          </a:p>
          <a:p>
            <a:r>
              <a:rPr lang="en-GB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manager level. 32% of respondents are in roles that one</a:t>
            </a:r>
          </a:p>
          <a:p>
            <a:r>
              <a:rPr lang="en-GB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would typically associate with being customer-facing,</a:t>
            </a:r>
          </a:p>
          <a:p>
            <a:r>
              <a:rPr lang="en-GB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including MDs, CEOs or owners (6%), sales / commerce /</a:t>
            </a:r>
          </a:p>
          <a:p>
            <a:r>
              <a:rPr lang="fr-FR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e-commerce (9%), marketing, PR &amp; communications (4%)</a:t>
            </a:r>
          </a:p>
          <a:p>
            <a:r>
              <a:rPr lang="en-GB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customer services &amp; CRM (13%). Another 20%, while</a:t>
            </a:r>
          </a:p>
          <a:p>
            <a:r>
              <a:rPr lang="en-GB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 primarily customer-facing, might be expected to have</a:t>
            </a:r>
          </a:p>
          <a:p>
            <a:r>
              <a:rPr lang="en-GB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manage customers from time to time, including supply</a:t>
            </a:r>
          </a:p>
          <a:p>
            <a:r>
              <a:rPr lang="en-GB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chain managers (4%) and those in production, operations</a:t>
            </a:r>
          </a:p>
          <a:p>
            <a:r>
              <a:rPr lang="en-GB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&amp; logistics (16%). Other roles make up 46% of the sample,</a:t>
            </a:r>
          </a:p>
          <a:p>
            <a:r>
              <a:rPr lang="en-GB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include R&amp;D (6%), finance (9%), HR (8%), risk /</a:t>
            </a:r>
          </a:p>
          <a:p>
            <a:r>
              <a:rPr lang="en-GB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compliance (5%) and IT / technology professionals (19%).</a:t>
            </a:r>
          </a:p>
          <a:p>
            <a:r>
              <a:rPr lang="en-GB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business interviews were conducted online between</a:t>
            </a:r>
          </a:p>
          <a:p>
            <a:r>
              <a:rPr lang="en-GB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23rd January and 28th February 2014. Before and during</a:t>
            </a:r>
          </a:p>
          <a:p>
            <a:r>
              <a:rPr lang="en-GB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interviews, respondents were not aware that Avaya</a:t>
            </a:r>
          </a:p>
          <a:p>
            <a:r>
              <a:rPr lang="en-US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had commissioned the research.</a:t>
            </a:r>
          </a:p>
          <a:p>
            <a:r>
              <a:rPr lang="en-GB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the </a:t>
            </a:r>
            <a:r>
              <a:rPr lang="en-GB" sz="11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consumer element </a:t>
            </a:r>
            <a:r>
              <a:rPr lang="en-GB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 the research, a sample</a:t>
            </a:r>
          </a:p>
          <a:p>
            <a:r>
              <a:rPr lang="en-GB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 8,500 people aged 18+ was gathered across the 13</a:t>
            </a:r>
          </a:p>
          <a:p>
            <a:r>
              <a:rPr lang="en-GB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countries. Some country samples have 1,000 adult</a:t>
            </a:r>
          </a:p>
          <a:p>
            <a:r>
              <a:rPr lang="en-GB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consumers (i.e. the UK, the US, China and India), while the</a:t>
            </a:r>
          </a:p>
          <a:p>
            <a:r>
              <a:rPr lang="en-GB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rest have 500. All the age groups are well represented</a:t>
            </a:r>
          </a:p>
          <a:p>
            <a:r>
              <a:rPr lang="en-GB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49% of the consumer sample are men, while 51% are</a:t>
            </a:r>
          </a:p>
          <a:p>
            <a:r>
              <a:rPr lang="en-GB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women. 67% work, either part-time (17%) or full-time</a:t>
            </a:r>
          </a:p>
          <a:p>
            <a:r>
              <a:rPr lang="en-GB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(50%). In contrast, 33% do not work at all.</a:t>
            </a:r>
          </a:p>
          <a:p>
            <a:r>
              <a:rPr lang="en-GB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consumer interviews were conducted online between</a:t>
            </a:r>
          </a:p>
          <a:p>
            <a:r>
              <a:rPr lang="en-GB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22nd January and 4th March 2014. Before and during the</a:t>
            </a:r>
          </a:p>
          <a:p>
            <a:r>
              <a:rPr lang="en-GB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interviews, respondents were not aware that Avaya had</a:t>
            </a:r>
          </a:p>
          <a:p>
            <a:r>
              <a:rPr lang="en-US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commissioned the research.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A92C5E-BF34-4775-B657-4ADF2F3104CA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377254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47800" y="61595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n-US" sz="1100" dirty="0" smtClean="0">
                <a:solidFill>
                  <a:schemeClr val="bg1"/>
                </a:solidFill>
                <a:latin typeface="Arial Black"/>
                <a:cs typeface="Arial Black"/>
              </a:rPr>
              <a:t>TAKEAWAY: </a:t>
            </a:r>
          </a:p>
          <a:p>
            <a:pPr algn="l"/>
            <a:r>
              <a:rPr lang="en-US" sz="1100" dirty="0" smtClean="0">
                <a:solidFill>
                  <a:schemeClr val="bg1"/>
                </a:solidFill>
                <a:cs typeface="Arial Black"/>
              </a:rPr>
              <a:t>Businesses are failing to meet evolving customer expectations and are seeing their margins suffer –  yet don’t have comprehensive CEM programs in place </a:t>
            </a:r>
          </a:p>
          <a:p>
            <a:pPr algn="l"/>
            <a:endParaRPr lang="en-GB" sz="1100" dirty="0" smtClean="0">
              <a:cs typeface="Arial Black"/>
            </a:endParaRPr>
          </a:p>
          <a:p>
            <a:r>
              <a:rPr lang="en-US" sz="11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holistic </a:t>
            </a:r>
            <a:r>
              <a:rPr lang="en-US" sz="1100" b="0" i="1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personalised</a:t>
            </a:r>
            <a:r>
              <a:rPr lang="en-US" sz="11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view?</a:t>
            </a:r>
          </a:p>
          <a:p>
            <a:r>
              <a:rPr lang="en-GB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What are organisations currently able to actually</a:t>
            </a:r>
          </a:p>
          <a:p>
            <a:r>
              <a:rPr lang="en-GB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achieve in terms of enhancing the experience of their</a:t>
            </a:r>
          </a:p>
          <a:p>
            <a:r>
              <a:rPr lang="en-GB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customers and prospects? The good news is that 91% of</a:t>
            </a:r>
          </a:p>
          <a:p>
            <a:r>
              <a:rPr lang="en-GB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organisations claim to be able to personalise at least some</a:t>
            </a:r>
          </a:p>
          <a:p>
            <a:r>
              <a:rPr lang="en-GB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element of the customer experience automatically and in</a:t>
            </a:r>
          </a:p>
          <a:p>
            <a:r>
              <a:rPr lang="en-GB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real time using the technology systems they have in place.</a:t>
            </a:r>
          </a:p>
          <a:p>
            <a:r>
              <a:rPr lang="en-GB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However, 83% are only able to deliver on certain elements</a:t>
            </a:r>
          </a:p>
          <a:p>
            <a:r>
              <a:rPr lang="en-GB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 what customers are now expecting and cannot deliver</a:t>
            </a:r>
          </a:p>
          <a:p>
            <a:r>
              <a:rPr lang="en-GB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completely blended customer experience. Indeed, for</a:t>
            </a:r>
          </a:p>
          <a:p>
            <a:r>
              <a:rPr lang="en-GB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sample as a whole, most percentages are close to</a:t>
            </a:r>
          </a:p>
          <a:p>
            <a:r>
              <a:rPr lang="en-GB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40%, suggesting some 60% cannot deliver against each</a:t>
            </a:r>
          </a:p>
          <a:p>
            <a:r>
              <a:rPr lang="en-US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element.</a:t>
            </a:r>
          </a:p>
          <a:p>
            <a:endParaRPr lang="en-US" sz="1100" b="0" i="1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1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Uniqueness:</a:t>
            </a:r>
          </a:p>
          <a:p>
            <a:r>
              <a:rPr lang="en-GB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Nevertheless, the most commonly adopted element</a:t>
            </a:r>
          </a:p>
          <a:p>
            <a:r>
              <a:rPr lang="en-GB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 real-time personalisation is to treat each customer</a:t>
            </a:r>
          </a:p>
          <a:p>
            <a:r>
              <a:rPr lang="en-GB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 ‘unique’ where a company can automatically deliver</a:t>
            </a:r>
          </a:p>
          <a:p>
            <a:r>
              <a:rPr lang="en-GB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communications tailored to an individual’s preferences</a:t>
            </a:r>
          </a:p>
          <a:p>
            <a:r>
              <a:rPr lang="en-GB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(46%). Furthermore, 42% of companies claim to be able</a:t>
            </a:r>
          </a:p>
          <a:p>
            <a:r>
              <a:rPr lang="en-GB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automatically inform customers of products / services</a:t>
            </a:r>
          </a:p>
          <a:p>
            <a:r>
              <a:rPr lang="en-GB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 potential interest based on their past purchase history.</a:t>
            </a:r>
          </a:p>
          <a:p>
            <a:r>
              <a:rPr lang="en-GB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But the research also shows that 69% of consumers now</a:t>
            </a:r>
          </a:p>
          <a:p>
            <a:r>
              <a:rPr lang="en-GB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expect to be treated as ‘unique’ by organisations, where</a:t>
            </a:r>
          </a:p>
          <a:p>
            <a:r>
              <a:rPr lang="en-GB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they are contacted in a way they want, and offered</a:t>
            </a:r>
          </a:p>
          <a:p>
            <a:r>
              <a:rPr lang="en-GB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products and services tailored to their preferences and</a:t>
            </a:r>
          </a:p>
          <a:p>
            <a:r>
              <a:rPr lang="en-GB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previous shopping habits. Indeed, consumers</a:t>
            </a:r>
          </a:p>
          <a:p>
            <a:r>
              <a:rPr lang="en-GB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are willing to put their money where their mouth</a:t>
            </a:r>
          </a:p>
          <a:p>
            <a:r>
              <a:rPr lang="en-GB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is, with 66% saying they would rather spend money</a:t>
            </a:r>
          </a:p>
          <a:p>
            <a:r>
              <a:rPr lang="en-GB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with companies that treat them in this way and as an</a:t>
            </a:r>
          </a:p>
          <a:p>
            <a:r>
              <a:rPr lang="en-US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individual.</a:t>
            </a:r>
          </a:p>
          <a:p>
            <a:endParaRPr lang="en-GB" sz="11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1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Single customer view:</a:t>
            </a:r>
          </a:p>
          <a:p>
            <a:r>
              <a:rPr lang="en-GB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addition, 44% of companies are able to provide</a:t>
            </a:r>
          </a:p>
          <a:p>
            <a:r>
              <a:rPr lang="en-GB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customer-facing staff with a single customer view in</a:t>
            </a:r>
          </a:p>
          <a:p>
            <a:r>
              <a:rPr lang="en-GB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real time when a customer contacts the company.</a:t>
            </a:r>
            <a:endParaRPr lang="en-US" sz="1100" dirty="0" smtClean="0">
              <a:cs typeface="Arial Black"/>
            </a:endParaRPr>
          </a:p>
          <a:p>
            <a:r>
              <a:rPr lang="en-GB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38% say they can link together in real time all threads</a:t>
            </a:r>
          </a:p>
          <a:p>
            <a:r>
              <a:rPr lang="en-GB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 communication across different channels (e.g. web,</a:t>
            </a:r>
          </a:p>
          <a:p>
            <a:r>
              <a:rPr lang="en-US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phone, social media </a:t>
            </a:r>
            <a:r>
              <a:rPr lang="en-US" sz="11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etc</a:t>
            </a:r>
            <a:r>
              <a:rPr lang="en-US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).</a:t>
            </a:r>
          </a:p>
          <a:p>
            <a:r>
              <a:rPr lang="en-GB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However, consumer expectations are high on this front,</a:t>
            </a:r>
          </a:p>
          <a:p>
            <a:r>
              <a:rPr lang="en-GB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with 70% wanting organisations to offer them a wide</a:t>
            </a:r>
          </a:p>
          <a:p>
            <a:r>
              <a:rPr lang="en-GB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variety of contact methods and for customer-facing staff</a:t>
            </a:r>
          </a:p>
          <a:p>
            <a:r>
              <a:rPr lang="en-GB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be fully up to speed on past conversations, emails and</a:t>
            </a:r>
            <a:endParaRPr lang="en-GB" sz="1100" b="0" i="1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GB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tweets etc. </a:t>
            </a:r>
          </a:p>
          <a:p>
            <a:endParaRPr lang="en-GB" sz="1100" b="0" i="1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Customer Effort:</a:t>
            </a:r>
          </a:p>
          <a:p>
            <a:r>
              <a:rPr lang="en-US" sz="11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Understanding:</a:t>
            </a:r>
          </a:p>
          <a:p>
            <a:r>
              <a:rPr lang="en-GB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While most of these business managers who say they</a:t>
            </a:r>
          </a:p>
          <a:p>
            <a:r>
              <a:rPr lang="en-GB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deal with customers have heard of the term ‘Customer</a:t>
            </a:r>
          </a:p>
          <a:p>
            <a:r>
              <a:rPr lang="en-GB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Effort’, only 28% think the impact on their customers is</a:t>
            </a:r>
          </a:p>
          <a:p>
            <a:r>
              <a:rPr lang="en-GB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significant with respect to their spending, retention and</a:t>
            </a:r>
          </a:p>
          <a:p>
            <a:r>
              <a:rPr lang="en-US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satisfaction.</a:t>
            </a:r>
          </a:p>
          <a:p>
            <a:r>
              <a:rPr lang="en-GB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Perhaps surprisingly, more MDs, CEOs &amp; owners (96%),</a:t>
            </a:r>
          </a:p>
          <a:p>
            <a:r>
              <a:rPr lang="en-GB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those in R&amp;D (95%), finance (94%) and supply chain</a:t>
            </a:r>
          </a:p>
          <a:p>
            <a:r>
              <a:rPr lang="en-GB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management (100%) believe low Customer Effort has an</a:t>
            </a:r>
          </a:p>
          <a:p>
            <a:r>
              <a:rPr lang="en-GB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impact on their customers, compared to fewer in sales</a:t>
            </a:r>
          </a:p>
          <a:p>
            <a:r>
              <a:rPr lang="en-GB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(90%), marketing (87%) and customer services (92%). But</a:t>
            </a:r>
          </a:p>
          <a:p>
            <a:r>
              <a:rPr lang="en-GB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MDs, CEOs &amp; owners (41%) and business managers in</a:t>
            </a:r>
          </a:p>
          <a:p>
            <a:r>
              <a:rPr lang="en-GB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customer services roles (37%) lead the way in believing</a:t>
            </a:r>
          </a:p>
          <a:p>
            <a:r>
              <a:rPr lang="en-GB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impact to be significant.</a:t>
            </a:r>
          </a:p>
          <a:p>
            <a:endParaRPr lang="en-US" sz="1100" b="0" i="1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1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Tackling Customer Effort:</a:t>
            </a:r>
          </a:p>
          <a:p>
            <a:r>
              <a:rPr lang="en-GB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 with CEM programmes discussed above, more</a:t>
            </a:r>
          </a:p>
          <a:p>
            <a:r>
              <a:rPr lang="en-GB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companies think Customer Effort is important than are</a:t>
            </a:r>
          </a:p>
          <a:p>
            <a:r>
              <a:rPr lang="en-GB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actually doing anything to lower it for their customers.</a:t>
            </a:r>
          </a:p>
          <a:p>
            <a:r>
              <a:rPr lang="en-GB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Indeed, among those who have heard of Customer Effort,</a:t>
            </a:r>
          </a:p>
          <a:p>
            <a:r>
              <a:rPr lang="en-GB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just 46% have put in place any initiatives to try and reduce</a:t>
            </a:r>
          </a:p>
          <a:p>
            <a:r>
              <a:rPr lang="en-GB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 during the last 3 years. However, another 34% say they</a:t>
            </a:r>
          </a:p>
          <a:p>
            <a:r>
              <a:rPr lang="en-GB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have plans to do so, whereas just 12% say they do not</a:t>
            </a:r>
          </a:p>
          <a:p>
            <a:r>
              <a:rPr lang="en-GB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have any plans of this nature.</a:t>
            </a:r>
          </a:p>
          <a:p>
            <a:r>
              <a:rPr lang="en-GB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This is despite the fact that 88% of global consumers</a:t>
            </a:r>
          </a:p>
          <a:p>
            <a:r>
              <a:rPr lang="en-GB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would rather spend their money with companies that</a:t>
            </a:r>
          </a:p>
          <a:p>
            <a:r>
              <a:rPr lang="en-GB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make it easy for them to buy products and services</a:t>
            </a:r>
          </a:p>
          <a:p>
            <a:endParaRPr lang="en-GB" sz="1100" b="0" i="1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l"/>
            <a:r>
              <a:rPr lang="en-GB" sz="11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Importance of CEM in 2014:</a:t>
            </a:r>
          </a:p>
          <a:p>
            <a:pPr algn="l"/>
            <a:r>
              <a:rPr lang="en-GB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95% of business managers in large organisations around</a:t>
            </a:r>
          </a:p>
          <a:p>
            <a:r>
              <a:rPr lang="en-GB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world say CEM will be important to their organisation</a:t>
            </a:r>
          </a:p>
          <a:p>
            <a:r>
              <a:rPr lang="en-GB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2014 and this includes 49% who think it will be</a:t>
            </a:r>
          </a:p>
          <a:p>
            <a:r>
              <a:rPr lang="en-GB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extremely important. The more senior a respondent, the</a:t>
            </a:r>
          </a:p>
          <a:p>
            <a:r>
              <a:rPr lang="en-GB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more importance they place on CEM, with 69% of MDs,</a:t>
            </a:r>
          </a:p>
          <a:p>
            <a:r>
              <a:rPr lang="en-GB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CEOs &amp; owners and 69% of C-level / VP level respondents</a:t>
            </a:r>
          </a:p>
          <a:p>
            <a:r>
              <a:rPr lang="en-GB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thinking it will be extremely important, as well as 60% of</a:t>
            </a:r>
          </a:p>
          <a:p>
            <a:r>
              <a:rPr lang="en-GB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directors and 50% of senior managers.</a:t>
            </a:r>
          </a:p>
          <a:p>
            <a:endParaRPr lang="en-GB" sz="11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1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CEM </a:t>
            </a:r>
            <a:r>
              <a:rPr lang="en-US" sz="1100" b="0" i="1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programmes</a:t>
            </a:r>
            <a:r>
              <a:rPr lang="en-US" sz="11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place:</a:t>
            </a:r>
          </a:p>
          <a:p>
            <a:r>
              <a:rPr lang="en-GB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Are companies following through on this sentiment with</a:t>
            </a:r>
          </a:p>
          <a:p>
            <a:r>
              <a:rPr lang="en-GB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solid and decisive action? The research shows that 59%</a:t>
            </a:r>
          </a:p>
          <a:p>
            <a:r>
              <a:rPr lang="en-GB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 organisations have a comprehensive CEM programme</a:t>
            </a:r>
          </a:p>
          <a:p>
            <a:r>
              <a:rPr lang="en-GB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place - but this means 2 in every 5 companies do not.</a:t>
            </a:r>
          </a:p>
          <a:p>
            <a:r>
              <a:rPr lang="en-GB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However, such programmes are especially common</a:t>
            </a:r>
          </a:p>
          <a:p>
            <a:r>
              <a:rPr lang="en-GB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among companies selling through mobile technologies</a:t>
            </a:r>
          </a:p>
          <a:p>
            <a:r>
              <a:rPr lang="en-GB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(apps - 80% or mobile-enabled websites -74%). </a:t>
            </a:r>
          </a:p>
          <a:p>
            <a:endParaRPr lang="en-GB" sz="11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1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Pervasive CEM:</a:t>
            </a:r>
          </a:p>
          <a:p>
            <a:r>
              <a:rPr lang="en-GB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Whether organisations have a formal CEM programme</a:t>
            </a:r>
          </a:p>
          <a:p>
            <a:r>
              <a:rPr lang="en-GB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 not, the research shows that companies have been</a:t>
            </a:r>
          </a:p>
          <a:p>
            <a:r>
              <a:rPr lang="en-GB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very busy trying to improve the way they deal with their</a:t>
            </a:r>
          </a:p>
          <a:p>
            <a:r>
              <a:rPr lang="en-GB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customers. Indeed, during the last 12 months, 81% of</a:t>
            </a:r>
          </a:p>
          <a:p>
            <a:r>
              <a:rPr lang="en-GB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business managers saw at least some of their department</a:t>
            </a:r>
          </a:p>
          <a:p>
            <a:r>
              <a:rPr lang="en-GB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projects and initiatives aimed specifically at improving</a:t>
            </a:r>
          </a:p>
          <a:p>
            <a:r>
              <a:rPr lang="en-GB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customer experience and on average, 48% of a</a:t>
            </a:r>
          </a:p>
          <a:p>
            <a:r>
              <a:rPr lang="en-GB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department’s projects and initiatives were targeted on the</a:t>
            </a:r>
          </a:p>
          <a:p>
            <a:r>
              <a:rPr lang="en-US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customer experience.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75023C-003B-4F38-A9D5-FE636285C188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626541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 is perhaps not surprising to find such high levels</a:t>
            </a:r>
          </a:p>
          <a:p>
            <a:r>
              <a:rPr lang="en-GB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 support among top management, as this research</a:t>
            </a:r>
          </a:p>
          <a:p>
            <a:r>
              <a:rPr lang="en-GB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demonstrates a very strong link between CEM activity</a:t>
            </a:r>
          </a:p>
          <a:p>
            <a:r>
              <a:rPr lang="en-GB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business success. Indeed, among those with a</a:t>
            </a:r>
          </a:p>
          <a:p>
            <a:r>
              <a:rPr lang="en-GB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comprehensive CEM programme, all of them have seen</a:t>
            </a:r>
          </a:p>
          <a:p>
            <a:r>
              <a:rPr lang="en-GB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improvements to their business as a direct result.</a:t>
            </a:r>
          </a:p>
          <a:p>
            <a:r>
              <a:rPr lang="en-GB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biggest improvements have been in customer</a:t>
            </a:r>
          </a:p>
          <a:p>
            <a:r>
              <a:rPr lang="en-GB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satisfaction (68%), but companies have also</a:t>
            </a:r>
          </a:p>
          <a:p>
            <a:r>
              <a:rPr lang="en-GB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enjoyed better customer loyalty (64%), customer</a:t>
            </a:r>
          </a:p>
          <a:p>
            <a:r>
              <a:rPr lang="en-GB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retention (59%), repeat purchasing (50%) and increases in</a:t>
            </a:r>
          </a:p>
          <a:p>
            <a:r>
              <a:rPr lang="en-GB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customer’s total spend (37%).</a:t>
            </a:r>
          </a:p>
          <a:p>
            <a:endParaRPr lang="en-GB" sz="11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GB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There is also a strong correlation between CEM efforts</a:t>
            </a:r>
          </a:p>
          <a:p>
            <a:r>
              <a:rPr lang="en-GB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increased profits for companies. Indeed, in</a:t>
            </a:r>
          </a:p>
          <a:p>
            <a:r>
              <a:rPr lang="en-US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addition the research shows m</a:t>
            </a:r>
            <a:r>
              <a:rPr lang="en-GB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ore of those who have seen significant profit</a:t>
            </a:r>
          </a:p>
          <a:p>
            <a:r>
              <a:rPr lang="en-GB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increases in the last 12 months have a CEM</a:t>
            </a:r>
          </a:p>
          <a:p>
            <a:r>
              <a:rPr lang="en-GB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programme in place (81%), compared to those who</a:t>
            </a:r>
          </a:p>
          <a:p>
            <a:r>
              <a:rPr lang="en-GB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have seen profits remain static (46%) or reduced</a:t>
            </a:r>
          </a:p>
          <a:p>
            <a:r>
              <a:rPr lang="en-US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(35%).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A92C5E-BF34-4775-B657-4ADF2F3104CA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632075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news is not as good for those without a</a:t>
            </a:r>
          </a:p>
          <a:p>
            <a:r>
              <a:rPr lang="en-GB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comprehensive CEM programme in place. 83% of this</a:t>
            </a:r>
          </a:p>
          <a:p>
            <a:r>
              <a:rPr lang="en-GB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group say they are being held back and the main reason</a:t>
            </a:r>
          </a:p>
          <a:p>
            <a:r>
              <a:rPr lang="en-GB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that emerges is that different departments own different</a:t>
            </a:r>
          </a:p>
          <a:p>
            <a:r>
              <a:rPr lang="en-GB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parts of the customer experience (37%).</a:t>
            </a:r>
          </a:p>
          <a:p>
            <a:r>
              <a:rPr lang="en-GB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Indeed, twice as many multichannel sellers (47%) blame</a:t>
            </a:r>
          </a:p>
          <a:p>
            <a:r>
              <a:rPr lang="en-GB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their lack of a CEM programme on this fact, compared to</a:t>
            </a:r>
          </a:p>
          <a:p>
            <a:r>
              <a:rPr lang="en-GB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single channel sellers (22%). Also, 33% of multichannel</a:t>
            </a:r>
          </a:p>
          <a:p>
            <a:r>
              <a:rPr lang="en-GB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sellers blame having too many communication channels</a:t>
            </a:r>
          </a:p>
          <a:p>
            <a:r>
              <a:rPr lang="en-GB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manage, compared to 19% of those who only sell</a:t>
            </a:r>
          </a:p>
          <a:p>
            <a:r>
              <a:rPr lang="en-US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through a single channel.</a:t>
            </a:r>
          </a:p>
          <a:p>
            <a:r>
              <a:rPr lang="en-GB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Indeed, this research demonstrates very clearly that</a:t>
            </a:r>
          </a:p>
          <a:p>
            <a:r>
              <a:rPr lang="en-GB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people across all departments within the company come</a:t>
            </a:r>
          </a:p>
          <a:p>
            <a:r>
              <a:rPr lang="en-GB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into contact with customers and prospects, and not just</a:t>
            </a:r>
          </a:p>
          <a:p>
            <a:r>
              <a:rPr lang="en-GB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roles one might typically think of as customer-facing</a:t>
            </a:r>
          </a:p>
          <a:p>
            <a:r>
              <a:rPr lang="en-GB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staff (e.g. sales, customer services and marketing). </a:t>
            </a:r>
          </a:p>
          <a:p>
            <a:r>
              <a:rPr lang="en-GB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fact that companies do not typically associate roles like</a:t>
            </a:r>
          </a:p>
          <a:p>
            <a:r>
              <a:rPr lang="en-GB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finance, R&amp;D, compliance, IT, production and operations</a:t>
            </a:r>
          </a:p>
          <a:p>
            <a:r>
              <a:rPr lang="en-GB" sz="11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etc</a:t>
            </a:r>
            <a:r>
              <a:rPr lang="en-GB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as dealing with customers could be a blind spot in the</a:t>
            </a:r>
          </a:p>
          <a:p>
            <a:r>
              <a:rPr lang="en-GB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way they approach and plan their customer experience</a:t>
            </a:r>
          </a:p>
          <a:p>
            <a:r>
              <a:rPr lang="en-US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initiatives.</a:t>
            </a:r>
          </a:p>
          <a:p>
            <a:r>
              <a:rPr lang="en-GB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Indeed, today’s multichannel / multidisciplinary way of</a:t>
            </a:r>
          </a:p>
          <a:p>
            <a:r>
              <a:rPr lang="en-GB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working with customers requires strong support from</a:t>
            </a:r>
          </a:p>
          <a:p>
            <a:r>
              <a:rPr lang="en-GB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enabling technology and it is not surprising to find</a:t>
            </a:r>
          </a:p>
          <a:p>
            <a:r>
              <a:rPr lang="en-GB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that 31% of those without a CEM programme blame its</a:t>
            </a:r>
          </a:p>
          <a:p>
            <a:r>
              <a:rPr lang="en-GB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absence on a lack of appropriate technology in place, (and</a:t>
            </a:r>
          </a:p>
          <a:p>
            <a:r>
              <a:rPr lang="en-GB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this applies to 35% of multichannel companies).</a:t>
            </a:r>
          </a:p>
          <a:p>
            <a:r>
              <a:rPr lang="en-GB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Encouragingly, poor boardroom support is the least</a:t>
            </a:r>
          </a:p>
          <a:p>
            <a:r>
              <a:rPr lang="en-GB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common reason given for a lack of comprehensive</a:t>
            </a:r>
          </a:p>
          <a:p>
            <a:r>
              <a:rPr lang="en-GB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CEM programmes (20%) and suggests that 80% of</a:t>
            </a:r>
          </a:p>
          <a:p>
            <a:r>
              <a:rPr lang="en-GB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these companies have such support, yet still lack a CEM</a:t>
            </a:r>
          </a:p>
          <a:p>
            <a:r>
              <a:rPr lang="en-GB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programme. Nevertheless, a company cannot spend</a:t>
            </a:r>
          </a:p>
          <a:p>
            <a:r>
              <a:rPr lang="en-GB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what it does not have, no matter how supportive the CEO,</a:t>
            </a:r>
          </a:p>
          <a:p>
            <a:r>
              <a:rPr lang="en-GB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30% of companies say a lack of budget is preventing</a:t>
            </a:r>
          </a:p>
          <a:p>
            <a:r>
              <a:rPr lang="en-GB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their organisation from adopting a comprehensive CEM</a:t>
            </a:r>
          </a:p>
          <a:p>
            <a:r>
              <a:rPr lang="en-US" sz="11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programme</a:t>
            </a:r>
            <a:r>
              <a:rPr lang="en-US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A92C5E-BF34-4775-B657-4ADF2F3104CA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740524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Failure:</a:t>
            </a:r>
          </a:p>
          <a:p>
            <a:r>
              <a:rPr lang="en-US" sz="11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When things go wrong:</a:t>
            </a:r>
          </a:p>
          <a:p>
            <a:r>
              <a:rPr lang="en-GB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Despite all the effort organisations are clearly putting</a:t>
            </a:r>
          </a:p>
          <a:p>
            <a:r>
              <a:rPr lang="en-GB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in, in the last 3 years 81% have seen CEM initiatives</a:t>
            </a:r>
          </a:p>
          <a:p>
            <a:r>
              <a:rPr lang="en-GB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fail in their organisation, and no individual country or</a:t>
            </a:r>
          </a:p>
          <a:p>
            <a:r>
              <a:rPr lang="en-GB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industry sector has escaped. </a:t>
            </a:r>
          </a:p>
          <a:p>
            <a:r>
              <a:rPr lang="en-GB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most common reason for failure is that organisations</a:t>
            </a:r>
          </a:p>
          <a:p>
            <a:r>
              <a:rPr lang="en-GB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failed to modify business processes and procedures (31%).</a:t>
            </a:r>
          </a:p>
          <a:p>
            <a:r>
              <a:rPr lang="en-GB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This is followed very closely by 30% who say projects have</a:t>
            </a:r>
          </a:p>
          <a:p>
            <a:r>
              <a:rPr lang="en-GB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been misaligned with customer preferences, and this is</a:t>
            </a:r>
          </a:p>
          <a:p>
            <a:r>
              <a:rPr lang="en-GB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top explanation given by MDs, CEOs &amp; owners (43%)</a:t>
            </a:r>
          </a:p>
          <a:p>
            <a:r>
              <a:rPr lang="en-GB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sales professionals (32%); whereas marketing (36%)</a:t>
            </a:r>
          </a:p>
          <a:p>
            <a:r>
              <a:rPr lang="en-GB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IT professionals (34%) most commonly point the</a:t>
            </a:r>
          </a:p>
          <a:p>
            <a:r>
              <a:rPr lang="en-GB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finger at a lack of senior management support.</a:t>
            </a:r>
          </a:p>
          <a:p>
            <a:r>
              <a:rPr lang="en-GB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Another 30% say there was a lack of employee buy-in to</a:t>
            </a:r>
          </a:p>
          <a:p>
            <a:r>
              <a:rPr lang="en-GB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new procedures and policies, and this is where those</a:t>
            </a:r>
          </a:p>
          <a:p>
            <a:r>
              <a:rPr lang="en-GB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customer services most commonly lay the blame (37%).</a:t>
            </a:r>
          </a:p>
          <a:p>
            <a:r>
              <a:rPr lang="en-GB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27% found that the behaviour of their customers changed</a:t>
            </a:r>
          </a:p>
          <a:p>
            <a:r>
              <a:rPr lang="en-GB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too fast for them and this caused the CEM initiatives to</a:t>
            </a:r>
          </a:p>
          <a:p>
            <a:r>
              <a:rPr lang="en-GB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fail,.</a:t>
            </a:r>
          </a:p>
          <a:p>
            <a:r>
              <a:rPr lang="en-GB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 in 4 (24%) says choosing the wrong technology caused</a:t>
            </a:r>
          </a:p>
          <a:p>
            <a:r>
              <a:rPr lang="en-GB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their CEM initiatives to fail, and 23% of IT / technology</a:t>
            </a:r>
          </a:p>
          <a:p>
            <a:r>
              <a:rPr lang="en-GB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professionals agree with this, as do 28% of MDs, CEOs &amp;</a:t>
            </a:r>
          </a:p>
          <a:p>
            <a:r>
              <a:rPr lang="en-GB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owners, and those in sales (26%), marketing (25%) and</a:t>
            </a:r>
          </a:p>
          <a:p>
            <a:r>
              <a:rPr lang="en-US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customer services (23%).</a:t>
            </a:r>
          </a:p>
          <a:p>
            <a:endParaRPr lang="en-US" sz="1100" b="0" i="1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1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Counting the cost?</a:t>
            </a:r>
          </a:p>
          <a:p>
            <a:r>
              <a:rPr lang="en-GB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Among those who have witnessed failed CEM initiatives in</a:t>
            </a:r>
          </a:p>
          <a:p>
            <a:r>
              <a:rPr lang="en-GB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last 3 years (which is the majority), 66% have wasted</a:t>
            </a:r>
          </a:p>
          <a:p>
            <a:r>
              <a:rPr lang="en-GB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money because of their efforts. Organisations have lost</a:t>
            </a:r>
          </a:p>
          <a:p>
            <a:r>
              <a:rPr lang="en-GB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 much as £750,000 (or $1,250,000)1 on failed initiatives.</a:t>
            </a:r>
          </a:p>
          <a:p>
            <a:r>
              <a:rPr lang="en-GB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However, 46% say they do not know how much was lost,</a:t>
            </a:r>
          </a:p>
          <a:p>
            <a:r>
              <a:rPr lang="en-GB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but they are confident some was wasted, and this includes</a:t>
            </a:r>
          </a:p>
          <a:p>
            <a:r>
              <a:rPr lang="en-GB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32% of C-level / VP level respondents and 36% of MDs,</a:t>
            </a:r>
          </a:p>
          <a:p>
            <a:r>
              <a:rPr lang="en-GB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CEOs &amp; owners who perhaps should have a better handle</a:t>
            </a:r>
          </a:p>
          <a:p>
            <a:r>
              <a:rPr lang="en-US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 such issues.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A92C5E-BF34-4775-B657-4ADF2F3104CA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052497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Picture 32" descr="PowerOfWe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05840" y="1905000"/>
            <a:ext cx="2194560" cy="867108"/>
          </a:xfrm>
          <a:prstGeom prst="rect">
            <a:avLst/>
          </a:prstGeom>
        </p:spPr>
      </p:pic>
      <p:sp>
        <p:nvSpPr>
          <p:cNvPr id="35" name="Rectangle 34"/>
          <p:cNvSpPr/>
          <p:nvPr/>
        </p:nvSpPr>
        <p:spPr bwMode="white">
          <a:xfrm>
            <a:off x="0" y="3169920"/>
            <a:ext cx="9144000" cy="29260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0" y="6537325"/>
            <a:ext cx="762000" cy="244475"/>
          </a:xfrm>
          <a:prstGeom prst="rect">
            <a:avLst/>
          </a:prstGeom>
        </p:spPr>
        <p:txBody>
          <a:bodyPr/>
          <a:lstStyle/>
          <a:p>
            <a:fld id="{423BD419-6049-4DB5-B5BA-D2BCF73E2824}" type="datetime1">
              <a:rPr lang="en-US" smtClean="0"/>
              <a:pPr/>
              <a:t>11/10/2014</a:t>
            </a:fld>
            <a:endParaRPr lang="en-US" dirty="0"/>
          </a:p>
        </p:txBody>
      </p:sp>
      <p:sp>
        <p:nvSpPr>
          <p:cNvPr id="7" name="Rectangle 42"/>
          <p:cNvSpPr>
            <a:spLocks noChangeArrowheads="1"/>
          </p:cNvSpPr>
          <p:nvPr/>
        </p:nvSpPr>
        <p:spPr bwMode="invGray">
          <a:xfrm flipH="1">
            <a:off x="0" y="-6350"/>
            <a:ext cx="9144000" cy="365125"/>
          </a:xfrm>
          <a:prstGeom prst="rect">
            <a:avLst/>
          </a:prstGeom>
          <a:gradFill rotWithShape="1">
            <a:gsLst>
              <a:gs pos="0">
                <a:srgbClr val="91050F"/>
              </a:gs>
              <a:gs pos="100000">
                <a:srgbClr val="D1081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schemeClr val="tx1"/>
              </a:solidFill>
              <a:latin typeface="Arial" charset="0"/>
            </a:endParaRPr>
          </a:p>
        </p:txBody>
      </p:sp>
      <p:grpSp>
        <p:nvGrpSpPr>
          <p:cNvPr id="8" name="Group 97"/>
          <p:cNvGrpSpPr>
            <a:grpSpLocks/>
          </p:cNvGrpSpPr>
          <p:nvPr/>
        </p:nvGrpSpPr>
        <p:grpSpPr bwMode="auto">
          <a:xfrm>
            <a:off x="2324100" y="-6350"/>
            <a:ext cx="6821488" cy="365760"/>
            <a:chOff x="3784600" y="0"/>
            <a:chExt cx="5359400" cy="281857"/>
          </a:xfrm>
        </p:grpSpPr>
        <p:sp>
          <p:nvSpPr>
            <p:cNvPr id="9" name="Rectangle 496"/>
            <p:cNvSpPr>
              <a:spLocks noChangeArrowheads="1"/>
            </p:cNvSpPr>
            <p:nvPr/>
          </p:nvSpPr>
          <p:spPr bwMode="invGray">
            <a:xfrm>
              <a:off x="4100153" y="0"/>
              <a:ext cx="305574" cy="274374"/>
            </a:xfrm>
            <a:prstGeom prst="rect">
              <a:avLst/>
            </a:prstGeom>
            <a:solidFill>
              <a:srgbClr val="D10811">
                <a:alpha val="70195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10" name="Rectangle 497"/>
            <p:cNvSpPr>
              <a:spLocks noChangeArrowheads="1"/>
            </p:cNvSpPr>
            <p:nvPr/>
          </p:nvSpPr>
          <p:spPr bwMode="invGray">
            <a:xfrm>
              <a:off x="3784600" y="0"/>
              <a:ext cx="304327" cy="274374"/>
            </a:xfrm>
            <a:prstGeom prst="rect">
              <a:avLst/>
            </a:prstGeom>
            <a:solidFill>
              <a:srgbClr val="D10811">
                <a:alpha val="59999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11" name="Rectangle 498"/>
            <p:cNvSpPr>
              <a:spLocks noChangeArrowheads="1"/>
            </p:cNvSpPr>
            <p:nvPr/>
          </p:nvSpPr>
          <p:spPr bwMode="invGray">
            <a:xfrm>
              <a:off x="8519131" y="0"/>
              <a:ext cx="624869" cy="278115"/>
            </a:xfrm>
            <a:prstGeom prst="rect">
              <a:avLst/>
            </a:prstGeom>
            <a:solidFill>
              <a:srgbClr val="D10811">
                <a:alpha val="45882"/>
              </a:srgbClr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12" name="Rectangle 499"/>
            <p:cNvSpPr>
              <a:spLocks noChangeArrowheads="1"/>
            </p:cNvSpPr>
            <p:nvPr/>
          </p:nvSpPr>
          <p:spPr bwMode="invGray">
            <a:xfrm>
              <a:off x="7875554" y="0"/>
              <a:ext cx="304327" cy="274374"/>
            </a:xfrm>
            <a:prstGeom prst="rect">
              <a:avLst/>
            </a:prstGeom>
            <a:solidFill>
              <a:srgbClr val="D10811">
                <a:alpha val="79999"/>
              </a:srgbClr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13" name="Rectangle 500"/>
            <p:cNvSpPr>
              <a:spLocks noChangeArrowheads="1"/>
            </p:cNvSpPr>
            <p:nvPr/>
          </p:nvSpPr>
          <p:spPr bwMode="invGray">
            <a:xfrm>
              <a:off x="5677914" y="0"/>
              <a:ext cx="305575" cy="274374"/>
            </a:xfrm>
            <a:prstGeom prst="rect">
              <a:avLst/>
            </a:prstGeom>
            <a:solidFill>
              <a:srgbClr val="D10811">
                <a:alpha val="79999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14" name="Rectangle 501"/>
            <p:cNvSpPr>
              <a:spLocks noChangeArrowheads="1"/>
            </p:cNvSpPr>
            <p:nvPr/>
          </p:nvSpPr>
          <p:spPr bwMode="invGray">
            <a:xfrm>
              <a:off x="5362362" y="0"/>
              <a:ext cx="305574" cy="274374"/>
            </a:xfrm>
            <a:prstGeom prst="rect">
              <a:avLst/>
            </a:prstGeom>
            <a:solidFill>
              <a:srgbClr val="D10811">
                <a:alpha val="70195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15" name="Rectangle 602"/>
            <p:cNvSpPr>
              <a:spLocks noChangeArrowheads="1"/>
            </p:cNvSpPr>
            <p:nvPr/>
          </p:nvSpPr>
          <p:spPr bwMode="invGray">
            <a:xfrm>
              <a:off x="6962573" y="1"/>
              <a:ext cx="922959" cy="281856"/>
            </a:xfrm>
            <a:prstGeom prst="rect">
              <a:avLst/>
            </a:prstGeom>
            <a:solidFill>
              <a:srgbClr val="D1081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16" name="Rectangle 609"/>
            <p:cNvSpPr>
              <a:spLocks noChangeArrowheads="1"/>
            </p:cNvSpPr>
            <p:nvPr/>
          </p:nvSpPr>
          <p:spPr bwMode="invGray">
            <a:xfrm>
              <a:off x="6166833" y="0"/>
              <a:ext cx="305575" cy="274374"/>
            </a:xfrm>
            <a:prstGeom prst="rect">
              <a:avLst/>
            </a:prstGeom>
            <a:solidFill>
              <a:srgbClr val="D10811">
                <a:alpha val="38039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chemeClr val="tx1"/>
                </a:solidFill>
                <a:latin typeface="Arial" charset="0"/>
              </a:endParaRPr>
            </a:p>
          </p:txBody>
        </p:sp>
      </p:grpSp>
      <p:grpSp>
        <p:nvGrpSpPr>
          <p:cNvPr id="17" name="Group 97"/>
          <p:cNvGrpSpPr>
            <a:grpSpLocks/>
          </p:cNvGrpSpPr>
          <p:nvPr/>
        </p:nvGrpSpPr>
        <p:grpSpPr bwMode="auto">
          <a:xfrm>
            <a:off x="2322513" y="-6350"/>
            <a:ext cx="6821487" cy="352425"/>
            <a:chOff x="3784600" y="0"/>
            <a:chExt cx="5359400" cy="276868"/>
          </a:xfrm>
        </p:grpSpPr>
        <p:sp>
          <p:nvSpPr>
            <p:cNvPr id="18" name="Rectangle 496"/>
            <p:cNvSpPr>
              <a:spLocks noChangeArrowheads="1"/>
            </p:cNvSpPr>
            <p:nvPr/>
          </p:nvSpPr>
          <p:spPr bwMode="invGray">
            <a:xfrm>
              <a:off x="4100152" y="0"/>
              <a:ext cx="305575" cy="274374"/>
            </a:xfrm>
            <a:prstGeom prst="rect">
              <a:avLst/>
            </a:prstGeom>
            <a:solidFill>
              <a:srgbClr val="D10811">
                <a:alpha val="70195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19" name="Rectangle 497"/>
            <p:cNvSpPr>
              <a:spLocks noChangeArrowheads="1"/>
            </p:cNvSpPr>
            <p:nvPr/>
          </p:nvSpPr>
          <p:spPr bwMode="invGray">
            <a:xfrm>
              <a:off x="3784600" y="0"/>
              <a:ext cx="304327" cy="274374"/>
            </a:xfrm>
            <a:prstGeom prst="rect">
              <a:avLst/>
            </a:prstGeom>
            <a:solidFill>
              <a:srgbClr val="D10811">
                <a:alpha val="59999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20" name="Rectangle 498"/>
            <p:cNvSpPr>
              <a:spLocks noChangeArrowheads="1"/>
            </p:cNvSpPr>
            <p:nvPr/>
          </p:nvSpPr>
          <p:spPr bwMode="invGray">
            <a:xfrm>
              <a:off x="8519132" y="0"/>
              <a:ext cx="624868" cy="276868"/>
            </a:xfrm>
            <a:prstGeom prst="rect">
              <a:avLst/>
            </a:prstGeom>
            <a:solidFill>
              <a:srgbClr val="D10811">
                <a:alpha val="45882"/>
              </a:srgbClr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21" name="Rectangle 499"/>
            <p:cNvSpPr>
              <a:spLocks noChangeArrowheads="1"/>
            </p:cNvSpPr>
            <p:nvPr/>
          </p:nvSpPr>
          <p:spPr bwMode="invGray">
            <a:xfrm>
              <a:off x="7875555" y="0"/>
              <a:ext cx="304327" cy="274374"/>
            </a:xfrm>
            <a:prstGeom prst="rect">
              <a:avLst/>
            </a:prstGeom>
            <a:solidFill>
              <a:srgbClr val="D10811">
                <a:alpha val="79999"/>
              </a:srgbClr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22" name="Rectangle 500"/>
            <p:cNvSpPr>
              <a:spLocks noChangeArrowheads="1"/>
            </p:cNvSpPr>
            <p:nvPr/>
          </p:nvSpPr>
          <p:spPr bwMode="invGray">
            <a:xfrm>
              <a:off x="5677914" y="0"/>
              <a:ext cx="305574" cy="274374"/>
            </a:xfrm>
            <a:prstGeom prst="rect">
              <a:avLst/>
            </a:prstGeom>
            <a:solidFill>
              <a:srgbClr val="D10811">
                <a:alpha val="79999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23" name="Rectangle 501"/>
            <p:cNvSpPr>
              <a:spLocks noChangeArrowheads="1"/>
            </p:cNvSpPr>
            <p:nvPr/>
          </p:nvSpPr>
          <p:spPr bwMode="invGray">
            <a:xfrm>
              <a:off x="5362361" y="0"/>
              <a:ext cx="305575" cy="274374"/>
            </a:xfrm>
            <a:prstGeom prst="rect">
              <a:avLst/>
            </a:prstGeom>
            <a:solidFill>
              <a:srgbClr val="D10811">
                <a:alpha val="70195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24" name="Rectangle 609"/>
            <p:cNvSpPr>
              <a:spLocks noChangeArrowheads="1"/>
            </p:cNvSpPr>
            <p:nvPr/>
          </p:nvSpPr>
          <p:spPr bwMode="invGray">
            <a:xfrm>
              <a:off x="6166833" y="0"/>
              <a:ext cx="305574" cy="274374"/>
            </a:xfrm>
            <a:prstGeom prst="rect">
              <a:avLst/>
            </a:prstGeom>
            <a:solidFill>
              <a:srgbClr val="D10811">
                <a:alpha val="38039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chemeClr val="tx1"/>
                </a:solidFill>
                <a:latin typeface="Arial" charset="0"/>
              </a:endParaRPr>
            </a:p>
          </p:txBody>
        </p:sp>
      </p:grpSp>
      <p:cxnSp>
        <p:nvCxnSpPr>
          <p:cNvPr id="31" name="Straight Connector 30"/>
          <p:cNvCxnSpPr/>
          <p:nvPr/>
        </p:nvCxnSpPr>
        <p:spPr bwMode="ltGray">
          <a:xfrm>
            <a:off x="0" y="3171825"/>
            <a:ext cx="9139238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82496" y="3429000"/>
            <a:ext cx="6089904" cy="1365504"/>
          </a:xfrm>
        </p:spPr>
        <p:txBody>
          <a:bodyPr>
            <a:no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76400" y="4876800"/>
            <a:ext cx="6089904" cy="990600"/>
          </a:xfrm>
        </p:spPr>
        <p:txBody>
          <a:bodyPr>
            <a:noAutofit/>
          </a:bodyPr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cxnSp>
        <p:nvCxnSpPr>
          <p:cNvPr id="32" name="Straight Connector 31"/>
          <p:cNvCxnSpPr/>
          <p:nvPr/>
        </p:nvCxnSpPr>
        <p:spPr bwMode="ltGray">
          <a:xfrm>
            <a:off x="0" y="6100763"/>
            <a:ext cx="9139238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858000" y="6537325"/>
            <a:ext cx="762000" cy="244475"/>
          </a:xfrm>
          <a:prstGeom prst="rect">
            <a:avLst/>
          </a:prstGeom>
        </p:spPr>
        <p:txBody>
          <a:bodyPr/>
          <a:lstStyle/>
          <a:p>
            <a:fld id="{FE823A94-501F-430F-9F24-22DB171F1A84}" type="datetime1">
              <a:rPr lang="en-US" smtClean="0"/>
              <a:pPr/>
              <a:t>11/10/2014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34715"/>
            <a:ext cx="8229600" cy="838200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6172200"/>
            <a:ext cx="8229600" cy="228600"/>
          </a:xfrm>
        </p:spPr>
        <p:txBody>
          <a:bodyPr>
            <a:noAutofit/>
          </a:bodyPr>
          <a:lstStyle>
            <a:lvl1pPr marL="0" indent="0"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0" y="6537325"/>
            <a:ext cx="762000" cy="244475"/>
          </a:xfrm>
          <a:prstGeom prst="rect">
            <a:avLst/>
          </a:prstGeom>
        </p:spPr>
        <p:txBody>
          <a:bodyPr/>
          <a:lstStyle/>
          <a:p>
            <a:fld id="{791B8EF3-7915-4029-8188-B964D2222328}" type="datetime1">
              <a:rPr lang="en-US" smtClean="0"/>
              <a:pPr/>
              <a:t>11/10/2014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34715"/>
            <a:ext cx="8229600" cy="838200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gray">
          <a:xfrm>
            <a:off x="5186597" y="1600200"/>
            <a:ext cx="3342806" cy="3789206"/>
          </a:xfrm>
          <a:ln w="152400">
            <a:solidFill>
              <a:schemeClr val="bg2"/>
            </a:solidFill>
            <a:miter lim="800000"/>
          </a:ln>
        </p:spPr>
        <p:txBody>
          <a:bodyPr tIns="182880">
            <a:no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47800"/>
            <a:ext cx="4267200" cy="4724400"/>
          </a:xfrm>
        </p:spPr>
        <p:txBody>
          <a:bodyPr anchor="t">
            <a:noAutofit/>
          </a:bodyPr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0" y="6537325"/>
            <a:ext cx="762000" cy="244475"/>
          </a:xfrm>
          <a:prstGeom prst="rect">
            <a:avLst/>
          </a:prstGeom>
        </p:spPr>
        <p:txBody>
          <a:bodyPr/>
          <a:lstStyle/>
          <a:p>
            <a:fld id="{08EE16FC-041D-4C73-A0CA-50E3B59E0A5D}" type="datetime1">
              <a:rPr lang="en-US" smtClean="0"/>
              <a:pPr/>
              <a:t>11/10/2014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457200" y="1447800"/>
            <a:ext cx="4343400" cy="4724400"/>
          </a:xfrm>
        </p:spPr>
        <p:txBody>
          <a:bodyPr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0" y="6537325"/>
            <a:ext cx="762000" cy="244475"/>
          </a:xfrm>
          <a:prstGeom prst="rect">
            <a:avLst/>
          </a:prstGeom>
        </p:spPr>
        <p:txBody>
          <a:bodyPr/>
          <a:lstStyle/>
          <a:p>
            <a:fld id="{83443AC4-C33A-411A-AFB6-6A67FA1ED1AC}" type="datetime1">
              <a:rPr lang="en-US" smtClean="0"/>
              <a:pPr/>
              <a:t>11/10/2014</a:t>
            </a:fld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 bwMode="gray">
          <a:xfrm>
            <a:off x="5184648" y="1600200"/>
            <a:ext cx="3346704" cy="3785616"/>
          </a:xfrm>
          <a:ln w="152400">
            <a:solidFill>
              <a:schemeClr val="bg2"/>
            </a:solidFill>
            <a:miter lim="800000"/>
          </a:ln>
        </p:spPr>
        <p:txBody>
          <a:bodyPr tIns="182880">
            <a:normAutofit/>
          </a:bodyPr>
          <a:lstStyle>
            <a:lvl1pPr algn="ctr">
              <a:buNone/>
              <a:defRPr sz="20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Pictures with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457200" y="3886200"/>
            <a:ext cx="3886200" cy="2286000"/>
          </a:xfrm>
        </p:spPr>
        <p:txBody>
          <a:bodyPr>
            <a:noAutofit/>
          </a:bodyPr>
          <a:lstStyle>
            <a:lvl1pPr marL="231775" indent="-231775">
              <a:defRPr sz="1800"/>
            </a:lvl1pPr>
            <a:lvl2pPr marL="508000" indent="-217488">
              <a:defRPr sz="1600"/>
            </a:lvl2pPr>
            <a:lvl3pPr marL="798513" indent="-174625"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0" y="6537325"/>
            <a:ext cx="762000" cy="244475"/>
          </a:xfrm>
          <a:prstGeom prst="rect">
            <a:avLst/>
          </a:prstGeom>
        </p:spPr>
        <p:txBody>
          <a:bodyPr/>
          <a:lstStyle/>
          <a:p>
            <a:fld id="{2961EFF9-E965-4782-A371-B4051B6C04E4}" type="datetime1">
              <a:rPr lang="en-US" smtClean="0"/>
              <a:pPr/>
              <a:t>11/10/2014</a:t>
            </a:fld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 bwMode="gray">
          <a:xfrm>
            <a:off x="4876800" y="1600200"/>
            <a:ext cx="3657600" cy="2057400"/>
          </a:xfrm>
          <a:ln w="152400">
            <a:solidFill>
              <a:schemeClr val="bg2"/>
            </a:solidFill>
            <a:miter lim="800000"/>
          </a:ln>
        </p:spPr>
        <p:txBody>
          <a:bodyPr tIns="182880">
            <a:normAutofit/>
          </a:bodyPr>
          <a:lstStyle>
            <a:lvl1pPr algn="ctr">
              <a:buNone/>
              <a:defRPr sz="20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0" name="Text Placeholder 10"/>
          <p:cNvSpPr>
            <a:spLocks noGrp="1"/>
          </p:cNvSpPr>
          <p:nvPr>
            <p:ph type="body" sz="quarter" idx="15"/>
          </p:nvPr>
        </p:nvSpPr>
        <p:spPr>
          <a:xfrm>
            <a:off x="4724400" y="3886200"/>
            <a:ext cx="3962400" cy="2286000"/>
          </a:xfrm>
        </p:spPr>
        <p:txBody>
          <a:bodyPr>
            <a:noAutofit/>
          </a:bodyPr>
          <a:lstStyle>
            <a:lvl1pPr marL="231775" indent="-231775">
              <a:defRPr sz="1800"/>
            </a:lvl1pPr>
            <a:lvl2pPr marL="566738" indent="-219075">
              <a:defRPr sz="1600"/>
            </a:lvl2pPr>
            <a:lvl3pPr marL="914400" indent="-231775"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2" name="Picture Placeholder 8"/>
          <p:cNvSpPr>
            <a:spLocks noGrp="1"/>
          </p:cNvSpPr>
          <p:nvPr>
            <p:ph type="pic" sz="quarter" idx="16"/>
          </p:nvPr>
        </p:nvSpPr>
        <p:spPr bwMode="gray">
          <a:xfrm>
            <a:off x="601835" y="1600200"/>
            <a:ext cx="3657600" cy="2057400"/>
          </a:xfrm>
          <a:ln w="152400">
            <a:solidFill>
              <a:schemeClr val="bg2"/>
            </a:solidFill>
            <a:miter lim="800000"/>
          </a:ln>
        </p:spPr>
        <p:txBody>
          <a:bodyPr tIns="182880">
            <a:normAutofit/>
          </a:bodyPr>
          <a:lstStyle>
            <a:lvl1pPr algn="ctr">
              <a:buNone/>
              <a:defRPr sz="20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ree Pictures with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457200" y="3657600"/>
            <a:ext cx="2423160" cy="2514600"/>
          </a:xfrm>
        </p:spPr>
        <p:txBody>
          <a:bodyPr>
            <a:noAutofit/>
          </a:bodyPr>
          <a:lstStyle>
            <a:lvl1pPr marL="231775" indent="-231775">
              <a:defRPr sz="1800"/>
            </a:lvl1pPr>
            <a:lvl2pPr marL="566738" indent="-219075">
              <a:defRPr sz="1600"/>
            </a:lvl2pPr>
            <a:lvl3pPr marL="914400" indent="-231775"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0" y="6537325"/>
            <a:ext cx="762000" cy="244475"/>
          </a:xfrm>
          <a:prstGeom prst="rect">
            <a:avLst/>
          </a:prstGeom>
        </p:spPr>
        <p:txBody>
          <a:bodyPr/>
          <a:lstStyle/>
          <a:p>
            <a:fld id="{ABC11A07-B22F-4A12-B6AE-5480EFA744A1}" type="datetime1">
              <a:rPr lang="en-US" smtClean="0"/>
              <a:pPr/>
              <a:t>11/10/2014</a:t>
            </a:fld>
            <a:endParaRPr lang="en-US" dirty="0"/>
          </a:p>
        </p:txBody>
      </p:sp>
      <p:sp>
        <p:nvSpPr>
          <p:cNvPr id="10" name="Text Placeholder 10"/>
          <p:cNvSpPr>
            <a:spLocks noGrp="1"/>
          </p:cNvSpPr>
          <p:nvPr>
            <p:ph type="body" sz="quarter" idx="15"/>
          </p:nvPr>
        </p:nvSpPr>
        <p:spPr>
          <a:xfrm>
            <a:off x="3338286" y="3657600"/>
            <a:ext cx="2423160" cy="2514600"/>
          </a:xfrm>
        </p:spPr>
        <p:txBody>
          <a:bodyPr>
            <a:noAutofit/>
          </a:bodyPr>
          <a:lstStyle>
            <a:lvl1pPr marL="231775" indent="-231775">
              <a:defRPr sz="1800"/>
            </a:lvl1pPr>
            <a:lvl2pPr marL="566738" indent="-219075">
              <a:defRPr sz="1600"/>
            </a:lvl2pPr>
            <a:lvl3pPr marL="914400" indent="-231775"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2" name="Picture Placeholder 8"/>
          <p:cNvSpPr>
            <a:spLocks noGrp="1"/>
          </p:cNvSpPr>
          <p:nvPr>
            <p:ph type="pic" sz="quarter" idx="16"/>
          </p:nvPr>
        </p:nvSpPr>
        <p:spPr bwMode="gray">
          <a:xfrm>
            <a:off x="632867" y="1600200"/>
            <a:ext cx="2200274" cy="1777144"/>
          </a:xfrm>
          <a:ln w="152400">
            <a:solidFill>
              <a:schemeClr val="bg2"/>
            </a:solidFill>
            <a:miter lim="800000"/>
          </a:ln>
        </p:spPr>
        <p:txBody>
          <a:bodyPr tIns="182880">
            <a:normAutofit/>
          </a:bodyPr>
          <a:lstStyle>
            <a:lvl1pPr marL="0" indent="0" algn="ctr">
              <a:buNone/>
              <a:tabLst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3" name="Picture Placeholder 8"/>
          <p:cNvSpPr>
            <a:spLocks noGrp="1"/>
          </p:cNvSpPr>
          <p:nvPr>
            <p:ph type="pic" sz="quarter" idx="17"/>
          </p:nvPr>
        </p:nvSpPr>
        <p:spPr bwMode="gray">
          <a:xfrm>
            <a:off x="3470148" y="1600200"/>
            <a:ext cx="2203704" cy="1773936"/>
          </a:xfrm>
          <a:ln w="152400">
            <a:solidFill>
              <a:schemeClr val="bg2"/>
            </a:solidFill>
            <a:miter lim="800000"/>
          </a:ln>
        </p:spPr>
        <p:txBody>
          <a:bodyPr tIns="182880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 bwMode="gray">
          <a:xfrm>
            <a:off x="6314857" y="1600200"/>
            <a:ext cx="2199556" cy="1776564"/>
          </a:xfrm>
          <a:ln w="152400">
            <a:solidFill>
              <a:schemeClr val="bg2"/>
            </a:solidFill>
            <a:miter lim="800000"/>
          </a:ln>
        </p:spPr>
        <p:txBody>
          <a:bodyPr tIns="182880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4" name="Text Placeholder 10"/>
          <p:cNvSpPr>
            <a:spLocks noGrp="1"/>
          </p:cNvSpPr>
          <p:nvPr>
            <p:ph type="body" sz="quarter" idx="18"/>
          </p:nvPr>
        </p:nvSpPr>
        <p:spPr>
          <a:xfrm>
            <a:off x="6204858" y="3657600"/>
            <a:ext cx="2423160" cy="2514600"/>
          </a:xfrm>
        </p:spPr>
        <p:txBody>
          <a:bodyPr>
            <a:noAutofit/>
          </a:bodyPr>
          <a:lstStyle>
            <a:lvl1pPr marL="231775" indent="-231775">
              <a:defRPr sz="1800"/>
            </a:lvl1pPr>
            <a:lvl2pPr marL="566738" indent="-219075">
              <a:defRPr sz="1600"/>
            </a:lvl2pPr>
            <a:lvl3pPr marL="914400" indent="-231775"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ree Pictures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537028" y="3657600"/>
            <a:ext cx="2343332" cy="251460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0" indent="0">
              <a:buNone/>
              <a:defRPr sz="1800"/>
            </a:lvl2pPr>
            <a:lvl3pPr marL="914400" indent="-231775"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0" y="6537325"/>
            <a:ext cx="762000" cy="244475"/>
          </a:xfrm>
          <a:prstGeom prst="rect">
            <a:avLst/>
          </a:prstGeom>
        </p:spPr>
        <p:txBody>
          <a:bodyPr/>
          <a:lstStyle/>
          <a:p>
            <a:fld id="{C9AB2A23-AE32-4526-B049-6593DD3B16B2}" type="datetime1">
              <a:rPr lang="en-US" smtClean="0"/>
              <a:pPr/>
              <a:t>11/10/2014</a:t>
            </a:fld>
            <a:endParaRPr lang="en-US" dirty="0"/>
          </a:p>
        </p:txBody>
      </p:sp>
      <p:sp>
        <p:nvSpPr>
          <p:cNvPr id="15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3418114" y="3657600"/>
            <a:ext cx="2343332" cy="251460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0" indent="0">
              <a:buNone/>
              <a:defRPr sz="1800"/>
            </a:lvl2pPr>
            <a:lvl3pPr marL="914400" indent="-231775"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6284686" y="3657600"/>
            <a:ext cx="2343332" cy="251460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0" indent="0">
              <a:buNone/>
              <a:defRPr sz="1800"/>
            </a:lvl2pPr>
            <a:lvl3pPr marL="914400" indent="-231775"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Picture Placeholder 8"/>
          <p:cNvSpPr>
            <a:spLocks noGrp="1"/>
          </p:cNvSpPr>
          <p:nvPr>
            <p:ph type="pic" sz="quarter" idx="16"/>
          </p:nvPr>
        </p:nvSpPr>
        <p:spPr bwMode="gray">
          <a:xfrm>
            <a:off x="632867" y="1600200"/>
            <a:ext cx="2200274" cy="1777144"/>
          </a:xfrm>
          <a:ln w="152400">
            <a:solidFill>
              <a:schemeClr val="bg2"/>
            </a:solidFill>
            <a:miter lim="800000"/>
          </a:ln>
        </p:spPr>
        <p:txBody>
          <a:bodyPr tIns="182880">
            <a:normAutofit/>
          </a:bodyPr>
          <a:lstStyle>
            <a:lvl1pPr marL="0" indent="0" algn="ctr">
              <a:buNone/>
              <a:tabLst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7" name="Picture Placeholder 8"/>
          <p:cNvSpPr>
            <a:spLocks noGrp="1"/>
          </p:cNvSpPr>
          <p:nvPr>
            <p:ph type="pic" sz="quarter" idx="17"/>
          </p:nvPr>
        </p:nvSpPr>
        <p:spPr bwMode="gray">
          <a:xfrm>
            <a:off x="3470148" y="1600200"/>
            <a:ext cx="2203704" cy="1773936"/>
          </a:xfrm>
          <a:ln w="152400">
            <a:solidFill>
              <a:schemeClr val="bg2"/>
            </a:solidFill>
            <a:miter lim="800000"/>
          </a:ln>
        </p:spPr>
        <p:txBody>
          <a:bodyPr tIns="182880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8" name="Picture Placeholder 8"/>
          <p:cNvSpPr>
            <a:spLocks noGrp="1"/>
          </p:cNvSpPr>
          <p:nvPr>
            <p:ph type="pic" sz="quarter" idx="13"/>
          </p:nvPr>
        </p:nvSpPr>
        <p:spPr bwMode="gray">
          <a:xfrm>
            <a:off x="6314857" y="1600200"/>
            <a:ext cx="2199556" cy="1776564"/>
          </a:xfrm>
          <a:ln w="152400">
            <a:solidFill>
              <a:schemeClr val="bg2"/>
            </a:solidFill>
            <a:miter lim="800000"/>
          </a:ln>
        </p:spPr>
        <p:txBody>
          <a:bodyPr tIns="182880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ree Pictures with One Text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457200" y="3657600"/>
            <a:ext cx="8229600" cy="2514600"/>
          </a:xfrm>
        </p:spPr>
        <p:txBody>
          <a:bodyPr>
            <a:noAutofit/>
          </a:bodyPr>
          <a:lstStyle>
            <a:lvl1pPr marL="231775" indent="-231775">
              <a:defRPr sz="1800"/>
            </a:lvl1pPr>
            <a:lvl2pPr marL="566738" indent="-219075">
              <a:defRPr sz="1600"/>
            </a:lvl2pPr>
            <a:lvl3pPr marL="914400" indent="-231775"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0" y="6537325"/>
            <a:ext cx="762000" cy="244475"/>
          </a:xfrm>
          <a:prstGeom prst="rect">
            <a:avLst/>
          </a:prstGeom>
        </p:spPr>
        <p:txBody>
          <a:bodyPr/>
          <a:lstStyle/>
          <a:p>
            <a:fld id="{9CD360E5-E30C-4DA4-BD60-7B6AC863CF62}" type="datetime1">
              <a:rPr lang="en-US" smtClean="0"/>
              <a:pPr/>
              <a:t>11/10/2014</a:t>
            </a:fld>
            <a:endParaRPr lang="en-US" dirty="0"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6"/>
          </p:nvPr>
        </p:nvSpPr>
        <p:spPr bwMode="gray">
          <a:xfrm>
            <a:off x="632867" y="1600200"/>
            <a:ext cx="2200274" cy="1777144"/>
          </a:xfrm>
          <a:ln w="152400">
            <a:solidFill>
              <a:schemeClr val="bg2"/>
            </a:solidFill>
            <a:miter lim="800000"/>
          </a:ln>
        </p:spPr>
        <p:txBody>
          <a:bodyPr tIns="182880">
            <a:normAutofit/>
          </a:bodyPr>
          <a:lstStyle>
            <a:lvl1pPr marL="0" indent="0" algn="ctr">
              <a:buNone/>
              <a:tabLst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4" name="Picture Placeholder 8"/>
          <p:cNvSpPr>
            <a:spLocks noGrp="1"/>
          </p:cNvSpPr>
          <p:nvPr>
            <p:ph type="pic" sz="quarter" idx="17"/>
          </p:nvPr>
        </p:nvSpPr>
        <p:spPr bwMode="gray">
          <a:xfrm>
            <a:off x="3470148" y="1600200"/>
            <a:ext cx="2203704" cy="1773936"/>
          </a:xfrm>
          <a:ln w="152400">
            <a:solidFill>
              <a:schemeClr val="bg2"/>
            </a:solidFill>
            <a:miter lim="800000"/>
          </a:ln>
        </p:spPr>
        <p:txBody>
          <a:bodyPr tIns="182880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5" name="Picture Placeholder 8"/>
          <p:cNvSpPr>
            <a:spLocks noGrp="1"/>
          </p:cNvSpPr>
          <p:nvPr>
            <p:ph type="pic" sz="quarter" idx="13"/>
          </p:nvPr>
        </p:nvSpPr>
        <p:spPr bwMode="gray">
          <a:xfrm>
            <a:off x="6314857" y="1600200"/>
            <a:ext cx="2199556" cy="1776564"/>
          </a:xfrm>
          <a:ln w="152400">
            <a:solidFill>
              <a:schemeClr val="bg2"/>
            </a:solidFill>
            <a:miter lim="800000"/>
          </a:ln>
        </p:spPr>
        <p:txBody>
          <a:bodyPr tIns="182880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orizontal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34715"/>
            <a:ext cx="8229600" cy="838200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gray">
          <a:xfrm>
            <a:off x="1573968" y="1740674"/>
            <a:ext cx="5996066" cy="3837480"/>
          </a:xfrm>
          <a:ln w="152400">
            <a:solidFill>
              <a:schemeClr val="bg2"/>
            </a:solidFill>
            <a:miter lim="800000"/>
          </a:ln>
        </p:spPr>
        <p:txBody>
          <a:bodyPr tIns="182880">
            <a:no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0" y="6537325"/>
            <a:ext cx="762000" cy="244475"/>
          </a:xfrm>
          <a:prstGeom prst="rect">
            <a:avLst/>
          </a:prstGeom>
        </p:spPr>
        <p:txBody>
          <a:bodyPr/>
          <a:lstStyle/>
          <a:p>
            <a:fld id="{3A7E0CD2-63A1-4D15-92C2-5F1852DDD605}" type="datetime1">
              <a:rPr lang="en-US" smtClean="0"/>
              <a:pPr/>
              <a:t>11/10/2014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vaya Logo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PowerOfWe_reverse2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 bwMode="black">
          <a:xfrm>
            <a:off x="2595608" y="2645764"/>
            <a:ext cx="3952784" cy="1566472"/>
          </a:xfrm>
          <a:prstGeom prst="rect">
            <a:avLst/>
          </a:prstGeom>
        </p:spPr>
      </p:pic>
      <p:sp>
        <p:nvSpPr>
          <p:cNvPr id="3" name="Rectangle 2"/>
          <p:cNvSpPr/>
          <p:nvPr userDrawn="1"/>
        </p:nvSpPr>
        <p:spPr>
          <a:xfrm>
            <a:off x="0" y="-8468"/>
            <a:ext cx="9144000" cy="6866468"/>
          </a:xfrm>
          <a:prstGeom prst="rect">
            <a:avLst/>
          </a:prstGeom>
          <a:gradFill flip="none" rotWithShape="1">
            <a:gsLst>
              <a:gs pos="0">
                <a:srgbClr val="890000"/>
              </a:gs>
              <a:gs pos="100000">
                <a:srgbClr val="E6001B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0" vert="horz" wrap="square" lIns="87056" tIns="87056" rIns="87056" bIns="87056" numCol="1" spcCol="1270" rtlCol="0" anchor="ctr" anchorCtr="0">
            <a:noAutofit/>
          </a:bodyPr>
          <a:lstStyle/>
          <a:p>
            <a:pPr algn="ctr" defTabSz="49784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1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0" y="6537325"/>
            <a:ext cx="762000" cy="244475"/>
          </a:xfrm>
          <a:prstGeom prst="rect">
            <a:avLst/>
          </a:prstGeom>
        </p:spPr>
        <p:txBody>
          <a:bodyPr/>
          <a:lstStyle/>
          <a:p>
            <a:fld id="{3A284BA3-2030-4FC5-8B8A-D60DBF198AFE}" type="datetime1">
              <a:rPr lang="en-US" smtClean="0"/>
              <a:pPr/>
              <a:t>11/10/2014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8376920" y="6565900"/>
            <a:ext cx="309700" cy="20313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>
              <a:lnSpc>
                <a:spcPct val="90000"/>
              </a:lnSpc>
            </a:pPr>
            <a:fld id="{758C98C5-C197-4167-B328-DA835286C05A}" type="slidenum">
              <a:rPr lang="en-US" sz="800" smtClean="0">
                <a:solidFill>
                  <a:srgbClr val="8F8F8F"/>
                </a:solidFill>
              </a:rPr>
              <a:pPr algn="r">
                <a:lnSpc>
                  <a:spcPct val="90000"/>
                </a:lnSpc>
              </a:pPr>
              <a:t>‹#›</a:t>
            </a:fld>
            <a:endParaRPr lang="en-US" sz="800" dirty="0" smtClean="0">
              <a:solidFill>
                <a:srgbClr val="8F8F8F"/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-8468"/>
            <a:ext cx="9144000" cy="6866467"/>
          </a:xfrm>
          <a:prstGeom prst="rect">
            <a:avLst/>
          </a:prstGeom>
          <a:gradFill flip="none" rotWithShape="1">
            <a:gsLst>
              <a:gs pos="18000">
                <a:schemeClr val="bg2"/>
              </a:gs>
              <a:gs pos="0">
                <a:schemeClr val="bg2">
                  <a:lumMod val="90000"/>
                </a:schemeClr>
              </a:gs>
              <a:gs pos="49000">
                <a:srgbClr val="FFFFFF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0" vert="horz" wrap="square" lIns="87056" tIns="87056" rIns="87056" bIns="87056" numCol="1" spcCol="1270" rtlCol="0" anchor="ctr" anchorCtr="0">
            <a:noAutofit/>
          </a:bodyPr>
          <a:lstStyle/>
          <a:p>
            <a:pPr algn="ctr" defTabSz="49784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xmlns="" val="336566502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0" y="6537325"/>
            <a:ext cx="762000" cy="244475"/>
          </a:xfrm>
          <a:prstGeom prst="rect">
            <a:avLst/>
          </a:prstGeom>
        </p:spPr>
        <p:txBody>
          <a:bodyPr/>
          <a:lstStyle/>
          <a:p>
            <a:fld id="{0E420526-6F7B-4820-AE52-CBAF9D1B053E}" type="datetime1">
              <a:rPr lang="en-US" smtClean="0"/>
              <a:pPr/>
              <a:t>11/10/2014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6065"/>
            <a:ext cx="2057400" cy="571613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6065"/>
            <a:ext cx="6019800" cy="571613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0" y="6537325"/>
            <a:ext cx="762000" cy="244475"/>
          </a:xfrm>
          <a:prstGeom prst="rect">
            <a:avLst/>
          </a:prstGeom>
        </p:spPr>
        <p:txBody>
          <a:bodyPr/>
          <a:lstStyle/>
          <a:p>
            <a:fld id="{10D93251-DD1A-43E1-955B-E09BA603CA18}" type="datetime1">
              <a:rPr lang="en-US" smtClean="0"/>
              <a:pPr/>
              <a:t>11/10/2014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0" y="6537325"/>
            <a:ext cx="762000" cy="244475"/>
          </a:xfrm>
          <a:prstGeom prst="rect">
            <a:avLst/>
          </a:prstGeom>
        </p:spPr>
        <p:txBody>
          <a:bodyPr/>
          <a:lstStyle/>
          <a:p>
            <a:fld id="{0F0979D8-FDCF-4695-B150-B4B6F53576B9}" type="datetime1">
              <a:rPr lang="en-US" smtClean="0"/>
              <a:pPr/>
              <a:t>11/10/2014</a:t>
            </a:fld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57200" y="1295400"/>
            <a:ext cx="8229600" cy="45720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2200">
                <a:solidFill>
                  <a:schemeClr val="accent1"/>
                </a:solidFill>
              </a:defRPr>
            </a:lvl1pPr>
            <a:lvl2pPr marL="0" indent="0">
              <a:spcBef>
                <a:spcPts val="0"/>
              </a:spcBef>
              <a:buNone/>
              <a:defRPr sz="2200"/>
            </a:lvl2pPr>
            <a:lvl3pPr>
              <a:spcBef>
                <a:spcPts val="0"/>
              </a:spcBef>
              <a:buNone/>
              <a:defRPr sz="2200"/>
            </a:lvl3pPr>
            <a:lvl4pPr>
              <a:spcBef>
                <a:spcPts val="0"/>
              </a:spcBef>
              <a:buNone/>
              <a:defRPr sz="2200"/>
            </a:lvl4pPr>
            <a:lvl5pPr>
              <a:spcBef>
                <a:spcPts val="0"/>
              </a:spcBef>
              <a:buNone/>
              <a:defRPr sz="22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0" y="6537325"/>
            <a:ext cx="762000" cy="244475"/>
          </a:xfrm>
          <a:prstGeom prst="rect">
            <a:avLst/>
          </a:prstGeom>
        </p:spPr>
        <p:txBody>
          <a:bodyPr/>
          <a:lstStyle/>
          <a:p>
            <a:fld id="{9996A722-CA97-4F30-B649-5B46967AD5BA}" type="datetime1">
              <a:rPr lang="en-US" smtClean="0"/>
              <a:pPr/>
              <a:t>11/10/2014</a:t>
            </a:fld>
            <a:endParaRPr lang="en-US" dirty="0"/>
          </a:p>
        </p:txBody>
      </p:sp>
      <p:sp>
        <p:nvSpPr>
          <p:cNvPr id="8" name="Rectangle 42"/>
          <p:cNvSpPr>
            <a:spLocks noChangeArrowheads="1"/>
          </p:cNvSpPr>
          <p:nvPr/>
        </p:nvSpPr>
        <p:spPr bwMode="invGray">
          <a:xfrm>
            <a:off x="0" y="1581151"/>
            <a:ext cx="9144000" cy="3475038"/>
          </a:xfrm>
          <a:prstGeom prst="rect">
            <a:avLst/>
          </a:prstGeom>
          <a:gradFill rotWithShape="1">
            <a:gsLst>
              <a:gs pos="0">
                <a:srgbClr val="98050E"/>
              </a:gs>
              <a:gs pos="100000">
                <a:srgbClr val="D1081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invGray">
          <a:xfrm>
            <a:off x="3159125" y="1581151"/>
            <a:ext cx="304800" cy="246063"/>
          </a:xfrm>
          <a:prstGeom prst="rect">
            <a:avLst/>
          </a:prstGeom>
          <a:solidFill>
            <a:srgbClr val="D10811">
              <a:alpha val="70195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invGray">
          <a:xfrm>
            <a:off x="2843213" y="1581151"/>
            <a:ext cx="304800" cy="246063"/>
          </a:xfrm>
          <a:prstGeom prst="rect">
            <a:avLst/>
          </a:prstGeom>
          <a:solidFill>
            <a:srgbClr val="D10811">
              <a:alpha val="59999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ectangle 14"/>
          <p:cNvSpPr>
            <a:spLocks noChangeArrowheads="1"/>
          </p:cNvSpPr>
          <p:nvPr/>
        </p:nvSpPr>
        <p:spPr bwMode="invGray">
          <a:xfrm>
            <a:off x="8526463" y="1581151"/>
            <a:ext cx="304800" cy="250825"/>
          </a:xfrm>
          <a:prstGeom prst="rect">
            <a:avLst/>
          </a:prstGeom>
          <a:solidFill>
            <a:srgbClr val="D10811">
              <a:alpha val="79999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ectangle 15"/>
          <p:cNvSpPr>
            <a:spLocks noChangeArrowheads="1"/>
          </p:cNvSpPr>
          <p:nvPr/>
        </p:nvSpPr>
        <p:spPr bwMode="invGray">
          <a:xfrm>
            <a:off x="8210550" y="1581151"/>
            <a:ext cx="304800" cy="250825"/>
          </a:xfrm>
          <a:prstGeom prst="rect">
            <a:avLst/>
          </a:prstGeom>
          <a:solidFill>
            <a:srgbClr val="D10811">
              <a:alpha val="79999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Rectangle 16"/>
          <p:cNvSpPr>
            <a:spLocks noChangeArrowheads="1"/>
          </p:cNvSpPr>
          <p:nvPr/>
        </p:nvSpPr>
        <p:spPr bwMode="invGray">
          <a:xfrm>
            <a:off x="7894638" y="1581151"/>
            <a:ext cx="304800" cy="250825"/>
          </a:xfrm>
          <a:prstGeom prst="rect">
            <a:avLst/>
          </a:prstGeom>
          <a:solidFill>
            <a:srgbClr val="D10811">
              <a:alpha val="79999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Rectangle 17"/>
          <p:cNvSpPr>
            <a:spLocks noChangeArrowheads="1"/>
          </p:cNvSpPr>
          <p:nvPr/>
        </p:nvSpPr>
        <p:spPr bwMode="invGray">
          <a:xfrm>
            <a:off x="7578725" y="1581151"/>
            <a:ext cx="304800" cy="250825"/>
          </a:xfrm>
          <a:prstGeom prst="rect">
            <a:avLst/>
          </a:prstGeom>
          <a:solidFill>
            <a:srgbClr val="D10811">
              <a:alpha val="79999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invGray">
          <a:xfrm>
            <a:off x="7262813" y="1581151"/>
            <a:ext cx="304800" cy="250825"/>
          </a:xfrm>
          <a:prstGeom prst="rect">
            <a:avLst/>
          </a:prstGeom>
          <a:solidFill>
            <a:srgbClr val="D10811">
              <a:alpha val="79999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Rectangle 19"/>
          <p:cNvSpPr>
            <a:spLocks noChangeArrowheads="1"/>
          </p:cNvSpPr>
          <p:nvPr/>
        </p:nvSpPr>
        <p:spPr bwMode="invGray">
          <a:xfrm>
            <a:off x="6946900" y="1581151"/>
            <a:ext cx="304800" cy="250825"/>
          </a:xfrm>
          <a:prstGeom prst="rect">
            <a:avLst/>
          </a:prstGeom>
          <a:solidFill>
            <a:srgbClr val="D10811">
              <a:alpha val="79999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Rectangle 20"/>
          <p:cNvSpPr>
            <a:spLocks noChangeArrowheads="1"/>
          </p:cNvSpPr>
          <p:nvPr/>
        </p:nvSpPr>
        <p:spPr bwMode="invGray">
          <a:xfrm>
            <a:off x="6630988" y="1581151"/>
            <a:ext cx="304800" cy="250825"/>
          </a:xfrm>
          <a:prstGeom prst="rect">
            <a:avLst/>
          </a:prstGeom>
          <a:solidFill>
            <a:srgbClr val="D10811">
              <a:alpha val="79999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Rectangle 21"/>
          <p:cNvSpPr>
            <a:spLocks noChangeArrowheads="1"/>
          </p:cNvSpPr>
          <p:nvPr/>
        </p:nvSpPr>
        <p:spPr bwMode="invGray">
          <a:xfrm>
            <a:off x="6316663" y="1581151"/>
            <a:ext cx="304800" cy="250825"/>
          </a:xfrm>
          <a:prstGeom prst="rect">
            <a:avLst/>
          </a:prstGeom>
          <a:solidFill>
            <a:srgbClr val="D1081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Rectangle 22"/>
          <p:cNvSpPr>
            <a:spLocks noChangeArrowheads="1"/>
          </p:cNvSpPr>
          <p:nvPr/>
        </p:nvSpPr>
        <p:spPr bwMode="invGray">
          <a:xfrm>
            <a:off x="6000750" y="1581151"/>
            <a:ext cx="304800" cy="250825"/>
          </a:xfrm>
          <a:prstGeom prst="rect">
            <a:avLst/>
          </a:prstGeom>
          <a:solidFill>
            <a:srgbClr val="D10811">
              <a:alpha val="79999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Rectangle 23"/>
          <p:cNvSpPr>
            <a:spLocks noChangeArrowheads="1"/>
          </p:cNvSpPr>
          <p:nvPr/>
        </p:nvSpPr>
        <p:spPr bwMode="invGray">
          <a:xfrm>
            <a:off x="5684838" y="1581151"/>
            <a:ext cx="304800" cy="250825"/>
          </a:xfrm>
          <a:prstGeom prst="rect">
            <a:avLst/>
          </a:prstGeom>
          <a:solidFill>
            <a:srgbClr val="D10811">
              <a:alpha val="79999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Rectangle 24"/>
          <p:cNvSpPr>
            <a:spLocks noChangeArrowheads="1"/>
          </p:cNvSpPr>
          <p:nvPr/>
        </p:nvSpPr>
        <p:spPr bwMode="invGray">
          <a:xfrm>
            <a:off x="5368925" y="1581151"/>
            <a:ext cx="304800" cy="250825"/>
          </a:xfrm>
          <a:prstGeom prst="rect">
            <a:avLst/>
          </a:prstGeom>
          <a:solidFill>
            <a:srgbClr val="D10811">
              <a:alpha val="38039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Rectangle 26"/>
          <p:cNvSpPr>
            <a:spLocks noChangeArrowheads="1"/>
          </p:cNvSpPr>
          <p:nvPr/>
        </p:nvSpPr>
        <p:spPr bwMode="invGray">
          <a:xfrm>
            <a:off x="4737100" y="1581151"/>
            <a:ext cx="304800" cy="250825"/>
          </a:xfrm>
          <a:prstGeom prst="rect">
            <a:avLst/>
          </a:prstGeom>
          <a:solidFill>
            <a:srgbClr val="D10811">
              <a:alpha val="79999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Rectangle 27"/>
          <p:cNvSpPr>
            <a:spLocks noChangeArrowheads="1"/>
          </p:cNvSpPr>
          <p:nvPr/>
        </p:nvSpPr>
        <p:spPr bwMode="invGray">
          <a:xfrm>
            <a:off x="4421188" y="1581151"/>
            <a:ext cx="304800" cy="250825"/>
          </a:xfrm>
          <a:prstGeom prst="rect">
            <a:avLst/>
          </a:prstGeom>
          <a:solidFill>
            <a:srgbClr val="D10811">
              <a:alpha val="70195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4" name="Rectangle 301"/>
          <p:cNvSpPr>
            <a:spLocks noChangeArrowheads="1"/>
          </p:cNvSpPr>
          <p:nvPr/>
        </p:nvSpPr>
        <p:spPr bwMode="invGray">
          <a:xfrm>
            <a:off x="3473450" y="4767264"/>
            <a:ext cx="304800" cy="274638"/>
          </a:xfrm>
          <a:prstGeom prst="rect">
            <a:avLst/>
          </a:prstGeom>
          <a:solidFill>
            <a:srgbClr val="D10811">
              <a:alpha val="70195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" name="Rectangle 302"/>
          <p:cNvSpPr>
            <a:spLocks noChangeArrowheads="1"/>
          </p:cNvSpPr>
          <p:nvPr/>
        </p:nvSpPr>
        <p:spPr bwMode="invGray">
          <a:xfrm>
            <a:off x="3157538" y="4767264"/>
            <a:ext cx="304800" cy="274638"/>
          </a:xfrm>
          <a:prstGeom prst="rect">
            <a:avLst/>
          </a:prstGeom>
          <a:solidFill>
            <a:srgbClr val="D10811">
              <a:alpha val="38039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Rectangle 304"/>
          <p:cNvSpPr>
            <a:spLocks noChangeArrowheads="1"/>
          </p:cNvSpPr>
          <p:nvPr/>
        </p:nvSpPr>
        <p:spPr bwMode="invGray">
          <a:xfrm>
            <a:off x="2525713" y="4767264"/>
            <a:ext cx="304800" cy="274638"/>
          </a:xfrm>
          <a:prstGeom prst="rect">
            <a:avLst/>
          </a:prstGeom>
          <a:solidFill>
            <a:srgbClr val="D10811">
              <a:alpha val="59999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7" name="Rectangle 305"/>
          <p:cNvSpPr>
            <a:spLocks noChangeArrowheads="1"/>
          </p:cNvSpPr>
          <p:nvPr/>
        </p:nvSpPr>
        <p:spPr bwMode="invGray">
          <a:xfrm>
            <a:off x="2209800" y="4767264"/>
            <a:ext cx="304800" cy="274638"/>
          </a:xfrm>
          <a:prstGeom prst="rect">
            <a:avLst/>
          </a:prstGeom>
          <a:solidFill>
            <a:srgbClr val="D10811">
              <a:alpha val="36862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8" name="Rectangle 307"/>
          <p:cNvSpPr>
            <a:spLocks noChangeArrowheads="1"/>
          </p:cNvSpPr>
          <p:nvPr/>
        </p:nvSpPr>
        <p:spPr bwMode="invGray">
          <a:xfrm>
            <a:off x="1579563" y="4767264"/>
            <a:ext cx="304800" cy="274638"/>
          </a:xfrm>
          <a:prstGeom prst="rect">
            <a:avLst/>
          </a:prstGeom>
          <a:solidFill>
            <a:srgbClr val="D10811">
              <a:alpha val="36862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9" name="Rectangle 311"/>
          <p:cNvSpPr>
            <a:spLocks noChangeArrowheads="1"/>
          </p:cNvSpPr>
          <p:nvPr/>
        </p:nvSpPr>
        <p:spPr bwMode="invGray">
          <a:xfrm>
            <a:off x="8524875" y="4767264"/>
            <a:ext cx="304800" cy="274638"/>
          </a:xfrm>
          <a:prstGeom prst="rect">
            <a:avLst/>
          </a:prstGeom>
          <a:solidFill>
            <a:srgbClr val="D10811">
              <a:alpha val="79999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" name="Rectangle 312"/>
          <p:cNvSpPr>
            <a:spLocks noChangeArrowheads="1"/>
          </p:cNvSpPr>
          <p:nvPr/>
        </p:nvSpPr>
        <p:spPr bwMode="invGray">
          <a:xfrm>
            <a:off x="8208963" y="4767264"/>
            <a:ext cx="304800" cy="274638"/>
          </a:xfrm>
          <a:prstGeom prst="rect">
            <a:avLst/>
          </a:prstGeom>
          <a:solidFill>
            <a:srgbClr val="D10811">
              <a:alpha val="79999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1" name="Rectangle 314"/>
          <p:cNvSpPr>
            <a:spLocks noChangeArrowheads="1"/>
          </p:cNvSpPr>
          <p:nvPr/>
        </p:nvSpPr>
        <p:spPr bwMode="invGray">
          <a:xfrm>
            <a:off x="7577138" y="4767264"/>
            <a:ext cx="304800" cy="274638"/>
          </a:xfrm>
          <a:prstGeom prst="rect">
            <a:avLst/>
          </a:prstGeom>
          <a:solidFill>
            <a:srgbClr val="D10811">
              <a:alpha val="79999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2" name="Rectangle 315"/>
          <p:cNvSpPr>
            <a:spLocks noChangeArrowheads="1"/>
          </p:cNvSpPr>
          <p:nvPr/>
        </p:nvSpPr>
        <p:spPr bwMode="invGray">
          <a:xfrm>
            <a:off x="7261225" y="4767264"/>
            <a:ext cx="304800" cy="274638"/>
          </a:xfrm>
          <a:prstGeom prst="rect">
            <a:avLst/>
          </a:prstGeom>
          <a:solidFill>
            <a:srgbClr val="D10811">
              <a:alpha val="79999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3" name="Rectangle 317"/>
          <p:cNvSpPr>
            <a:spLocks noChangeArrowheads="1"/>
          </p:cNvSpPr>
          <p:nvPr/>
        </p:nvSpPr>
        <p:spPr bwMode="invGray">
          <a:xfrm>
            <a:off x="6629400" y="4767264"/>
            <a:ext cx="304800" cy="274638"/>
          </a:xfrm>
          <a:prstGeom prst="rect">
            <a:avLst/>
          </a:prstGeom>
          <a:solidFill>
            <a:srgbClr val="D10811">
              <a:alpha val="79999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4" name="Rectangle 318"/>
          <p:cNvSpPr>
            <a:spLocks noChangeArrowheads="1"/>
          </p:cNvSpPr>
          <p:nvPr/>
        </p:nvSpPr>
        <p:spPr bwMode="invGray">
          <a:xfrm>
            <a:off x="6315075" y="4767264"/>
            <a:ext cx="304800" cy="274638"/>
          </a:xfrm>
          <a:prstGeom prst="rect">
            <a:avLst/>
          </a:prstGeom>
          <a:solidFill>
            <a:srgbClr val="D1081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5" name="Rectangle 321"/>
          <p:cNvSpPr>
            <a:spLocks noChangeArrowheads="1"/>
          </p:cNvSpPr>
          <p:nvPr/>
        </p:nvSpPr>
        <p:spPr bwMode="invGray">
          <a:xfrm>
            <a:off x="5367338" y="4767264"/>
            <a:ext cx="304800" cy="274638"/>
          </a:xfrm>
          <a:prstGeom prst="rect">
            <a:avLst/>
          </a:prstGeom>
          <a:solidFill>
            <a:srgbClr val="D10811">
              <a:alpha val="38039"/>
            </a:srgbClr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6" name="Rectangle 323"/>
          <p:cNvSpPr>
            <a:spLocks noChangeArrowheads="1"/>
          </p:cNvSpPr>
          <p:nvPr/>
        </p:nvSpPr>
        <p:spPr bwMode="invGray">
          <a:xfrm>
            <a:off x="4735513" y="4767264"/>
            <a:ext cx="304800" cy="274638"/>
          </a:xfrm>
          <a:prstGeom prst="rect">
            <a:avLst/>
          </a:prstGeom>
          <a:solidFill>
            <a:srgbClr val="D10811">
              <a:alpha val="38039"/>
            </a:srgbClr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 bwMode="white">
          <a:xfrm>
            <a:off x="0" y="1847088"/>
            <a:ext cx="9144000" cy="29260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" name="Group 818"/>
          <p:cNvGrpSpPr>
            <a:grpSpLocks/>
          </p:cNvGrpSpPr>
          <p:nvPr/>
        </p:nvGrpSpPr>
        <p:grpSpPr bwMode="black">
          <a:xfrm>
            <a:off x="7472363" y="701675"/>
            <a:ext cx="1111250" cy="314325"/>
            <a:chOff x="3063" y="4976"/>
            <a:chExt cx="2916" cy="828"/>
          </a:xfrm>
        </p:grpSpPr>
        <p:sp>
          <p:nvSpPr>
            <p:cNvPr id="43" name="Freeform 819"/>
            <p:cNvSpPr>
              <a:spLocks/>
            </p:cNvSpPr>
            <p:nvPr/>
          </p:nvSpPr>
          <p:spPr bwMode="black">
            <a:xfrm>
              <a:off x="5307" y="4976"/>
              <a:ext cx="672" cy="606"/>
            </a:xfrm>
            <a:custGeom>
              <a:avLst/>
              <a:gdLst>
                <a:gd name="T0" fmla="*/ 199 w 672"/>
                <a:gd name="T1" fmla="*/ 433 h 606"/>
                <a:gd name="T2" fmla="*/ 399 w 672"/>
                <a:gd name="T3" fmla="*/ 433 h 606"/>
                <a:gd name="T4" fmla="*/ 430 w 672"/>
                <a:gd name="T5" fmla="*/ 512 h 606"/>
                <a:gd name="T6" fmla="*/ 161 w 672"/>
                <a:gd name="T7" fmla="*/ 512 h 606"/>
                <a:gd name="T8" fmla="*/ 117 w 672"/>
                <a:gd name="T9" fmla="*/ 606 h 606"/>
                <a:gd name="T10" fmla="*/ 0 w 672"/>
                <a:gd name="T11" fmla="*/ 606 h 606"/>
                <a:gd name="T12" fmla="*/ 294 w 672"/>
                <a:gd name="T13" fmla="*/ 0 h 606"/>
                <a:gd name="T14" fmla="*/ 375 w 672"/>
                <a:gd name="T15" fmla="*/ 0 h 606"/>
                <a:gd name="T16" fmla="*/ 672 w 672"/>
                <a:gd name="T17" fmla="*/ 606 h 606"/>
                <a:gd name="T18" fmla="*/ 552 w 672"/>
                <a:gd name="T19" fmla="*/ 606 h 606"/>
                <a:gd name="T20" fmla="*/ 337 w 672"/>
                <a:gd name="T21" fmla="*/ 138 h 606"/>
                <a:gd name="T22" fmla="*/ 199 w 672"/>
                <a:gd name="T23" fmla="*/ 433 h 606"/>
                <a:gd name="T24" fmla="*/ 199 w 672"/>
                <a:gd name="T25" fmla="*/ 433 h 606"/>
                <a:gd name="T26" fmla="*/ 199 w 672"/>
                <a:gd name="T27" fmla="*/ 433 h 60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672"/>
                <a:gd name="T43" fmla="*/ 0 h 606"/>
                <a:gd name="T44" fmla="*/ 672 w 672"/>
                <a:gd name="T45" fmla="*/ 606 h 60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672" h="606">
                  <a:moveTo>
                    <a:pt x="199" y="433"/>
                  </a:moveTo>
                  <a:lnTo>
                    <a:pt x="399" y="433"/>
                  </a:lnTo>
                  <a:lnTo>
                    <a:pt x="430" y="512"/>
                  </a:lnTo>
                  <a:lnTo>
                    <a:pt x="161" y="512"/>
                  </a:lnTo>
                  <a:lnTo>
                    <a:pt x="117" y="606"/>
                  </a:lnTo>
                  <a:lnTo>
                    <a:pt x="0" y="606"/>
                  </a:lnTo>
                  <a:lnTo>
                    <a:pt x="294" y="0"/>
                  </a:lnTo>
                  <a:lnTo>
                    <a:pt x="375" y="0"/>
                  </a:lnTo>
                  <a:lnTo>
                    <a:pt x="672" y="606"/>
                  </a:lnTo>
                  <a:lnTo>
                    <a:pt x="552" y="606"/>
                  </a:lnTo>
                  <a:lnTo>
                    <a:pt x="337" y="138"/>
                  </a:lnTo>
                  <a:lnTo>
                    <a:pt x="199" y="433"/>
                  </a:lnTo>
                  <a:close/>
                </a:path>
              </a:pathLst>
            </a:custGeom>
            <a:solidFill>
              <a:srgbClr val="CC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4" name="Freeform 820"/>
            <p:cNvSpPr>
              <a:spLocks/>
            </p:cNvSpPr>
            <p:nvPr/>
          </p:nvSpPr>
          <p:spPr bwMode="black">
            <a:xfrm>
              <a:off x="3063" y="4982"/>
              <a:ext cx="672" cy="600"/>
            </a:xfrm>
            <a:custGeom>
              <a:avLst/>
              <a:gdLst>
                <a:gd name="T0" fmla="*/ 199 w 672"/>
                <a:gd name="T1" fmla="*/ 430 h 600"/>
                <a:gd name="T2" fmla="*/ 399 w 672"/>
                <a:gd name="T3" fmla="*/ 430 h 600"/>
                <a:gd name="T4" fmla="*/ 434 w 672"/>
                <a:gd name="T5" fmla="*/ 507 h 600"/>
                <a:gd name="T6" fmla="*/ 165 w 672"/>
                <a:gd name="T7" fmla="*/ 507 h 600"/>
                <a:gd name="T8" fmla="*/ 122 w 672"/>
                <a:gd name="T9" fmla="*/ 600 h 600"/>
                <a:gd name="T10" fmla="*/ 0 w 672"/>
                <a:gd name="T11" fmla="*/ 600 h 600"/>
                <a:gd name="T12" fmla="*/ 298 w 672"/>
                <a:gd name="T13" fmla="*/ 0 h 600"/>
                <a:gd name="T14" fmla="*/ 380 w 672"/>
                <a:gd name="T15" fmla="*/ 0 h 600"/>
                <a:gd name="T16" fmla="*/ 672 w 672"/>
                <a:gd name="T17" fmla="*/ 600 h 600"/>
                <a:gd name="T18" fmla="*/ 555 w 672"/>
                <a:gd name="T19" fmla="*/ 600 h 600"/>
                <a:gd name="T20" fmla="*/ 337 w 672"/>
                <a:gd name="T21" fmla="*/ 135 h 600"/>
                <a:gd name="T22" fmla="*/ 199 w 672"/>
                <a:gd name="T23" fmla="*/ 430 h 600"/>
                <a:gd name="T24" fmla="*/ 199 w 672"/>
                <a:gd name="T25" fmla="*/ 430 h 600"/>
                <a:gd name="T26" fmla="*/ 199 w 672"/>
                <a:gd name="T27" fmla="*/ 430 h 60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672"/>
                <a:gd name="T43" fmla="*/ 0 h 600"/>
                <a:gd name="T44" fmla="*/ 672 w 672"/>
                <a:gd name="T45" fmla="*/ 600 h 600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672" h="600">
                  <a:moveTo>
                    <a:pt x="199" y="430"/>
                  </a:moveTo>
                  <a:lnTo>
                    <a:pt x="399" y="430"/>
                  </a:lnTo>
                  <a:lnTo>
                    <a:pt x="434" y="507"/>
                  </a:lnTo>
                  <a:lnTo>
                    <a:pt x="165" y="507"/>
                  </a:lnTo>
                  <a:lnTo>
                    <a:pt x="122" y="600"/>
                  </a:lnTo>
                  <a:lnTo>
                    <a:pt x="0" y="600"/>
                  </a:lnTo>
                  <a:lnTo>
                    <a:pt x="298" y="0"/>
                  </a:lnTo>
                  <a:lnTo>
                    <a:pt x="380" y="0"/>
                  </a:lnTo>
                  <a:lnTo>
                    <a:pt x="672" y="600"/>
                  </a:lnTo>
                  <a:lnTo>
                    <a:pt x="555" y="600"/>
                  </a:lnTo>
                  <a:lnTo>
                    <a:pt x="337" y="135"/>
                  </a:lnTo>
                  <a:lnTo>
                    <a:pt x="199" y="430"/>
                  </a:lnTo>
                  <a:close/>
                </a:path>
              </a:pathLst>
            </a:custGeom>
            <a:solidFill>
              <a:srgbClr val="CC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5" name="Freeform 821"/>
            <p:cNvSpPr>
              <a:spLocks/>
            </p:cNvSpPr>
            <p:nvPr/>
          </p:nvSpPr>
          <p:spPr bwMode="black">
            <a:xfrm>
              <a:off x="4179" y="4982"/>
              <a:ext cx="672" cy="600"/>
            </a:xfrm>
            <a:custGeom>
              <a:avLst/>
              <a:gdLst>
                <a:gd name="T0" fmla="*/ 199 w 672"/>
                <a:gd name="T1" fmla="*/ 430 h 600"/>
                <a:gd name="T2" fmla="*/ 402 w 672"/>
                <a:gd name="T3" fmla="*/ 430 h 600"/>
                <a:gd name="T4" fmla="*/ 434 w 672"/>
                <a:gd name="T5" fmla="*/ 507 h 600"/>
                <a:gd name="T6" fmla="*/ 164 w 672"/>
                <a:gd name="T7" fmla="*/ 507 h 600"/>
                <a:gd name="T8" fmla="*/ 121 w 672"/>
                <a:gd name="T9" fmla="*/ 600 h 600"/>
                <a:gd name="T10" fmla="*/ 0 w 672"/>
                <a:gd name="T11" fmla="*/ 600 h 600"/>
                <a:gd name="T12" fmla="*/ 297 w 672"/>
                <a:gd name="T13" fmla="*/ 0 h 600"/>
                <a:gd name="T14" fmla="*/ 379 w 672"/>
                <a:gd name="T15" fmla="*/ 0 h 600"/>
                <a:gd name="T16" fmla="*/ 672 w 672"/>
                <a:gd name="T17" fmla="*/ 600 h 600"/>
                <a:gd name="T18" fmla="*/ 555 w 672"/>
                <a:gd name="T19" fmla="*/ 600 h 600"/>
                <a:gd name="T20" fmla="*/ 336 w 672"/>
                <a:gd name="T21" fmla="*/ 135 h 600"/>
                <a:gd name="T22" fmla="*/ 199 w 672"/>
                <a:gd name="T23" fmla="*/ 430 h 600"/>
                <a:gd name="T24" fmla="*/ 199 w 672"/>
                <a:gd name="T25" fmla="*/ 430 h 600"/>
                <a:gd name="T26" fmla="*/ 199 w 672"/>
                <a:gd name="T27" fmla="*/ 430 h 60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672"/>
                <a:gd name="T43" fmla="*/ 0 h 600"/>
                <a:gd name="T44" fmla="*/ 672 w 672"/>
                <a:gd name="T45" fmla="*/ 600 h 600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672" h="600">
                  <a:moveTo>
                    <a:pt x="199" y="430"/>
                  </a:moveTo>
                  <a:lnTo>
                    <a:pt x="402" y="430"/>
                  </a:lnTo>
                  <a:lnTo>
                    <a:pt x="434" y="507"/>
                  </a:lnTo>
                  <a:lnTo>
                    <a:pt x="164" y="507"/>
                  </a:lnTo>
                  <a:lnTo>
                    <a:pt x="121" y="600"/>
                  </a:lnTo>
                  <a:lnTo>
                    <a:pt x="0" y="600"/>
                  </a:lnTo>
                  <a:lnTo>
                    <a:pt x="297" y="0"/>
                  </a:lnTo>
                  <a:lnTo>
                    <a:pt x="379" y="0"/>
                  </a:lnTo>
                  <a:lnTo>
                    <a:pt x="672" y="600"/>
                  </a:lnTo>
                  <a:lnTo>
                    <a:pt x="555" y="600"/>
                  </a:lnTo>
                  <a:lnTo>
                    <a:pt x="336" y="135"/>
                  </a:lnTo>
                  <a:lnTo>
                    <a:pt x="199" y="430"/>
                  </a:lnTo>
                  <a:close/>
                </a:path>
              </a:pathLst>
            </a:custGeom>
            <a:solidFill>
              <a:srgbClr val="CC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6" name="Freeform 822"/>
            <p:cNvSpPr>
              <a:spLocks/>
            </p:cNvSpPr>
            <p:nvPr/>
          </p:nvSpPr>
          <p:spPr bwMode="black">
            <a:xfrm>
              <a:off x="3627" y="4976"/>
              <a:ext cx="666" cy="606"/>
            </a:xfrm>
            <a:custGeom>
              <a:avLst/>
              <a:gdLst>
                <a:gd name="T0" fmla="*/ 0 w 666"/>
                <a:gd name="T1" fmla="*/ 0 h 606"/>
                <a:gd name="T2" fmla="*/ 291 w 666"/>
                <a:gd name="T3" fmla="*/ 606 h 606"/>
                <a:gd name="T4" fmla="*/ 298 w 666"/>
                <a:gd name="T5" fmla="*/ 606 h 606"/>
                <a:gd name="T6" fmla="*/ 369 w 666"/>
                <a:gd name="T7" fmla="*/ 606 h 606"/>
                <a:gd name="T8" fmla="*/ 376 w 666"/>
                <a:gd name="T9" fmla="*/ 606 h 606"/>
                <a:gd name="T10" fmla="*/ 666 w 666"/>
                <a:gd name="T11" fmla="*/ 0 h 606"/>
                <a:gd name="T12" fmla="*/ 550 w 666"/>
                <a:gd name="T13" fmla="*/ 0 h 606"/>
                <a:gd name="T14" fmla="*/ 334 w 666"/>
                <a:gd name="T15" fmla="*/ 477 h 606"/>
                <a:gd name="T16" fmla="*/ 117 w 666"/>
                <a:gd name="T17" fmla="*/ 0 h 606"/>
                <a:gd name="T18" fmla="*/ 0 w 666"/>
                <a:gd name="T19" fmla="*/ 0 h 606"/>
                <a:gd name="T20" fmla="*/ 0 w 666"/>
                <a:gd name="T21" fmla="*/ 0 h 606"/>
                <a:gd name="T22" fmla="*/ 0 w 666"/>
                <a:gd name="T23" fmla="*/ 0 h 60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666"/>
                <a:gd name="T37" fmla="*/ 0 h 606"/>
                <a:gd name="T38" fmla="*/ 666 w 666"/>
                <a:gd name="T39" fmla="*/ 606 h 60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666" h="606">
                  <a:moveTo>
                    <a:pt x="0" y="0"/>
                  </a:moveTo>
                  <a:lnTo>
                    <a:pt x="291" y="606"/>
                  </a:lnTo>
                  <a:lnTo>
                    <a:pt x="298" y="606"/>
                  </a:lnTo>
                  <a:lnTo>
                    <a:pt x="369" y="606"/>
                  </a:lnTo>
                  <a:lnTo>
                    <a:pt x="376" y="606"/>
                  </a:lnTo>
                  <a:lnTo>
                    <a:pt x="666" y="0"/>
                  </a:lnTo>
                  <a:lnTo>
                    <a:pt x="550" y="0"/>
                  </a:lnTo>
                  <a:lnTo>
                    <a:pt x="334" y="477"/>
                  </a:lnTo>
                  <a:lnTo>
                    <a:pt x="11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7" name="Freeform 823"/>
            <p:cNvSpPr>
              <a:spLocks/>
            </p:cNvSpPr>
            <p:nvPr/>
          </p:nvSpPr>
          <p:spPr bwMode="black">
            <a:xfrm>
              <a:off x="4755" y="4976"/>
              <a:ext cx="666" cy="828"/>
            </a:xfrm>
            <a:custGeom>
              <a:avLst/>
              <a:gdLst>
                <a:gd name="T0" fmla="*/ 264 w 666"/>
                <a:gd name="T1" fmla="*/ 828 h 828"/>
                <a:gd name="T2" fmla="*/ 666 w 666"/>
                <a:gd name="T3" fmla="*/ 0 h 828"/>
                <a:gd name="T4" fmla="*/ 546 w 666"/>
                <a:gd name="T5" fmla="*/ 0 h 828"/>
                <a:gd name="T6" fmla="*/ 325 w 666"/>
                <a:gd name="T7" fmla="*/ 482 h 828"/>
                <a:gd name="T8" fmla="*/ 115 w 666"/>
                <a:gd name="T9" fmla="*/ 0 h 828"/>
                <a:gd name="T10" fmla="*/ 0 w 666"/>
                <a:gd name="T11" fmla="*/ 0 h 828"/>
                <a:gd name="T12" fmla="*/ 264 w 666"/>
                <a:gd name="T13" fmla="*/ 603 h 828"/>
                <a:gd name="T14" fmla="*/ 151 w 666"/>
                <a:gd name="T15" fmla="*/ 828 h 828"/>
                <a:gd name="T16" fmla="*/ 264 w 666"/>
                <a:gd name="T17" fmla="*/ 828 h 828"/>
                <a:gd name="T18" fmla="*/ 264 w 666"/>
                <a:gd name="T19" fmla="*/ 828 h 828"/>
                <a:gd name="T20" fmla="*/ 264 w 666"/>
                <a:gd name="T21" fmla="*/ 828 h 82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66"/>
                <a:gd name="T34" fmla="*/ 0 h 828"/>
                <a:gd name="T35" fmla="*/ 666 w 666"/>
                <a:gd name="T36" fmla="*/ 828 h 828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66" h="828">
                  <a:moveTo>
                    <a:pt x="264" y="828"/>
                  </a:moveTo>
                  <a:lnTo>
                    <a:pt x="666" y="0"/>
                  </a:lnTo>
                  <a:lnTo>
                    <a:pt x="546" y="0"/>
                  </a:lnTo>
                  <a:lnTo>
                    <a:pt x="325" y="482"/>
                  </a:lnTo>
                  <a:lnTo>
                    <a:pt x="115" y="0"/>
                  </a:lnTo>
                  <a:lnTo>
                    <a:pt x="0" y="0"/>
                  </a:lnTo>
                  <a:lnTo>
                    <a:pt x="264" y="603"/>
                  </a:lnTo>
                  <a:lnTo>
                    <a:pt x="151" y="828"/>
                  </a:lnTo>
                  <a:lnTo>
                    <a:pt x="264" y="828"/>
                  </a:lnTo>
                  <a:close/>
                </a:path>
              </a:pathLst>
            </a:custGeom>
            <a:solidFill>
              <a:srgbClr val="CC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2" y="2130552"/>
            <a:ext cx="6400800" cy="1097280"/>
          </a:xfrm>
        </p:spPr>
        <p:txBody>
          <a:bodyPr anchor="b"/>
          <a:lstStyle>
            <a:lvl1pPr algn="r">
              <a:defRPr sz="2800" b="0" i="0" cap="none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2" y="3300984"/>
            <a:ext cx="6400800" cy="1130300"/>
          </a:xfrm>
        </p:spPr>
        <p:txBody>
          <a:bodyPr anchor="t">
            <a:noAutofit/>
          </a:bodyPr>
          <a:lstStyle>
            <a:lvl1pPr marL="0" indent="0" algn="r"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8" name="TextBox 47"/>
          <p:cNvSpPr txBox="1"/>
          <p:nvPr userDrawn="1"/>
        </p:nvSpPr>
        <p:spPr>
          <a:xfrm>
            <a:off x="457200" y="6537960"/>
            <a:ext cx="1912703" cy="203133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dirty="0" smtClean="0">
                <a:solidFill>
                  <a:srgbClr val="8F8F8F"/>
                </a:solidFill>
              </a:rPr>
              <a:t>© 2011 Avaya Inc. All rights reserved.</a:t>
            </a:r>
          </a:p>
        </p:txBody>
      </p:sp>
      <p:sp>
        <p:nvSpPr>
          <p:cNvPr id="49" name="TextBox 48"/>
          <p:cNvSpPr txBox="1"/>
          <p:nvPr userDrawn="1"/>
        </p:nvSpPr>
        <p:spPr>
          <a:xfrm>
            <a:off x="8376920" y="6565900"/>
            <a:ext cx="309700" cy="20313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>
              <a:lnSpc>
                <a:spcPct val="90000"/>
              </a:lnSpc>
            </a:pPr>
            <a:fld id="{758C98C5-C197-4167-B328-DA835286C05A}" type="slidenum">
              <a:rPr lang="en-US" sz="800" smtClean="0">
                <a:solidFill>
                  <a:srgbClr val="8F8F8F"/>
                </a:solidFill>
              </a:rPr>
              <a:pPr algn="r">
                <a:lnSpc>
                  <a:spcPct val="90000"/>
                </a:lnSpc>
              </a:pPr>
              <a:t>‹#›</a:t>
            </a:fld>
            <a:endParaRPr lang="en-US" sz="800" dirty="0" smtClean="0">
              <a:solidFill>
                <a:srgbClr val="8F8F8F"/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0" y="6537325"/>
            <a:ext cx="762000" cy="244475"/>
          </a:xfrm>
          <a:prstGeom prst="rect">
            <a:avLst/>
          </a:prstGeom>
        </p:spPr>
        <p:txBody>
          <a:bodyPr/>
          <a:lstStyle/>
          <a:p>
            <a:fld id="{40800903-47A6-419A-A235-56C96EEC252B}" type="datetime1">
              <a:rPr lang="en-US" smtClean="0"/>
              <a:pPr/>
              <a:t>11/10/2014</a:t>
            </a:fld>
            <a:endParaRPr lang="en-US" dirty="0"/>
          </a:p>
        </p:txBody>
      </p:sp>
      <p:sp>
        <p:nvSpPr>
          <p:cNvPr id="8" name="Rectangle 42"/>
          <p:cNvSpPr>
            <a:spLocks noChangeArrowheads="1"/>
          </p:cNvSpPr>
          <p:nvPr/>
        </p:nvSpPr>
        <p:spPr bwMode="invGray">
          <a:xfrm>
            <a:off x="0" y="1581151"/>
            <a:ext cx="9144000" cy="3475038"/>
          </a:xfrm>
          <a:prstGeom prst="rect">
            <a:avLst/>
          </a:prstGeom>
          <a:gradFill rotWithShape="1">
            <a:gsLst>
              <a:gs pos="0">
                <a:srgbClr val="98050E"/>
              </a:gs>
              <a:gs pos="100000">
                <a:srgbClr val="D1081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invGray">
          <a:xfrm>
            <a:off x="3159125" y="1581151"/>
            <a:ext cx="304800" cy="246063"/>
          </a:xfrm>
          <a:prstGeom prst="rect">
            <a:avLst/>
          </a:prstGeom>
          <a:solidFill>
            <a:srgbClr val="D10811">
              <a:alpha val="70195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invGray">
          <a:xfrm>
            <a:off x="2843213" y="1581151"/>
            <a:ext cx="304800" cy="246063"/>
          </a:xfrm>
          <a:prstGeom prst="rect">
            <a:avLst/>
          </a:prstGeom>
          <a:solidFill>
            <a:srgbClr val="D10811">
              <a:alpha val="59999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ectangle 14"/>
          <p:cNvSpPr>
            <a:spLocks noChangeArrowheads="1"/>
          </p:cNvSpPr>
          <p:nvPr/>
        </p:nvSpPr>
        <p:spPr bwMode="invGray">
          <a:xfrm>
            <a:off x="8526463" y="1581151"/>
            <a:ext cx="304800" cy="250825"/>
          </a:xfrm>
          <a:prstGeom prst="rect">
            <a:avLst/>
          </a:prstGeom>
          <a:solidFill>
            <a:srgbClr val="D10811">
              <a:alpha val="79999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ectangle 15"/>
          <p:cNvSpPr>
            <a:spLocks noChangeArrowheads="1"/>
          </p:cNvSpPr>
          <p:nvPr/>
        </p:nvSpPr>
        <p:spPr bwMode="invGray">
          <a:xfrm>
            <a:off x="8210550" y="1581151"/>
            <a:ext cx="304800" cy="250825"/>
          </a:xfrm>
          <a:prstGeom prst="rect">
            <a:avLst/>
          </a:prstGeom>
          <a:solidFill>
            <a:srgbClr val="D10811">
              <a:alpha val="79999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Rectangle 16"/>
          <p:cNvSpPr>
            <a:spLocks noChangeArrowheads="1"/>
          </p:cNvSpPr>
          <p:nvPr/>
        </p:nvSpPr>
        <p:spPr bwMode="invGray">
          <a:xfrm>
            <a:off x="7894638" y="1581151"/>
            <a:ext cx="304800" cy="250825"/>
          </a:xfrm>
          <a:prstGeom prst="rect">
            <a:avLst/>
          </a:prstGeom>
          <a:solidFill>
            <a:srgbClr val="D10811">
              <a:alpha val="79999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Rectangle 17"/>
          <p:cNvSpPr>
            <a:spLocks noChangeArrowheads="1"/>
          </p:cNvSpPr>
          <p:nvPr/>
        </p:nvSpPr>
        <p:spPr bwMode="invGray">
          <a:xfrm>
            <a:off x="7578725" y="1581151"/>
            <a:ext cx="304800" cy="250825"/>
          </a:xfrm>
          <a:prstGeom prst="rect">
            <a:avLst/>
          </a:prstGeom>
          <a:solidFill>
            <a:srgbClr val="D10811">
              <a:alpha val="79999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invGray">
          <a:xfrm>
            <a:off x="7262813" y="1581151"/>
            <a:ext cx="304800" cy="250825"/>
          </a:xfrm>
          <a:prstGeom prst="rect">
            <a:avLst/>
          </a:prstGeom>
          <a:solidFill>
            <a:srgbClr val="D10811">
              <a:alpha val="79999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Rectangle 19"/>
          <p:cNvSpPr>
            <a:spLocks noChangeArrowheads="1"/>
          </p:cNvSpPr>
          <p:nvPr/>
        </p:nvSpPr>
        <p:spPr bwMode="invGray">
          <a:xfrm>
            <a:off x="6946900" y="1581151"/>
            <a:ext cx="304800" cy="250825"/>
          </a:xfrm>
          <a:prstGeom prst="rect">
            <a:avLst/>
          </a:prstGeom>
          <a:solidFill>
            <a:srgbClr val="D10811">
              <a:alpha val="79999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Rectangle 20"/>
          <p:cNvSpPr>
            <a:spLocks noChangeArrowheads="1"/>
          </p:cNvSpPr>
          <p:nvPr/>
        </p:nvSpPr>
        <p:spPr bwMode="invGray">
          <a:xfrm>
            <a:off x="6630988" y="1581151"/>
            <a:ext cx="304800" cy="250825"/>
          </a:xfrm>
          <a:prstGeom prst="rect">
            <a:avLst/>
          </a:prstGeom>
          <a:solidFill>
            <a:srgbClr val="D10811">
              <a:alpha val="79999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Rectangle 21"/>
          <p:cNvSpPr>
            <a:spLocks noChangeArrowheads="1"/>
          </p:cNvSpPr>
          <p:nvPr/>
        </p:nvSpPr>
        <p:spPr bwMode="invGray">
          <a:xfrm>
            <a:off x="6316663" y="1581151"/>
            <a:ext cx="304800" cy="250825"/>
          </a:xfrm>
          <a:prstGeom prst="rect">
            <a:avLst/>
          </a:prstGeom>
          <a:solidFill>
            <a:srgbClr val="D1081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Rectangle 22"/>
          <p:cNvSpPr>
            <a:spLocks noChangeArrowheads="1"/>
          </p:cNvSpPr>
          <p:nvPr/>
        </p:nvSpPr>
        <p:spPr bwMode="invGray">
          <a:xfrm>
            <a:off x="6000750" y="1581151"/>
            <a:ext cx="304800" cy="250825"/>
          </a:xfrm>
          <a:prstGeom prst="rect">
            <a:avLst/>
          </a:prstGeom>
          <a:solidFill>
            <a:srgbClr val="D10811">
              <a:alpha val="79999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Rectangle 23"/>
          <p:cNvSpPr>
            <a:spLocks noChangeArrowheads="1"/>
          </p:cNvSpPr>
          <p:nvPr/>
        </p:nvSpPr>
        <p:spPr bwMode="invGray">
          <a:xfrm>
            <a:off x="5684838" y="1581151"/>
            <a:ext cx="304800" cy="250825"/>
          </a:xfrm>
          <a:prstGeom prst="rect">
            <a:avLst/>
          </a:prstGeom>
          <a:solidFill>
            <a:srgbClr val="D10811">
              <a:alpha val="79999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Rectangle 24"/>
          <p:cNvSpPr>
            <a:spLocks noChangeArrowheads="1"/>
          </p:cNvSpPr>
          <p:nvPr/>
        </p:nvSpPr>
        <p:spPr bwMode="invGray">
          <a:xfrm>
            <a:off x="5368925" y="1581151"/>
            <a:ext cx="304800" cy="250825"/>
          </a:xfrm>
          <a:prstGeom prst="rect">
            <a:avLst/>
          </a:prstGeom>
          <a:solidFill>
            <a:srgbClr val="D10811">
              <a:alpha val="38039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Rectangle 26"/>
          <p:cNvSpPr>
            <a:spLocks noChangeArrowheads="1"/>
          </p:cNvSpPr>
          <p:nvPr/>
        </p:nvSpPr>
        <p:spPr bwMode="invGray">
          <a:xfrm>
            <a:off x="4737100" y="1581151"/>
            <a:ext cx="304800" cy="250825"/>
          </a:xfrm>
          <a:prstGeom prst="rect">
            <a:avLst/>
          </a:prstGeom>
          <a:solidFill>
            <a:srgbClr val="D10811">
              <a:alpha val="79999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Rectangle 27"/>
          <p:cNvSpPr>
            <a:spLocks noChangeArrowheads="1"/>
          </p:cNvSpPr>
          <p:nvPr/>
        </p:nvSpPr>
        <p:spPr bwMode="invGray">
          <a:xfrm>
            <a:off x="4421188" y="1581151"/>
            <a:ext cx="304800" cy="250825"/>
          </a:xfrm>
          <a:prstGeom prst="rect">
            <a:avLst/>
          </a:prstGeom>
          <a:solidFill>
            <a:srgbClr val="D10811">
              <a:alpha val="70195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4" name="Rectangle 301"/>
          <p:cNvSpPr>
            <a:spLocks noChangeArrowheads="1"/>
          </p:cNvSpPr>
          <p:nvPr/>
        </p:nvSpPr>
        <p:spPr bwMode="invGray">
          <a:xfrm>
            <a:off x="3473450" y="4767264"/>
            <a:ext cx="304800" cy="274638"/>
          </a:xfrm>
          <a:prstGeom prst="rect">
            <a:avLst/>
          </a:prstGeom>
          <a:solidFill>
            <a:srgbClr val="D10811">
              <a:alpha val="70195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" name="Rectangle 302"/>
          <p:cNvSpPr>
            <a:spLocks noChangeArrowheads="1"/>
          </p:cNvSpPr>
          <p:nvPr/>
        </p:nvSpPr>
        <p:spPr bwMode="invGray">
          <a:xfrm>
            <a:off x="3157538" y="4767264"/>
            <a:ext cx="304800" cy="274638"/>
          </a:xfrm>
          <a:prstGeom prst="rect">
            <a:avLst/>
          </a:prstGeom>
          <a:solidFill>
            <a:srgbClr val="D10811">
              <a:alpha val="38039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Rectangle 304"/>
          <p:cNvSpPr>
            <a:spLocks noChangeArrowheads="1"/>
          </p:cNvSpPr>
          <p:nvPr/>
        </p:nvSpPr>
        <p:spPr bwMode="invGray">
          <a:xfrm>
            <a:off x="2525713" y="4767264"/>
            <a:ext cx="304800" cy="274638"/>
          </a:xfrm>
          <a:prstGeom prst="rect">
            <a:avLst/>
          </a:prstGeom>
          <a:solidFill>
            <a:srgbClr val="D10811">
              <a:alpha val="59999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7" name="Rectangle 305"/>
          <p:cNvSpPr>
            <a:spLocks noChangeArrowheads="1"/>
          </p:cNvSpPr>
          <p:nvPr/>
        </p:nvSpPr>
        <p:spPr bwMode="invGray">
          <a:xfrm>
            <a:off x="2209800" y="4767264"/>
            <a:ext cx="304800" cy="274638"/>
          </a:xfrm>
          <a:prstGeom prst="rect">
            <a:avLst/>
          </a:prstGeom>
          <a:solidFill>
            <a:srgbClr val="D10811">
              <a:alpha val="36862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8" name="Rectangle 307"/>
          <p:cNvSpPr>
            <a:spLocks noChangeArrowheads="1"/>
          </p:cNvSpPr>
          <p:nvPr/>
        </p:nvSpPr>
        <p:spPr bwMode="invGray">
          <a:xfrm>
            <a:off x="1579563" y="4767264"/>
            <a:ext cx="304800" cy="274638"/>
          </a:xfrm>
          <a:prstGeom prst="rect">
            <a:avLst/>
          </a:prstGeom>
          <a:solidFill>
            <a:srgbClr val="D10811">
              <a:alpha val="36862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9" name="Rectangle 311"/>
          <p:cNvSpPr>
            <a:spLocks noChangeArrowheads="1"/>
          </p:cNvSpPr>
          <p:nvPr/>
        </p:nvSpPr>
        <p:spPr bwMode="invGray">
          <a:xfrm>
            <a:off x="8524875" y="4767264"/>
            <a:ext cx="304800" cy="274638"/>
          </a:xfrm>
          <a:prstGeom prst="rect">
            <a:avLst/>
          </a:prstGeom>
          <a:solidFill>
            <a:srgbClr val="D10811">
              <a:alpha val="79999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" name="Rectangle 312"/>
          <p:cNvSpPr>
            <a:spLocks noChangeArrowheads="1"/>
          </p:cNvSpPr>
          <p:nvPr/>
        </p:nvSpPr>
        <p:spPr bwMode="invGray">
          <a:xfrm>
            <a:off x="8208963" y="4767264"/>
            <a:ext cx="304800" cy="274638"/>
          </a:xfrm>
          <a:prstGeom prst="rect">
            <a:avLst/>
          </a:prstGeom>
          <a:solidFill>
            <a:srgbClr val="D10811">
              <a:alpha val="79999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1" name="Rectangle 314"/>
          <p:cNvSpPr>
            <a:spLocks noChangeArrowheads="1"/>
          </p:cNvSpPr>
          <p:nvPr/>
        </p:nvSpPr>
        <p:spPr bwMode="invGray">
          <a:xfrm>
            <a:off x="7577138" y="4767264"/>
            <a:ext cx="304800" cy="274638"/>
          </a:xfrm>
          <a:prstGeom prst="rect">
            <a:avLst/>
          </a:prstGeom>
          <a:solidFill>
            <a:srgbClr val="D10811">
              <a:alpha val="79999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2" name="Rectangle 315"/>
          <p:cNvSpPr>
            <a:spLocks noChangeArrowheads="1"/>
          </p:cNvSpPr>
          <p:nvPr/>
        </p:nvSpPr>
        <p:spPr bwMode="invGray">
          <a:xfrm>
            <a:off x="7261225" y="4767264"/>
            <a:ext cx="304800" cy="274638"/>
          </a:xfrm>
          <a:prstGeom prst="rect">
            <a:avLst/>
          </a:prstGeom>
          <a:solidFill>
            <a:srgbClr val="D10811">
              <a:alpha val="79999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3" name="Rectangle 317"/>
          <p:cNvSpPr>
            <a:spLocks noChangeArrowheads="1"/>
          </p:cNvSpPr>
          <p:nvPr/>
        </p:nvSpPr>
        <p:spPr bwMode="invGray">
          <a:xfrm>
            <a:off x="6629400" y="4767264"/>
            <a:ext cx="304800" cy="274638"/>
          </a:xfrm>
          <a:prstGeom prst="rect">
            <a:avLst/>
          </a:prstGeom>
          <a:solidFill>
            <a:srgbClr val="D10811">
              <a:alpha val="79999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4" name="Rectangle 318"/>
          <p:cNvSpPr>
            <a:spLocks noChangeArrowheads="1"/>
          </p:cNvSpPr>
          <p:nvPr/>
        </p:nvSpPr>
        <p:spPr bwMode="invGray">
          <a:xfrm>
            <a:off x="6315075" y="4767264"/>
            <a:ext cx="304800" cy="274638"/>
          </a:xfrm>
          <a:prstGeom prst="rect">
            <a:avLst/>
          </a:prstGeom>
          <a:solidFill>
            <a:srgbClr val="D1081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5" name="Rectangle 321"/>
          <p:cNvSpPr>
            <a:spLocks noChangeArrowheads="1"/>
          </p:cNvSpPr>
          <p:nvPr/>
        </p:nvSpPr>
        <p:spPr bwMode="invGray">
          <a:xfrm>
            <a:off x="5367338" y="4767264"/>
            <a:ext cx="304800" cy="274638"/>
          </a:xfrm>
          <a:prstGeom prst="rect">
            <a:avLst/>
          </a:prstGeom>
          <a:solidFill>
            <a:srgbClr val="D10811">
              <a:alpha val="38039"/>
            </a:srgbClr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6" name="Rectangle 323"/>
          <p:cNvSpPr>
            <a:spLocks noChangeArrowheads="1"/>
          </p:cNvSpPr>
          <p:nvPr/>
        </p:nvSpPr>
        <p:spPr bwMode="invGray">
          <a:xfrm>
            <a:off x="4735513" y="4767264"/>
            <a:ext cx="304800" cy="274638"/>
          </a:xfrm>
          <a:prstGeom prst="rect">
            <a:avLst/>
          </a:prstGeom>
          <a:solidFill>
            <a:srgbClr val="D10811">
              <a:alpha val="38039"/>
            </a:srgbClr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 bwMode="white">
          <a:xfrm>
            <a:off x="0" y="1847088"/>
            <a:ext cx="9144000" cy="29260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" name="Group 818"/>
          <p:cNvGrpSpPr>
            <a:grpSpLocks/>
          </p:cNvGrpSpPr>
          <p:nvPr/>
        </p:nvGrpSpPr>
        <p:grpSpPr bwMode="black">
          <a:xfrm>
            <a:off x="7472363" y="701675"/>
            <a:ext cx="1111250" cy="314325"/>
            <a:chOff x="3063" y="4976"/>
            <a:chExt cx="2916" cy="828"/>
          </a:xfrm>
        </p:grpSpPr>
        <p:sp>
          <p:nvSpPr>
            <p:cNvPr id="43" name="Freeform 819"/>
            <p:cNvSpPr>
              <a:spLocks/>
            </p:cNvSpPr>
            <p:nvPr/>
          </p:nvSpPr>
          <p:spPr bwMode="black">
            <a:xfrm>
              <a:off x="5307" y="4976"/>
              <a:ext cx="672" cy="606"/>
            </a:xfrm>
            <a:custGeom>
              <a:avLst/>
              <a:gdLst>
                <a:gd name="T0" fmla="*/ 199 w 672"/>
                <a:gd name="T1" fmla="*/ 433 h 606"/>
                <a:gd name="T2" fmla="*/ 399 w 672"/>
                <a:gd name="T3" fmla="*/ 433 h 606"/>
                <a:gd name="T4" fmla="*/ 430 w 672"/>
                <a:gd name="T5" fmla="*/ 512 h 606"/>
                <a:gd name="T6" fmla="*/ 161 w 672"/>
                <a:gd name="T7" fmla="*/ 512 h 606"/>
                <a:gd name="T8" fmla="*/ 117 w 672"/>
                <a:gd name="T9" fmla="*/ 606 h 606"/>
                <a:gd name="T10" fmla="*/ 0 w 672"/>
                <a:gd name="T11" fmla="*/ 606 h 606"/>
                <a:gd name="T12" fmla="*/ 294 w 672"/>
                <a:gd name="T13" fmla="*/ 0 h 606"/>
                <a:gd name="T14" fmla="*/ 375 w 672"/>
                <a:gd name="T15" fmla="*/ 0 h 606"/>
                <a:gd name="T16" fmla="*/ 672 w 672"/>
                <a:gd name="T17" fmla="*/ 606 h 606"/>
                <a:gd name="T18" fmla="*/ 552 w 672"/>
                <a:gd name="T19" fmla="*/ 606 h 606"/>
                <a:gd name="T20" fmla="*/ 337 w 672"/>
                <a:gd name="T21" fmla="*/ 138 h 606"/>
                <a:gd name="T22" fmla="*/ 199 w 672"/>
                <a:gd name="T23" fmla="*/ 433 h 606"/>
                <a:gd name="T24" fmla="*/ 199 w 672"/>
                <a:gd name="T25" fmla="*/ 433 h 606"/>
                <a:gd name="T26" fmla="*/ 199 w 672"/>
                <a:gd name="T27" fmla="*/ 433 h 60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672"/>
                <a:gd name="T43" fmla="*/ 0 h 606"/>
                <a:gd name="T44" fmla="*/ 672 w 672"/>
                <a:gd name="T45" fmla="*/ 606 h 60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672" h="606">
                  <a:moveTo>
                    <a:pt x="199" y="433"/>
                  </a:moveTo>
                  <a:lnTo>
                    <a:pt x="399" y="433"/>
                  </a:lnTo>
                  <a:lnTo>
                    <a:pt x="430" y="512"/>
                  </a:lnTo>
                  <a:lnTo>
                    <a:pt x="161" y="512"/>
                  </a:lnTo>
                  <a:lnTo>
                    <a:pt x="117" y="606"/>
                  </a:lnTo>
                  <a:lnTo>
                    <a:pt x="0" y="606"/>
                  </a:lnTo>
                  <a:lnTo>
                    <a:pt x="294" y="0"/>
                  </a:lnTo>
                  <a:lnTo>
                    <a:pt x="375" y="0"/>
                  </a:lnTo>
                  <a:lnTo>
                    <a:pt x="672" y="606"/>
                  </a:lnTo>
                  <a:lnTo>
                    <a:pt x="552" y="606"/>
                  </a:lnTo>
                  <a:lnTo>
                    <a:pt x="337" y="138"/>
                  </a:lnTo>
                  <a:lnTo>
                    <a:pt x="199" y="433"/>
                  </a:lnTo>
                  <a:close/>
                </a:path>
              </a:pathLst>
            </a:custGeom>
            <a:solidFill>
              <a:srgbClr val="CC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4" name="Freeform 820"/>
            <p:cNvSpPr>
              <a:spLocks/>
            </p:cNvSpPr>
            <p:nvPr/>
          </p:nvSpPr>
          <p:spPr bwMode="black">
            <a:xfrm>
              <a:off x="3063" y="4982"/>
              <a:ext cx="672" cy="600"/>
            </a:xfrm>
            <a:custGeom>
              <a:avLst/>
              <a:gdLst>
                <a:gd name="T0" fmla="*/ 199 w 672"/>
                <a:gd name="T1" fmla="*/ 430 h 600"/>
                <a:gd name="T2" fmla="*/ 399 w 672"/>
                <a:gd name="T3" fmla="*/ 430 h 600"/>
                <a:gd name="T4" fmla="*/ 434 w 672"/>
                <a:gd name="T5" fmla="*/ 507 h 600"/>
                <a:gd name="T6" fmla="*/ 165 w 672"/>
                <a:gd name="T7" fmla="*/ 507 h 600"/>
                <a:gd name="T8" fmla="*/ 122 w 672"/>
                <a:gd name="T9" fmla="*/ 600 h 600"/>
                <a:gd name="T10" fmla="*/ 0 w 672"/>
                <a:gd name="T11" fmla="*/ 600 h 600"/>
                <a:gd name="T12" fmla="*/ 298 w 672"/>
                <a:gd name="T13" fmla="*/ 0 h 600"/>
                <a:gd name="T14" fmla="*/ 380 w 672"/>
                <a:gd name="T15" fmla="*/ 0 h 600"/>
                <a:gd name="T16" fmla="*/ 672 w 672"/>
                <a:gd name="T17" fmla="*/ 600 h 600"/>
                <a:gd name="T18" fmla="*/ 555 w 672"/>
                <a:gd name="T19" fmla="*/ 600 h 600"/>
                <a:gd name="T20" fmla="*/ 337 w 672"/>
                <a:gd name="T21" fmla="*/ 135 h 600"/>
                <a:gd name="T22" fmla="*/ 199 w 672"/>
                <a:gd name="T23" fmla="*/ 430 h 600"/>
                <a:gd name="T24" fmla="*/ 199 w 672"/>
                <a:gd name="T25" fmla="*/ 430 h 600"/>
                <a:gd name="T26" fmla="*/ 199 w 672"/>
                <a:gd name="T27" fmla="*/ 430 h 60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672"/>
                <a:gd name="T43" fmla="*/ 0 h 600"/>
                <a:gd name="T44" fmla="*/ 672 w 672"/>
                <a:gd name="T45" fmla="*/ 600 h 600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672" h="600">
                  <a:moveTo>
                    <a:pt x="199" y="430"/>
                  </a:moveTo>
                  <a:lnTo>
                    <a:pt x="399" y="430"/>
                  </a:lnTo>
                  <a:lnTo>
                    <a:pt x="434" y="507"/>
                  </a:lnTo>
                  <a:lnTo>
                    <a:pt x="165" y="507"/>
                  </a:lnTo>
                  <a:lnTo>
                    <a:pt x="122" y="600"/>
                  </a:lnTo>
                  <a:lnTo>
                    <a:pt x="0" y="600"/>
                  </a:lnTo>
                  <a:lnTo>
                    <a:pt x="298" y="0"/>
                  </a:lnTo>
                  <a:lnTo>
                    <a:pt x="380" y="0"/>
                  </a:lnTo>
                  <a:lnTo>
                    <a:pt x="672" y="600"/>
                  </a:lnTo>
                  <a:lnTo>
                    <a:pt x="555" y="600"/>
                  </a:lnTo>
                  <a:lnTo>
                    <a:pt x="337" y="135"/>
                  </a:lnTo>
                  <a:lnTo>
                    <a:pt x="199" y="430"/>
                  </a:lnTo>
                  <a:close/>
                </a:path>
              </a:pathLst>
            </a:custGeom>
            <a:solidFill>
              <a:srgbClr val="CC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5" name="Freeform 821"/>
            <p:cNvSpPr>
              <a:spLocks/>
            </p:cNvSpPr>
            <p:nvPr/>
          </p:nvSpPr>
          <p:spPr bwMode="black">
            <a:xfrm>
              <a:off x="4179" y="4982"/>
              <a:ext cx="672" cy="600"/>
            </a:xfrm>
            <a:custGeom>
              <a:avLst/>
              <a:gdLst>
                <a:gd name="T0" fmla="*/ 199 w 672"/>
                <a:gd name="T1" fmla="*/ 430 h 600"/>
                <a:gd name="T2" fmla="*/ 402 w 672"/>
                <a:gd name="T3" fmla="*/ 430 h 600"/>
                <a:gd name="T4" fmla="*/ 434 w 672"/>
                <a:gd name="T5" fmla="*/ 507 h 600"/>
                <a:gd name="T6" fmla="*/ 164 w 672"/>
                <a:gd name="T7" fmla="*/ 507 h 600"/>
                <a:gd name="T8" fmla="*/ 121 w 672"/>
                <a:gd name="T9" fmla="*/ 600 h 600"/>
                <a:gd name="T10" fmla="*/ 0 w 672"/>
                <a:gd name="T11" fmla="*/ 600 h 600"/>
                <a:gd name="T12" fmla="*/ 297 w 672"/>
                <a:gd name="T13" fmla="*/ 0 h 600"/>
                <a:gd name="T14" fmla="*/ 379 w 672"/>
                <a:gd name="T15" fmla="*/ 0 h 600"/>
                <a:gd name="T16" fmla="*/ 672 w 672"/>
                <a:gd name="T17" fmla="*/ 600 h 600"/>
                <a:gd name="T18" fmla="*/ 555 w 672"/>
                <a:gd name="T19" fmla="*/ 600 h 600"/>
                <a:gd name="T20" fmla="*/ 336 w 672"/>
                <a:gd name="T21" fmla="*/ 135 h 600"/>
                <a:gd name="T22" fmla="*/ 199 w 672"/>
                <a:gd name="T23" fmla="*/ 430 h 600"/>
                <a:gd name="T24" fmla="*/ 199 w 672"/>
                <a:gd name="T25" fmla="*/ 430 h 600"/>
                <a:gd name="T26" fmla="*/ 199 w 672"/>
                <a:gd name="T27" fmla="*/ 430 h 60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672"/>
                <a:gd name="T43" fmla="*/ 0 h 600"/>
                <a:gd name="T44" fmla="*/ 672 w 672"/>
                <a:gd name="T45" fmla="*/ 600 h 600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672" h="600">
                  <a:moveTo>
                    <a:pt x="199" y="430"/>
                  </a:moveTo>
                  <a:lnTo>
                    <a:pt x="402" y="430"/>
                  </a:lnTo>
                  <a:lnTo>
                    <a:pt x="434" y="507"/>
                  </a:lnTo>
                  <a:lnTo>
                    <a:pt x="164" y="507"/>
                  </a:lnTo>
                  <a:lnTo>
                    <a:pt x="121" y="600"/>
                  </a:lnTo>
                  <a:lnTo>
                    <a:pt x="0" y="600"/>
                  </a:lnTo>
                  <a:lnTo>
                    <a:pt x="297" y="0"/>
                  </a:lnTo>
                  <a:lnTo>
                    <a:pt x="379" y="0"/>
                  </a:lnTo>
                  <a:lnTo>
                    <a:pt x="672" y="600"/>
                  </a:lnTo>
                  <a:lnTo>
                    <a:pt x="555" y="600"/>
                  </a:lnTo>
                  <a:lnTo>
                    <a:pt x="336" y="135"/>
                  </a:lnTo>
                  <a:lnTo>
                    <a:pt x="199" y="430"/>
                  </a:lnTo>
                  <a:close/>
                </a:path>
              </a:pathLst>
            </a:custGeom>
            <a:solidFill>
              <a:srgbClr val="CC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6" name="Freeform 822"/>
            <p:cNvSpPr>
              <a:spLocks/>
            </p:cNvSpPr>
            <p:nvPr/>
          </p:nvSpPr>
          <p:spPr bwMode="black">
            <a:xfrm>
              <a:off x="3627" y="4976"/>
              <a:ext cx="666" cy="606"/>
            </a:xfrm>
            <a:custGeom>
              <a:avLst/>
              <a:gdLst>
                <a:gd name="T0" fmla="*/ 0 w 666"/>
                <a:gd name="T1" fmla="*/ 0 h 606"/>
                <a:gd name="T2" fmla="*/ 291 w 666"/>
                <a:gd name="T3" fmla="*/ 606 h 606"/>
                <a:gd name="T4" fmla="*/ 298 w 666"/>
                <a:gd name="T5" fmla="*/ 606 h 606"/>
                <a:gd name="T6" fmla="*/ 369 w 666"/>
                <a:gd name="T7" fmla="*/ 606 h 606"/>
                <a:gd name="T8" fmla="*/ 376 w 666"/>
                <a:gd name="T9" fmla="*/ 606 h 606"/>
                <a:gd name="T10" fmla="*/ 666 w 666"/>
                <a:gd name="T11" fmla="*/ 0 h 606"/>
                <a:gd name="T12" fmla="*/ 550 w 666"/>
                <a:gd name="T13" fmla="*/ 0 h 606"/>
                <a:gd name="T14" fmla="*/ 334 w 666"/>
                <a:gd name="T15" fmla="*/ 477 h 606"/>
                <a:gd name="T16" fmla="*/ 117 w 666"/>
                <a:gd name="T17" fmla="*/ 0 h 606"/>
                <a:gd name="T18" fmla="*/ 0 w 666"/>
                <a:gd name="T19" fmla="*/ 0 h 606"/>
                <a:gd name="T20" fmla="*/ 0 w 666"/>
                <a:gd name="T21" fmla="*/ 0 h 606"/>
                <a:gd name="T22" fmla="*/ 0 w 666"/>
                <a:gd name="T23" fmla="*/ 0 h 60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666"/>
                <a:gd name="T37" fmla="*/ 0 h 606"/>
                <a:gd name="T38" fmla="*/ 666 w 666"/>
                <a:gd name="T39" fmla="*/ 606 h 60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666" h="606">
                  <a:moveTo>
                    <a:pt x="0" y="0"/>
                  </a:moveTo>
                  <a:lnTo>
                    <a:pt x="291" y="606"/>
                  </a:lnTo>
                  <a:lnTo>
                    <a:pt x="298" y="606"/>
                  </a:lnTo>
                  <a:lnTo>
                    <a:pt x="369" y="606"/>
                  </a:lnTo>
                  <a:lnTo>
                    <a:pt x="376" y="606"/>
                  </a:lnTo>
                  <a:lnTo>
                    <a:pt x="666" y="0"/>
                  </a:lnTo>
                  <a:lnTo>
                    <a:pt x="550" y="0"/>
                  </a:lnTo>
                  <a:lnTo>
                    <a:pt x="334" y="477"/>
                  </a:lnTo>
                  <a:lnTo>
                    <a:pt x="11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7" name="Freeform 823"/>
            <p:cNvSpPr>
              <a:spLocks/>
            </p:cNvSpPr>
            <p:nvPr/>
          </p:nvSpPr>
          <p:spPr bwMode="black">
            <a:xfrm>
              <a:off x="4755" y="4976"/>
              <a:ext cx="666" cy="828"/>
            </a:xfrm>
            <a:custGeom>
              <a:avLst/>
              <a:gdLst>
                <a:gd name="T0" fmla="*/ 264 w 666"/>
                <a:gd name="T1" fmla="*/ 828 h 828"/>
                <a:gd name="T2" fmla="*/ 666 w 666"/>
                <a:gd name="T3" fmla="*/ 0 h 828"/>
                <a:gd name="T4" fmla="*/ 546 w 666"/>
                <a:gd name="T5" fmla="*/ 0 h 828"/>
                <a:gd name="T6" fmla="*/ 325 w 666"/>
                <a:gd name="T7" fmla="*/ 482 h 828"/>
                <a:gd name="T8" fmla="*/ 115 w 666"/>
                <a:gd name="T9" fmla="*/ 0 h 828"/>
                <a:gd name="T10" fmla="*/ 0 w 666"/>
                <a:gd name="T11" fmla="*/ 0 h 828"/>
                <a:gd name="T12" fmla="*/ 264 w 666"/>
                <a:gd name="T13" fmla="*/ 603 h 828"/>
                <a:gd name="T14" fmla="*/ 151 w 666"/>
                <a:gd name="T15" fmla="*/ 828 h 828"/>
                <a:gd name="T16" fmla="*/ 264 w 666"/>
                <a:gd name="T17" fmla="*/ 828 h 828"/>
                <a:gd name="T18" fmla="*/ 264 w 666"/>
                <a:gd name="T19" fmla="*/ 828 h 828"/>
                <a:gd name="T20" fmla="*/ 264 w 666"/>
                <a:gd name="T21" fmla="*/ 828 h 82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66"/>
                <a:gd name="T34" fmla="*/ 0 h 828"/>
                <a:gd name="T35" fmla="*/ 666 w 666"/>
                <a:gd name="T36" fmla="*/ 828 h 828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66" h="828">
                  <a:moveTo>
                    <a:pt x="264" y="828"/>
                  </a:moveTo>
                  <a:lnTo>
                    <a:pt x="666" y="0"/>
                  </a:lnTo>
                  <a:lnTo>
                    <a:pt x="546" y="0"/>
                  </a:lnTo>
                  <a:lnTo>
                    <a:pt x="325" y="482"/>
                  </a:lnTo>
                  <a:lnTo>
                    <a:pt x="115" y="0"/>
                  </a:lnTo>
                  <a:lnTo>
                    <a:pt x="0" y="0"/>
                  </a:lnTo>
                  <a:lnTo>
                    <a:pt x="264" y="603"/>
                  </a:lnTo>
                  <a:lnTo>
                    <a:pt x="151" y="828"/>
                  </a:lnTo>
                  <a:lnTo>
                    <a:pt x="264" y="828"/>
                  </a:lnTo>
                  <a:close/>
                </a:path>
              </a:pathLst>
            </a:custGeom>
            <a:solidFill>
              <a:srgbClr val="CC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2130552"/>
            <a:ext cx="6745224" cy="2029968"/>
          </a:xfrm>
        </p:spPr>
        <p:txBody>
          <a:bodyPr anchor="ctr"/>
          <a:lstStyle>
            <a:lvl1pPr algn="r">
              <a:defRPr sz="2800" b="0" i="0" cap="none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800" y="5357611"/>
            <a:ext cx="6745224" cy="476519"/>
          </a:xfrm>
        </p:spPr>
        <p:txBody>
          <a:bodyPr anchor="b" anchorCtr="0">
            <a:noAutofit/>
          </a:bodyPr>
          <a:lstStyle>
            <a:lvl1pPr marL="0" indent="0" algn="r">
              <a:lnSpc>
                <a:spcPct val="90000"/>
              </a:lnSpc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8" name="Text Placeholder 2"/>
          <p:cNvSpPr>
            <a:spLocks noGrp="1"/>
          </p:cNvSpPr>
          <p:nvPr>
            <p:ph type="body" idx="13"/>
          </p:nvPr>
        </p:nvSpPr>
        <p:spPr>
          <a:xfrm>
            <a:off x="1447800" y="5841642"/>
            <a:ext cx="6745224" cy="381000"/>
          </a:xfrm>
        </p:spPr>
        <p:txBody>
          <a:bodyPr anchor="t">
            <a:normAutofit/>
          </a:bodyPr>
          <a:lstStyle>
            <a:lvl1pPr marL="0" indent="0" algn="r">
              <a:lnSpc>
                <a:spcPct val="90000"/>
              </a:lnSpc>
              <a:spcBef>
                <a:spcPts val="0"/>
              </a:spcBef>
              <a:buNone/>
              <a:defRPr sz="2000" i="1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9" name="TextBox 48"/>
          <p:cNvSpPr txBox="1"/>
          <p:nvPr userDrawn="1"/>
        </p:nvSpPr>
        <p:spPr>
          <a:xfrm>
            <a:off x="457200" y="6537960"/>
            <a:ext cx="1912703" cy="203133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dirty="0" smtClean="0">
                <a:solidFill>
                  <a:srgbClr val="8F8F8F"/>
                </a:solidFill>
              </a:rPr>
              <a:t>© 2011 Avaya Inc. All rights reserved.</a:t>
            </a:r>
          </a:p>
        </p:txBody>
      </p:sp>
      <p:sp>
        <p:nvSpPr>
          <p:cNvPr id="50" name="TextBox 49"/>
          <p:cNvSpPr txBox="1"/>
          <p:nvPr userDrawn="1"/>
        </p:nvSpPr>
        <p:spPr>
          <a:xfrm>
            <a:off x="8376920" y="6565900"/>
            <a:ext cx="309700" cy="20313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>
              <a:lnSpc>
                <a:spcPct val="90000"/>
              </a:lnSpc>
            </a:pPr>
            <a:fld id="{758C98C5-C197-4167-B328-DA835286C05A}" type="slidenum">
              <a:rPr lang="en-US" sz="800" smtClean="0">
                <a:solidFill>
                  <a:srgbClr val="8F8F8F"/>
                </a:solidFill>
              </a:rPr>
              <a:pPr algn="r">
                <a:lnSpc>
                  <a:spcPct val="90000"/>
                </a:lnSpc>
              </a:pPr>
              <a:t>‹#›</a:t>
            </a:fld>
            <a:endParaRPr lang="en-US" sz="800" dirty="0" smtClean="0">
              <a:solidFill>
                <a:srgbClr val="8F8F8F"/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038600" cy="4724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038600" cy="4724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0" y="6537325"/>
            <a:ext cx="762000" cy="244475"/>
          </a:xfrm>
          <a:prstGeom prst="rect">
            <a:avLst/>
          </a:prstGeom>
        </p:spPr>
        <p:txBody>
          <a:bodyPr/>
          <a:lstStyle/>
          <a:p>
            <a:fld id="{89AC66DC-58A3-45CF-9D17-0D017B4FC3F7}" type="datetime1">
              <a:rPr lang="en-US" smtClean="0"/>
              <a:pPr/>
              <a:t>11/10/2014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4040188" cy="750888"/>
          </a:xfrm>
        </p:spPr>
        <p:txBody>
          <a:bodyPr anchor="b">
            <a:norm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86000"/>
            <a:ext cx="4040188" cy="38862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447800"/>
            <a:ext cx="4041775" cy="750888"/>
          </a:xfrm>
        </p:spPr>
        <p:txBody>
          <a:bodyPr anchor="b">
            <a:norm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86000"/>
            <a:ext cx="4041775" cy="38862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858000" y="6537325"/>
            <a:ext cx="762000" cy="244475"/>
          </a:xfrm>
          <a:prstGeom prst="rect">
            <a:avLst/>
          </a:prstGeom>
        </p:spPr>
        <p:txBody>
          <a:bodyPr/>
          <a:lstStyle/>
          <a:p>
            <a:fld id="{705103C9-D9D6-439D-B241-1330331395D1}" type="datetime1">
              <a:rPr lang="en-US" smtClean="0"/>
              <a:pPr/>
              <a:t>11/10/2014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0" y="6537325"/>
            <a:ext cx="762000" cy="244475"/>
          </a:xfrm>
          <a:prstGeom prst="rect">
            <a:avLst/>
          </a:prstGeom>
        </p:spPr>
        <p:txBody>
          <a:bodyPr/>
          <a:lstStyle/>
          <a:p>
            <a:fld id="{E1A73CB3-A0A6-46C4-8F56-D534DFAFCF5F}" type="datetime1">
              <a:rPr lang="en-US" smtClean="0"/>
              <a:pPr/>
              <a:t>11/10/2014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Sub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0" y="6537325"/>
            <a:ext cx="762000" cy="244475"/>
          </a:xfrm>
          <a:prstGeom prst="rect">
            <a:avLst/>
          </a:prstGeom>
        </p:spPr>
        <p:txBody>
          <a:bodyPr/>
          <a:lstStyle/>
          <a:p>
            <a:fld id="{AF526B10-C767-489B-8EE2-DD66B48A8BAD}" type="datetime1">
              <a:rPr lang="en-US" smtClean="0"/>
              <a:pPr/>
              <a:t>11/10/2014</a:t>
            </a:fld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457200" y="1295400"/>
            <a:ext cx="8229600" cy="4572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2200">
                <a:solidFill>
                  <a:schemeClr val="accent1"/>
                </a:solidFill>
              </a:defRPr>
            </a:lvl1pPr>
            <a:lvl2pPr marL="0" indent="0">
              <a:spcBef>
                <a:spcPts val="0"/>
              </a:spcBef>
              <a:buNone/>
              <a:defRPr/>
            </a:lvl2pPr>
            <a:lvl3pPr marL="0" indent="0">
              <a:spcBef>
                <a:spcPts val="0"/>
              </a:spcBef>
              <a:buNone/>
              <a:defRPr/>
            </a:lvl3pPr>
            <a:lvl4pPr marL="0" indent="0">
              <a:spcBef>
                <a:spcPts val="0"/>
              </a:spcBef>
              <a:buNone/>
              <a:defRPr/>
            </a:lvl4pPr>
            <a:lvl5pPr marL="0" indent="0">
              <a:spcBef>
                <a:spcPts val="0"/>
              </a:spcBef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34715"/>
            <a:ext cx="8229600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7243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8774853" y="6565900"/>
            <a:ext cx="309700" cy="20313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>
              <a:lnSpc>
                <a:spcPct val="90000"/>
              </a:lnSpc>
            </a:pPr>
            <a:fld id="{758C98C5-C197-4167-B328-DA835286C05A}" type="slidenum">
              <a:rPr lang="en-US" sz="800" smtClean="0">
                <a:solidFill>
                  <a:srgbClr val="8F8F8F"/>
                </a:solidFill>
              </a:rPr>
              <a:pPr algn="r">
                <a:lnSpc>
                  <a:spcPct val="90000"/>
                </a:lnSpc>
              </a:pPr>
              <a:t>‹#›</a:t>
            </a:fld>
            <a:endParaRPr lang="en-US" sz="800" dirty="0" smtClean="0">
              <a:solidFill>
                <a:srgbClr val="8F8F8F"/>
              </a:solidFill>
            </a:endParaRPr>
          </a:p>
        </p:txBody>
      </p:sp>
      <p:sp>
        <p:nvSpPr>
          <p:cNvPr id="32" name="Rectangle 31"/>
          <p:cNvSpPr/>
          <p:nvPr userDrawn="1"/>
        </p:nvSpPr>
        <p:spPr>
          <a:xfrm>
            <a:off x="0" y="-8468"/>
            <a:ext cx="9144000" cy="541868"/>
          </a:xfrm>
          <a:prstGeom prst="rect">
            <a:avLst/>
          </a:prstGeom>
          <a:gradFill flip="none" rotWithShape="1">
            <a:gsLst>
              <a:gs pos="0">
                <a:srgbClr val="890000"/>
              </a:gs>
              <a:gs pos="100000">
                <a:srgbClr val="E6001B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0" vert="horz" wrap="square" lIns="87056" tIns="87056" rIns="87056" bIns="87056" numCol="1" spcCol="1270" rtlCol="0" anchor="ctr" anchorCtr="0">
            <a:noAutofit/>
          </a:bodyPr>
          <a:lstStyle/>
          <a:p>
            <a:pPr algn="ctr" defTabSz="49784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1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81" r:id="rId9"/>
    <p:sldLayoutId id="2147483669" r:id="rId10"/>
    <p:sldLayoutId id="2147483670" r:id="rId11"/>
    <p:sldLayoutId id="2147483671" r:id="rId12"/>
    <p:sldLayoutId id="2147483672" r:id="rId13"/>
    <p:sldLayoutId id="2147483673" r:id="rId14"/>
    <p:sldLayoutId id="2147483674" r:id="rId15"/>
    <p:sldLayoutId id="2147483675" r:id="rId16"/>
    <p:sldLayoutId id="2147483676" r:id="rId17"/>
    <p:sldLayoutId id="2147483677" r:id="rId18"/>
    <p:sldLayoutId id="2147483678" r:id="rId19"/>
    <p:sldLayoutId id="2147483682" r:id="rId20"/>
    <p:sldLayoutId id="2147483679" r:id="rId21"/>
    <p:sldLayoutId id="2147483680" r:id="rId22"/>
  </p:sldLayoutIdLst>
  <p:transition>
    <p:fade/>
  </p:transition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5760" indent="-36576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ebdings" pitchFamily="18" charset="2"/>
        <a:buChar char="4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accent2"/>
        </a:buClr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8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accent2"/>
        </a:buClr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46304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accent2"/>
        </a:buClr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accent2"/>
        </a:buClr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19456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accent2"/>
        </a:buClr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5603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accent2"/>
        </a:buClr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92608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accent2"/>
        </a:buClr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9184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accent2"/>
        </a:buClr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37"/>
          <p:cNvSpPr/>
          <p:nvPr/>
        </p:nvSpPr>
        <p:spPr>
          <a:xfrm>
            <a:off x="0" y="-8468"/>
            <a:ext cx="9144000" cy="6866467"/>
          </a:xfrm>
          <a:prstGeom prst="rect">
            <a:avLst/>
          </a:prstGeom>
          <a:gradFill flip="none" rotWithShape="1">
            <a:gsLst>
              <a:gs pos="0">
                <a:srgbClr val="890000"/>
              </a:gs>
              <a:gs pos="100000">
                <a:srgbClr val="E6001B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0" vert="horz" wrap="square" lIns="87056" tIns="87056" rIns="87056" bIns="87056" numCol="1" spcCol="1270" rtlCol="0" anchor="ctr" anchorCtr="0">
            <a:noAutofit/>
          </a:bodyPr>
          <a:lstStyle/>
          <a:p>
            <a:pPr algn="ctr" defTabSz="49784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100" dirty="0"/>
          </a:p>
        </p:txBody>
      </p:sp>
      <p:sp>
        <p:nvSpPr>
          <p:cNvPr id="2" name="Parallelogram 1"/>
          <p:cNvSpPr/>
          <p:nvPr/>
        </p:nvSpPr>
        <p:spPr>
          <a:xfrm>
            <a:off x="7924800" y="6299200"/>
            <a:ext cx="1684867" cy="372533"/>
          </a:xfrm>
          <a:prstGeom prst="parallelogram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0" vert="horz" wrap="square" lIns="87056" tIns="87056" rIns="87056" bIns="87056" numCol="1" spcCol="1270" rtlCol="0" anchor="ctr" anchorCtr="0">
            <a:noAutofit/>
          </a:bodyPr>
          <a:lstStyle/>
          <a:p>
            <a:pPr algn="ctr" defTabSz="49784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100" dirty="0" smtClean="0"/>
          </a:p>
        </p:txBody>
      </p:sp>
      <p:grpSp>
        <p:nvGrpSpPr>
          <p:cNvPr id="1091" name="Group 1090"/>
          <p:cNvGrpSpPr/>
          <p:nvPr/>
        </p:nvGrpSpPr>
        <p:grpSpPr>
          <a:xfrm>
            <a:off x="5965911" y="1069472"/>
            <a:ext cx="1064248" cy="2541562"/>
            <a:chOff x="5941918" y="311389"/>
            <a:chExt cx="1332051" cy="3181109"/>
          </a:xfrm>
          <a:solidFill>
            <a:schemeClr val="accent1">
              <a:lumMod val="50000"/>
            </a:schemeClr>
          </a:solidFill>
        </p:grpSpPr>
        <p:sp>
          <p:nvSpPr>
            <p:cNvPr id="60" name="Freeform 11"/>
            <p:cNvSpPr>
              <a:spLocks noEditPoints="1"/>
            </p:cNvSpPr>
            <p:nvPr/>
          </p:nvSpPr>
          <p:spPr bwMode="auto">
            <a:xfrm>
              <a:off x="6323903" y="792090"/>
              <a:ext cx="950066" cy="2700408"/>
            </a:xfrm>
            <a:custGeom>
              <a:avLst/>
              <a:gdLst/>
              <a:ahLst/>
              <a:cxnLst>
                <a:cxn ang="0">
                  <a:pos x="136" y="128"/>
                </a:cxn>
                <a:cxn ang="0">
                  <a:pos x="58" y="958"/>
                </a:cxn>
                <a:cxn ang="0">
                  <a:pos x="26" y="886"/>
                </a:cxn>
                <a:cxn ang="0">
                  <a:pos x="58" y="875"/>
                </a:cxn>
                <a:cxn ang="0">
                  <a:pos x="26" y="793"/>
                </a:cxn>
                <a:cxn ang="0">
                  <a:pos x="58" y="720"/>
                </a:cxn>
                <a:cxn ang="0">
                  <a:pos x="58" y="669"/>
                </a:cxn>
                <a:cxn ang="0">
                  <a:pos x="26" y="597"/>
                </a:cxn>
                <a:cxn ang="0">
                  <a:pos x="58" y="587"/>
                </a:cxn>
                <a:cxn ang="0">
                  <a:pos x="26" y="504"/>
                </a:cxn>
                <a:cxn ang="0">
                  <a:pos x="58" y="431"/>
                </a:cxn>
                <a:cxn ang="0">
                  <a:pos x="58" y="380"/>
                </a:cxn>
                <a:cxn ang="0">
                  <a:pos x="26" y="308"/>
                </a:cxn>
                <a:cxn ang="0">
                  <a:pos x="58" y="298"/>
                </a:cxn>
                <a:cxn ang="0">
                  <a:pos x="67" y="958"/>
                </a:cxn>
                <a:cxn ang="0">
                  <a:pos x="99" y="886"/>
                </a:cxn>
                <a:cxn ang="0">
                  <a:pos x="99" y="833"/>
                </a:cxn>
                <a:cxn ang="0">
                  <a:pos x="67" y="761"/>
                </a:cxn>
                <a:cxn ang="0">
                  <a:pos x="99" y="752"/>
                </a:cxn>
                <a:cxn ang="0">
                  <a:pos x="67" y="669"/>
                </a:cxn>
                <a:cxn ang="0">
                  <a:pos x="99" y="597"/>
                </a:cxn>
                <a:cxn ang="0">
                  <a:pos x="99" y="546"/>
                </a:cxn>
                <a:cxn ang="0">
                  <a:pos x="67" y="472"/>
                </a:cxn>
                <a:cxn ang="0">
                  <a:pos x="99" y="463"/>
                </a:cxn>
                <a:cxn ang="0">
                  <a:pos x="67" y="380"/>
                </a:cxn>
                <a:cxn ang="0">
                  <a:pos x="99" y="308"/>
                </a:cxn>
                <a:cxn ang="0">
                  <a:pos x="99" y="257"/>
                </a:cxn>
                <a:cxn ang="0">
                  <a:pos x="108" y="927"/>
                </a:cxn>
                <a:cxn ang="0">
                  <a:pos x="140" y="916"/>
                </a:cxn>
                <a:cxn ang="0">
                  <a:pos x="108" y="833"/>
                </a:cxn>
                <a:cxn ang="0">
                  <a:pos x="140" y="761"/>
                </a:cxn>
                <a:cxn ang="0">
                  <a:pos x="140" y="710"/>
                </a:cxn>
                <a:cxn ang="0">
                  <a:pos x="108" y="638"/>
                </a:cxn>
                <a:cxn ang="0">
                  <a:pos x="140" y="627"/>
                </a:cxn>
                <a:cxn ang="0">
                  <a:pos x="108" y="546"/>
                </a:cxn>
                <a:cxn ang="0">
                  <a:pos x="140" y="472"/>
                </a:cxn>
                <a:cxn ang="0">
                  <a:pos x="140" y="421"/>
                </a:cxn>
                <a:cxn ang="0">
                  <a:pos x="108" y="349"/>
                </a:cxn>
                <a:cxn ang="0">
                  <a:pos x="140" y="340"/>
                </a:cxn>
                <a:cxn ang="0">
                  <a:pos x="108" y="257"/>
                </a:cxn>
                <a:cxn ang="0">
                  <a:pos x="179" y="927"/>
                </a:cxn>
                <a:cxn ang="0">
                  <a:pos x="179" y="875"/>
                </a:cxn>
                <a:cxn ang="0">
                  <a:pos x="149" y="803"/>
                </a:cxn>
                <a:cxn ang="0">
                  <a:pos x="179" y="793"/>
                </a:cxn>
                <a:cxn ang="0">
                  <a:pos x="149" y="710"/>
                </a:cxn>
                <a:cxn ang="0">
                  <a:pos x="179" y="638"/>
                </a:cxn>
                <a:cxn ang="0">
                  <a:pos x="179" y="587"/>
                </a:cxn>
                <a:cxn ang="0">
                  <a:pos x="149" y="514"/>
                </a:cxn>
                <a:cxn ang="0">
                  <a:pos x="179" y="504"/>
                </a:cxn>
                <a:cxn ang="0">
                  <a:pos x="149" y="421"/>
                </a:cxn>
                <a:cxn ang="0">
                  <a:pos x="179" y="349"/>
                </a:cxn>
                <a:cxn ang="0">
                  <a:pos x="219" y="916"/>
                </a:cxn>
                <a:cxn ang="0">
                  <a:pos x="189" y="844"/>
                </a:cxn>
                <a:cxn ang="0">
                  <a:pos x="219" y="833"/>
                </a:cxn>
                <a:cxn ang="0">
                  <a:pos x="189" y="752"/>
                </a:cxn>
                <a:cxn ang="0">
                  <a:pos x="219" y="680"/>
                </a:cxn>
                <a:cxn ang="0">
                  <a:pos x="219" y="627"/>
                </a:cxn>
                <a:cxn ang="0">
                  <a:pos x="189" y="555"/>
                </a:cxn>
                <a:cxn ang="0">
                  <a:pos x="219" y="546"/>
                </a:cxn>
                <a:cxn ang="0">
                  <a:pos x="230" y="916"/>
                </a:cxn>
                <a:cxn ang="0">
                  <a:pos x="260" y="844"/>
                </a:cxn>
                <a:cxn ang="0">
                  <a:pos x="260" y="793"/>
                </a:cxn>
                <a:cxn ang="0">
                  <a:pos x="260" y="720"/>
                </a:cxn>
              </a:cxnLst>
              <a:rect l="0" t="0" r="r" b="b"/>
              <a:pathLst>
                <a:path w="356" h="1055">
                  <a:moveTo>
                    <a:pt x="175" y="183"/>
                  </a:moveTo>
                  <a:cubicBezTo>
                    <a:pt x="150" y="183"/>
                    <a:pt x="150" y="183"/>
                    <a:pt x="150" y="183"/>
                  </a:cubicBezTo>
                  <a:cubicBezTo>
                    <a:pt x="150" y="128"/>
                    <a:pt x="150" y="128"/>
                    <a:pt x="150" y="128"/>
                  </a:cubicBezTo>
                  <a:cubicBezTo>
                    <a:pt x="145" y="128"/>
                    <a:pt x="145" y="128"/>
                    <a:pt x="145" y="128"/>
                  </a:cubicBezTo>
                  <a:cubicBezTo>
                    <a:pt x="141" y="0"/>
                    <a:pt x="141" y="0"/>
                    <a:pt x="141" y="0"/>
                  </a:cubicBezTo>
                  <a:cubicBezTo>
                    <a:pt x="140" y="0"/>
                    <a:pt x="140" y="0"/>
                    <a:pt x="140" y="0"/>
                  </a:cubicBezTo>
                  <a:cubicBezTo>
                    <a:pt x="136" y="128"/>
                    <a:pt x="136" y="128"/>
                    <a:pt x="136" y="128"/>
                  </a:cubicBezTo>
                  <a:cubicBezTo>
                    <a:pt x="131" y="128"/>
                    <a:pt x="131" y="128"/>
                    <a:pt x="131" y="128"/>
                  </a:cubicBezTo>
                  <a:cubicBezTo>
                    <a:pt x="131" y="183"/>
                    <a:pt x="131" y="183"/>
                    <a:pt x="131" y="183"/>
                  </a:cubicBezTo>
                  <a:cubicBezTo>
                    <a:pt x="0" y="183"/>
                    <a:pt x="0" y="183"/>
                    <a:pt x="0" y="183"/>
                  </a:cubicBezTo>
                  <a:cubicBezTo>
                    <a:pt x="0" y="1055"/>
                    <a:pt x="0" y="1055"/>
                    <a:pt x="0" y="1055"/>
                  </a:cubicBezTo>
                  <a:cubicBezTo>
                    <a:pt x="356" y="1055"/>
                    <a:pt x="356" y="1055"/>
                    <a:pt x="356" y="1055"/>
                  </a:cubicBezTo>
                  <a:cubicBezTo>
                    <a:pt x="175" y="183"/>
                    <a:pt x="175" y="183"/>
                    <a:pt x="175" y="183"/>
                  </a:cubicBezTo>
                  <a:close/>
                  <a:moveTo>
                    <a:pt x="58" y="958"/>
                  </a:moveTo>
                  <a:cubicBezTo>
                    <a:pt x="26" y="958"/>
                    <a:pt x="26" y="958"/>
                    <a:pt x="26" y="958"/>
                  </a:cubicBezTo>
                  <a:cubicBezTo>
                    <a:pt x="26" y="948"/>
                    <a:pt x="26" y="937"/>
                    <a:pt x="26" y="927"/>
                  </a:cubicBezTo>
                  <a:cubicBezTo>
                    <a:pt x="58" y="927"/>
                    <a:pt x="58" y="927"/>
                    <a:pt x="58" y="927"/>
                  </a:cubicBezTo>
                  <a:cubicBezTo>
                    <a:pt x="58" y="958"/>
                    <a:pt x="58" y="958"/>
                    <a:pt x="58" y="958"/>
                  </a:cubicBezTo>
                  <a:close/>
                  <a:moveTo>
                    <a:pt x="58" y="916"/>
                  </a:moveTo>
                  <a:cubicBezTo>
                    <a:pt x="26" y="916"/>
                    <a:pt x="26" y="916"/>
                    <a:pt x="26" y="916"/>
                  </a:cubicBezTo>
                  <a:cubicBezTo>
                    <a:pt x="26" y="905"/>
                    <a:pt x="26" y="895"/>
                    <a:pt x="26" y="886"/>
                  </a:cubicBezTo>
                  <a:cubicBezTo>
                    <a:pt x="58" y="886"/>
                    <a:pt x="58" y="886"/>
                    <a:pt x="58" y="886"/>
                  </a:cubicBezTo>
                  <a:cubicBezTo>
                    <a:pt x="58" y="916"/>
                    <a:pt x="58" y="916"/>
                    <a:pt x="58" y="916"/>
                  </a:cubicBezTo>
                  <a:close/>
                  <a:moveTo>
                    <a:pt x="58" y="875"/>
                  </a:moveTo>
                  <a:cubicBezTo>
                    <a:pt x="26" y="875"/>
                    <a:pt x="26" y="875"/>
                    <a:pt x="26" y="875"/>
                  </a:cubicBezTo>
                  <a:cubicBezTo>
                    <a:pt x="26" y="865"/>
                    <a:pt x="26" y="854"/>
                    <a:pt x="26" y="844"/>
                  </a:cubicBezTo>
                  <a:cubicBezTo>
                    <a:pt x="58" y="844"/>
                    <a:pt x="58" y="844"/>
                    <a:pt x="58" y="844"/>
                  </a:cubicBezTo>
                  <a:cubicBezTo>
                    <a:pt x="58" y="875"/>
                    <a:pt x="58" y="875"/>
                    <a:pt x="58" y="875"/>
                  </a:cubicBezTo>
                  <a:close/>
                  <a:moveTo>
                    <a:pt x="58" y="833"/>
                  </a:moveTo>
                  <a:cubicBezTo>
                    <a:pt x="26" y="833"/>
                    <a:pt x="26" y="833"/>
                    <a:pt x="26" y="833"/>
                  </a:cubicBezTo>
                  <a:cubicBezTo>
                    <a:pt x="26" y="824"/>
                    <a:pt x="26" y="814"/>
                    <a:pt x="26" y="803"/>
                  </a:cubicBezTo>
                  <a:cubicBezTo>
                    <a:pt x="58" y="803"/>
                    <a:pt x="58" y="803"/>
                    <a:pt x="58" y="803"/>
                  </a:cubicBezTo>
                  <a:cubicBezTo>
                    <a:pt x="58" y="833"/>
                    <a:pt x="58" y="833"/>
                    <a:pt x="58" y="833"/>
                  </a:cubicBezTo>
                  <a:close/>
                  <a:moveTo>
                    <a:pt x="58" y="793"/>
                  </a:moveTo>
                  <a:cubicBezTo>
                    <a:pt x="26" y="793"/>
                    <a:pt x="26" y="793"/>
                    <a:pt x="26" y="793"/>
                  </a:cubicBezTo>
                  <a:cubicBezTo>
                    <a:pt x="26" y="782"/>
                    <a:pt x="26" y="771"/>
                    <a:pt x="26" y="761"/>
                  </a:cubicBezTo>
                  <a:cubicBezTo>
                    <a:pt x="58" y="761"/>
                    <a:pt x="58" y="761"/>
                    <a:pt x="58" y="761"/>
                  </a:cubicBezTo>
                  <a:cubicBezTo>
                    <a:pt x="58" y="793"/>
                    <a:pt x="58" y="793"/>
                    <a:pt x="58" y="793"/>
                  </a:cubicBezTo>
                  <a:close/>
                  <a:moveTo>
                    <a:pt x="58" y="752"/>
                  </a:moveTo>
                  <a:cubicBezTo>
                    <a:pt x="26" y="752"/>
                    <a:pt x="26" y="752"/>
                    <a:pt x="26" y="752"/>
                  </a:cubicBezTo>
                  <a:cubicBezTo>
                    <a:pt x="26" y="741"/>
                    <a:pt x="26" y="731"/>
                    <a:pt x="26" y="720"/>
                  </a:cubicBezTo>
                  <a:cubicBezTo>
                    <a:pt x="58" y="720"/>
                    <a:pt x="58" y="720"/>
                    <a:pt x="58" y="720"/>
                  </a:cubicBezTo>
                  <a:cubicBezTo>
                    <a:pt x="58" y="752"/>
                    <a:pt x="58" y="752"/>
                    <a:pt x="58" y="752"/>
                  </a:cubicBezTo>
                  <a:close/>
                  <a:moveTo>
                    <a:pt x="58" y="710"/>
                  </a:moveTo>
                  <a:cubicBezTo>
                    <a:pt x="26" y="710"/>
                    <a:pt x="26" y="710"/>
                    <a:pt x="26" y="710"/>
                  </a:cubicBezTo>
                  <a:cubicBezTo>
                    <a:pt x="26" y="699"/>
                    <a:pt x="26" y="689"/>
                    <a:pt x="26" y="680"/>
                  </a:cubicBezTo>
                  <a:cubicBezTo>
                    <a:pt x="58" y="680"/>
                    <a:pt x="58" y="680"/>
                    <a:pt x="58" y="680"/>
                  </a:cubicBezTo>
                  <a:cubicBezTo>
                    <a:pt x="58" y="710"/>
                    <a:pt x="58" y="710"/>
                    <a:pt x="58" y="710"/>
                  </a:cubicBezTo>
                  <a:close/>
                  <a:moveTo>
                    <a:pt x="58" y="669"/>
                  </a:moveTo>
                  <a:cubicBezTo>
                    <a:pt x="26" y="669"/>
                    <a:pt x="26" y="669"/>
                    <a:pt x="26" y="669"/>
                  </a:cubicBezTo>
                  <a:cubicBezTo>
                    <a:pt x="26" y="659"/>
                    <a:pt x="26" y="648"/>
                    <a:pt x="26" y="638"/>
                  </a:cubicBezTo>
                  <a:cubicBezTo>
                    <a:pt x="58" y="638"/>
                    <a:pt x="58" y="638"/>
                    <a:pt x="58" y="638"/>
                  </a:cubicBezTo>
                  <a:cubicBezTo>
                    <a:pt x="58" y="669"/>
                    <a:pt x="58" y="669"/>
                    <a:pt x="58" y="669"/>
                  </a:cubicBezTo>
                  <a:close/>
                  <a:moveTo>
                    <a:pt x="58" y="627"/>
                  </a:moveTo>
                  <a:cubicBezTo>
                    <a:pt x="26" y="627"/>
                    <a:pt x="26" y="627"/>
                    <a:pt x="26" y="627"/>
                  </a:cubicBezTo>
                  <a:cubicBezTo>
                    <a:pt x="26" y="618"/>
                    <a:pt x="26" y="608"/>
                    <a:pt x="26" y="597"/>
                  </a:cubicBezTo>
                  <a:cubicBezTo>
                    <a:pt x="58" y="597"/>
                    <a:pt x="58" y="597"/>
                    <a:pt x="58" y="597"/>
                  </a:cubicBezTo>
                  <a:cubicBezTo>
                    <a:pt x="58" y="627"/>
                    <a:pt x="58" y="627"/>
                    <a:pt x="58" y="627"/>
                  </a:cubicBezTo>
                  <a:close/>
                  <a:moveTo>
                    <a:pt x="58" y="587"/>
                  </a:moveTo>
                  <a:cubicBezTo>
                    <a:pt x="26" y="587"/>
                    <a:pt x="26" y="587"/>
                    <a:pt x="26" y="587"/>
                  </a:cubicBezTo>
                  <a:cubicBezTo>
                    <a:pt x="26" y="576"/>
                    <a:pt x="26" y="565"/>
                    <a:pt x="26" y="555"/>
                  </a:cubicBezTo>
                  <a:cubicBezTo>
                    <a:pt x="58" y="555"/>
                    <a:pt x="58" y="555"/>
                    <a:pt x="58" y="555"/>
                  </a:cubicBezTo>
                  <a:cubicBezTo>
                    <a:pt x="58" y="587"/>
                    <a:pt x="58" y="587"/>
                    <a:pt x="58" y="587"/>
                  </a:cubicBezTo>
                  <a:close/>
                  <a:moveTo>
                    <a:pt x="58" y="546"/>
                  </a:moveTo>
                  <a:cubicBezTo>
                    <a:pt x="26" y="546"/>
                    <a:pt x="26" y="546"/>
                    <a:pt x="26" y="546"/>
                  </a:cubicBezTo>
                  <a:cubicBezTo>
                    <a:pt x="26" y="535"/>
                    <a:pt x="26" y="525"/>
                    <a:pt x="26" y="514"/>
                  </a:cubicBezTo>
                  <a:cubicBezTo>
                    <a:pt x="58" y="514"/>
                    <a:pt x="58" y="514"/>
                    <a:pt x="58" y="514"/>
                  </a:cubicBezTo>
                  <a:cubicBezTo>
                    <a:pt x="58" y="546"/>
                    <a:pt x="58" y="546"/>
                    <a:pt x="58" y="546"/>
                  </a:cubicBezTo>
                  <a:close/>
                  <a:moveTo>
                    <a:pt x="58" y="504"/>
                  </a:moveTo>
                  <a:cubicBezTo>
                    <a:pt x="26" y="504"/>
                    <a:pt x="26" y="504"/>
                    <a:pt x="26" y="504"/>
                  </a:cubicBezTo>
                  <a:cubicBezTo>
                    <a:pt x="26" y="493"/>
                    <a:pt x="26" y="483"/>
                    <a:pt x="26" y="472"/>
                  </a:cubicBezTo>
                  <a:cubicBezTo>
                    <a:pt x="58" y="472"/>
                    <a:pt x="58" y="472"/>
                    <a:pt x="58" y="472"/>
                  </a:cubicBezTo>
                  <a:cubicBezTo>
                    <a:pt x="58" y="504"/>
                    <a:pt x="58" y="504"/>
                    <a:pt x="58" y="504"/>
                  </a:cubicBezTo>
                  <a:close/>
                  <a:moveTo>
                    <a:pt x="58" y="463"/>
                  </a:moveTo>
                  <a:cubicBezTo>
                    <a:pt x="26" y="463"/>
                    <a:pt x="26" y="463"/>
                    <a:pt x="26" y="463"/>
                  </a:cubicBezTo>
                  <a:cubicBezTo>
                    <a:pt x="26" y="453"/>
                    <a:pt x="26" y="442"/>
                    <a:pt x="26" y="431"/>
                  </a:cubicBezTo>
                  <a:cubicBezTo>
                    <a:pt x="58" y="431"/>
                    <a:pt x="58" y="431"/>
                    <a:pt x="58" y="431"/>
                  </a:cubicBezTo>
                  <a:cubicBezTo>
                    <a:pt x="58" y="463"/>
                    <a:pt x="58" y="463"/>
                    <a:pt x="58" y="463"/>
                  </a:cubicBezTo>
                  <a:close/>
                  <a:moveTo>
                    <a:pt x="58" y="421"/>
                  </a:moveTo>
                  <a:cubicBezTo>
                    <a:pt x="26" y="421"/>
                    <a:pt x="26" y="421"/>
                    <a:pt x="26" y="421"/>
                  </a:cubicBezTo>
                  <a:cubicBezTo>
                    <a:pt x="26" y="412"/>
                    <a:pt x="26" y="401"/>
                    <a:pt x="26" y="391"/>
                  </a:cubicBezTo>
                  <a:cubicBezTo>
                    <a:pt x="58" y="391"/>
                    <a:pt x="58" y="391"/>
                    <a:pt x="58" y="391"/>
                  </a:cubicBezTo>
                  <a:cubicBezTo>
                    <a:pt x="58" y="421"/>
                    <a:pt x="58" y="421"/>
                    <a:pt x="58" y="421"/>
                  </a:cubicBezTo>
                  <a:close/>
                  <a:moveTo>
                    <a:pt x="58" y="380"/>
                  </a:moveTo>
                  <a:cubicBezTo>
                    <a:pt x="26" y="380"/>
                    <a:pt x="26" y="380"/>
                    <a:pt x="26" y="380"/>
                  </a:cubicBezTo>
                  <a:cubicBezTo>
                    <a:pt x="26" y="370"/>
                    <a:pt x="26" y="359"/>
                    <a:pt x="26" y="349"/>
                  </a:cubicBezTo>
                  <a:cubicBezTo>
                    <a:pt x="58" y="349"/>
                    <a:pt x="58" y="349"/>
                    <a:pt x="58" y="349"/>
                  </a:cubicBezTo>
                  <a:cubicBezTo>
                    <a:pt x="58" y="380"/>
                    <a:pt x="58" y="380"/>
                    <a:pt x="58" y="380"/>
                  </a:cubicBezTo>
                  <a:close/>
                  <a:moveTo>
                    <a:pt x="58" y="340"/>
                  </a:moveTo>
                  <a:cubicBezTo>
                    <a:pt x="26" y="340"/>
                    <a:pt x="26" y="340"/>
                    <a:pt x="26" y="340"/>
                  </a:cubicBezTo>
                  <a:cubicBezTo>
                    <a:pt x="26" y="329"/>
                    <a:pt x="26" y="319"/>
                    <a:pt x="26" y="308"/>
                  </a:cubicBezTo>
                  <a:cubicBezTo>
                    <a:pt x="58" y="308"/>
                    <a:pt x="58" y="308"/>
                    <a:pt x="58" y="308"/>
                  </a:cubicBezTo>
                  <a:cubicBezTo>
                    <a:pt x="58" y="340"/>
                    <a:pt x="58" y="340"/>
                    <a:pt x="58" y="340"/>
                  </a:cubicBezTo>
                  <a:close/>
                  <a:moveTo>
                    <a:pt x="58" y="298"/>
                  </a:moveTo>
                  <a:cubicBezTo>
                    <a:pt x="26" y="298"/>
                    <a:pt x="26" y="298"/>
                    <a:pt x="26" y="298"/>
                  </a:cubicBezTo>
                  <a:cubicBezTo>
                    <a:pt x="26" y="287"/>
                    <a:pt x="26" y="277"/>
                    <a:pt x="26" y="266"/>
                  </a:cubicBezTo>
                  <a:cubicBezTo>
                    <a:pt x="58" y="266"/>
                    <a:pt x="58" y="266"/>
                    <a:pt x="58" y="266"/>
                  </a:cubicBezTo>
                  <a:cubicBezTo>
                    <a:pt x="58" y="298"/>
                    <a:pt x="58" y="298"/>
                    <a:pt x="58" y="298"/>
                  </a:cubicBezTo>
                  <a:close/>
                  <a:moveTo>
                    <a:pt x="58" y="257"/>
                  </a:moveTo>
                  <a:cubicBezTo>
                    <a:pt x="26" y="257"/>
                    <a:pt x="26" y="257"/>
                    <a:pt x="26" y="257"/>
                  </a:cubicBezTo>
                  <a:cubicBezTo>
                    <a:pt x="26" y="247"/>
                    <a:pt x="26" y="236"/>
                    <a:pt x="26" y="225"/>
                  </a:cubicBezTo>
                  <a:cubicBezTo>
                    <a:pt x="58" y="225"/>
                    <a:pt x="58" y="225"/>
                    <a:pt x="58" y="225"/>
                  </a:cubicBezTo>
                  <a:cubicBezTo>
                    <a:pt x="58" y="257"/>
                    <a:pt x="58" y="257"/>
                    <a:pt x="58" y="257"/>
                  </a:cubicBezTo>
                  <a:close/>
                  <a:moveTo>
                    <a:pt x="99" y="958"/>
                  </a:moveTo>
                  <a:cubicBezTo>
                    <a:pt x="67" y="958"/>
                    <a:pt x="67" y="958"/>
                    <a:pt x="67" y="958"/>
                  </a:cubicBezTo>
                  <a:cubicBezTo>
                    <a:pt x="67" y="927"/>
                    <a:pt x="67" y="927"/>
                    <a:pt x="67" y="927"/>
                  </a:cubicBezTo>
                  <a:cubicBezTo>
                    <a:pt x="99" y="927"/>
                    <a:pt x="99" y="927"/>
                    <a:pt x="99" y="927"/>
                  </a:cubicBezTo>
                  <a:cubicBezTo>
                    <a:pt x="99" y="958"/>
                    <a:pt x="99" y="958"/>
                    <a:pt x="99" y="958"/>
                  </a:cubicBezTo>
                  <a:close/>
                  <a:moveTo>
                    <a:pt x="99" y="916"/>
                  </a:moveTo>
                  <a:cubicBezTo>
                    <a:pt x="67" y="916"/>
                    <a:pt x="67" y="916"/>
                    <a:pt x="67" y="916"/>
                  </a:cubicBezTo>
                  <a:cubicBezTo>
                    <a:pt x="67" y="886"/>
                    <a:pt x="67" y="886"/>
                    <a:pt x="67" y="886"/>
                  </a:cubicBezTo>
                  <a:cubicBezTo>
                    <a:pt x="99" y="886"/>
                    <a:pt x="99" y="886"/>
                    <a:pt x="99" y="886"/>
                  </a:cubicBezTo>
                  <a:cubicBezTo>
                    <a:pt x="99" y="916"/>
                    <a:pt x="99" y="916"/>
                    <a:pt x="99" y="916"/>
                  </a:cubicBezTo>
                  <a:close/>
                  <a:moveTo>
                    <a:pt x="99" y="875"/>
                  </a:moveTo>
                  <a:cubicBezTo>
                    <a:pt x="67" y="875"/>
                    <a:pt x="67" y="875"/>
                    <a:pt x="67" y="875"/>
                  </a:cubicBezTo>
                  <a:cubicBezTo>
                    <a:pt x="67" y="844"/>
                    <a:pt x="67" y="844"/>
                    <a:pt x="67" y="844"/>
                  </a:cubicBezTo>
                  <a:cubicBezTo>
                    <a:pt x="99" y="844"/>
                    <a:pt x="99" y="844"/>
                    <a:pt x="99" y="844"/>
                  </a:cubicBezTo>
                  <a:cubicBezTo>
                    <a:pt x="99" y="875"/>
                    <a:pt x="99" y="875"/>
                    <a:pt x="99" y="875"/>
                  </a:cubicBezTo>
                  <a:close/>
                  <a:moveTo>
                    <a:pt x="99" y="833"/>
                  </a:moveTo>
                  <a:cubicBezTo>
                    <a:pt x="67" y="833"/>
                    <a:pt x="67" y="833"/>
                    <a:pt x="67" y="833"/>
                  </a:cubicBezTo>
                  <a:cubicBezTo>
                    <a:pt x="67" y="803"/>
                    <a:pt x="67" y="803"/>
                    <a:pt x="67" y="803"/>
                  </a:cubicBezTo>
                  <a:cubicBezTo>
                    <a:pt x="99" y="803"/>
                    <a:pt x="99" y="803"/>
                    <a:pt x="99" y="803"/>
                  </a:cubicBezTo>
                  <a:cubicBezTo>
                    <a:pt x="99" y="833"/>
                    <a:pt x="99" y="833"/>
                    <a:pt x="99" y="833"/>
                  </a:cubicBezTo>
                  <a:close/>
                  <a:moveTo>
                    <a:pt x="99" y="793"/>
                  </a:moveTo>
                  <a:cubicBezTo>
                    <a:pt x="67" y="793"/>
                    <a:pt x="67" y="793"/>
                    <a:pt x="67" y="793"/>
                  </a:cubicBezTo>
                  <a:cubicBezTo>
                    <a:pt x="67" y="761"/>
                    <a:pt x="67" y="761"/>
                    <a:pt x="67" y="761"/>
                  </a:cubicBezTo>
                  <a:cubicBezTo>
                    <a:pt x="99" y="761"/>
                    <a:pt x="99" y="761"/>
                    <a:pt x="99" y="761"/>
                  </a:cubicBezTo>
                  <a:cubicBezTo>
                    <a:pt x="99" y="793"/>
                    <a:pt x="99" y="793"/>
                    <a:pt x="99" y="793"/>
                  </a:cubicBezTo>
                  <a:close/>
                  <a:moveTo>
                    <a:pt x="99" y="752"/>
                  </a:moveTo>
                  <a:cubicBezTo>
                    <a:pt x="67" y="752"/>
                    <a:pt x="67" y="752"/>
                    <a:pt x="67" y="752"/>
                  </a:cubicBezTo>
                  <a:cubicBezTo>
                    <a:pt x="67" y="720"/>
                    <a:pt x="67" y="720"/>
                    <a:pt x="67" y="720"/>
                  </a:cubicBezTo>
                  <a:cubicBezTo>
                    <a:pt x="99" y="720"/>
                    <a:pt x="99" y="720"/>
                    <a:pt x="99" y="720"/>
                  </a:cubicBezTo>
                  <a:cubicBezTo>
                    <a:pt x="99" y="752"/>
                    <a:pt x="99" y="752"/>
                    <a:pt x="99" y="752"/>
                  </a:cubicBezTo>
                  <a:close/>
                  <a:moveTo>
                    <a:pt x="99" y="710"/>
                  </a:moveTo>
                  <a:cubicBezTo>
                    <a:pt x="67" y="710"/>
                    <a:pt x="67" y="710"/>
                    <a:pt x="67" y="710"/>
                  </a:cubicBezTo>
                  <a:cubicBezTo>
                    <a:pt x="67" y="680"/>
                    <a:pt x="67" y="680"/>
                    <a:pt x="67" y="680"/>
                  </a:cubicBezTo>
                  <a:cubicBezTo>
                    <a:pt x="99" y="680"/>
                    <a:pt x="99" y="680"/>
                    <a:pt x="99" y="680"/>
                  </a:cubicBezTo>
                  <a:cubicBezTo>
                    <a:pt x="99" y="710"/>
                    <a:pt x="99" y="710"/>
                    <a:pt x="99" y="710"/>
                  </a:cubicBezTo>
                  <a:close/>
                  <a:moveTo>
                    <a:pt x="99" y="669"/>
                  </a:moveTo>
                  <a:cubicBezTo>
                    <a:pt x="67" y="669"/>
                    <a:pt x="67" y="669"/>
                    <a:pt x="67" y="669"/>
                  </a:cubicBezTo>
                  <a:cubicBezTo>
                    <a:pt x="67" y="638"/>
                    <a:pt x="67" y="638"/>
                    <a:pt x="67" y="638"/>
                  </a:cubicBezTo>
                  <a:cubicBezTo>
                    <a:pt x="99" y="638"/>
                    <a:pt x="99" y="638"/>
                    <a:pt x="99" y="638"/>
                  </a:cubicBezTo>
                  <a:cubicBezTo>
                    <a:pt x="99" y="669"/>
                    <a:pt x="99" y="669"/>
                    <a:pt x="99" y="669"/>
                  </a:cubicBezTo>
                  <a:close/>
                  <a:moveTo>
                    <a:pt x="99" y="627"/>
                  </a:moveTo>
                  <a:cubicBezTo>
                    <a:pt x="67" y="627"/>
                    <a:pt x="67" y="627"/>
                    <a:pt x="67" y="627"/>
                  </a:cubicBezTo>
                  <a:cubicBezTo>
                    <a:pt x="67" y="597"/>
                    <a:pt x="67" y="597"/>
                    <a:pt x="67" y="597"/>
                  </a:cubicBezTo>
                  <a:cubicBezTo>
                    <a:pt x="99" y="597"/>
                    <a:pt x="99" y="597"/>
                    <a:pt x="99" y="597"/>
                  </a:cubicBezTo>
                  <a:cubicBezTo>
                    <a:pt x="99" y="627"/>
                    <a:pt x="99" y="627"/>
                    <a:pt x="99" y="627"/>
                  </a:cubicBezTo>
                  <a:close/>
                  <a:moveTo>
                    <a:pt x="99" y="587"/>
                  </a:moveTo>
                  <a:cubicBezTo>
                    <a:pt x="67" y="587"/>
                    <a:pt x="67" y="587"/>
                    <a:pt x="67" y="587"/>
                  </a:cubicBezTo>
                  <a:cubicBezTo>
                    <a:pt x="67" y="555"/>
                    <a:pt x="67" y="555"/>
                    <a:pt x="67" y="555"/>
                  </a:cubicBezTo>
                  <a:cubicBezTo>
                    <a:pt x="99" y="555"/>
                    <a:pt x="99" y="555"/>
                    <a:pt x="99" y="555"/>
                  </a:cubicBezTo>
                  <a:cubicBezTo>
                    <a:pt x="99" y="587"/>
                    <a:pt x="99" y="587"/>
                    <a:pt x="99" y="587"/>
                  </a:cubicBezTo>
                  <a:close/>
                  <a:moveTo>
                    <a:pt x="99" y="546"/>
                  </a:moveTo>
                  <a:cubicBezTo>
                    <a:pt x="67" y="546"/>
                    <a:pt x="67" y="546"/>
                    <a:pt x="67" y="546"/>
                  </a:cubicBezTo>
                  <a:cubicBezTo>
                    <a:pt x="67" y="514"/>
                    <a:pt x="67" y="514"/>
                    <a:pt x="67" y="514"/>
                  </a:cubicBezTo>
                  <a:cubicBezTo>
                    <a:pt x="99" y="514"/>
                    <a:pt x="99" y="514"/>
                    <a:pt x="99" y="514"/>
                  </a:cubicBezTo>
                  <a:cubicBezTo>
                    <a:pt x="99" y="546"/>
                    <a:pt x="99" y="546"/>
                    <a:pt x="99" y="546"/>
                  </a:cubicBezTo>
                  <a:close/>
                  <a:moveTo>
                    <a:pt x="99" y="504"/>
                  </a:moveTo>
                  <a:cubicBezTo>
                    <a:pt x="67" y="504"/>
                    <a:pt x="67" y="504"/>
                    <a:pt x="67" y="504"/>
                  </a:cubicBezTo>
                  <a:cubicBezTo>
                    <a:pt x="67" y="472"/>
                    <a:pt x="67" y="472"/>
                    <a:pt x="67" y="472"/>
                  </a:cubicBezTo>
                  <a:cubicBezTo>
                    <a:pt x="99" y="472"/>
                    <a:pt x="99" y="472"/>
                    <a:pt x="99" y="472"/>
                  </a:cubicBezTo>
                  <a:cubicBezTo>
                    <a:pt x="99" y="504"/>
                    <a:pt x="99" y="504"/>
                    <a:pt x="99" y="504"/>
                  </a:cubicBezTo>
                  <a:close/>
                  <a:moveTo>
                    <a:pt x="99" y="463"/>
                  </a:moveTo>
                  <a:cubicBezTo>
                    <a:pt x="67" y="463"/>
                    <a:pt x="67" y="463"/>
                    <a:pt x="67" y="463"/>
                  </a:cubicBezTo>
                  <a:cubicBezTo>
                    <a:pt x="67" y="431"/>
                    <a:pt x="67" y="431"/>
                    <a:pt x="67" y="431"/>
                  </a:cubicBezTo>
                  <a:cubicBezTo>
                    <a:pt x="99" y="431"/>
                    <a:pt x="99" y="431"/>
                    <a:pt x="99" y="431"/>
                  </a:cubicBezTo>
                  <a:cubicBezTo>
                    <a:pt x="99" y="463"/>
                    <a:pt x="99" y="463"/>
                    <a:pt x="99" y="463"/>
                  </a:cubicBezTo>
                  <a:close/>
                  <a:moveTo>
                    <a:pt x="99" y="421"/>
                  </a:moveTo>
                  <a:cubicBezTo>
                    <a:pt x="67" y="421"/>
                    <a:pt x="67" y="421"/>
                    <a:pt x="67" y="421"/>
                  </a:cubicBezTo>
                  <a:cubicBezTo>
                    <a:pt x="67" y="391"/>
                    <a:pt x="67" y="391"/>
                    <a:pt x="67" y="391"/>
                  </a:cubicBezTo>
                  <a:cubicBezTo>
                    <a:pt x="99" y="391"/>
                    <a:pt x="99" y="391"/>
                    <a:pt x="99" y="391"/>
                  </a:cubicBezTo>
                  <a:cubicBezTo>
                    <a:pt x="99" y="421"/>
                    <a:pt x="99" y="421"/>
                    <a:pt x="99" y="421"/>
                  </a:cubicBezTo>
                  <a:close/>
                  <a:moveTo>
                    <a:pt x="99" y="380"/>
                  </a:moveTo>
                  <a:cubicBezTo>
                    <a:pt x="67" y="380"/>
                    <a:pt x="67" y="380"/>
                    <a:pt x="67" y="380"/>
                  </a:cubicBezTo>
                  <a:cubicBezTo>
                    <a:pt x="67" y="349"/>
                    <a:pt x="67" y="349"/>
                    <a:pt x="67" y="349"/>
                  </a:cubicBezTo>
                  <a:cubicBezTo>
                    <a:pt x="99" y="349"/>
                    <a:pt x="99" y="349"/>
                    <a:pt x="99" y="349"/>
                  </a:cubicBezTo>
                  <a:cubicBezTo>
                    <a:pt x="99" y="380"/>
                    <a:pt x="99" y="380"/>
                    <a:pt x="99" y="380"/>
                  </a:cubicBezTo>
                  <a:close/>
                  <a:moveTo>
                    <a:pt x="99" y="340"/>
                  </a:moveTo>
                  <a:cubicBezTo>
                    <a:pt x="67" y="340"/>
                    <a:pt x="67" y="340"/>
                    <a:pt x="67" y="340"/>
                  </a:cubicBezTo>
                  <a:cubicBezTo>
                    <a:pt x="67" y="308"/>
                    <a:pt x="67" y="308"/>
                    <a:pt x="67" y="308"/>
                  </a:cubicBezTo>
                  <a:cubicBezTo>
                    <a:pt x="99" y="308"/>
                    <a:pt x="99" y="308"/>
                    <a:pt x="99" y="308"/>
                  </a:cubicBezTo>
                  <a:cubicBezTo>
                    <a:pt x="99" y="340"/>
                    <a:pt x="99" y="340"/>
                    <a:pt x="99" y="340"/>
                  </a:cubicBezTo>
                  <a:close/>
                  <a:moveTo>
                    <a:pt x="99" y="298"/>
                  </a:moveTo>
                  <a:cubicBezTo>
                    <a:pt x="67" y="298"/>
                    <a:pt x="67" y="298"/>
                    <a:pt x="67" y="298"/>
                  </a:cubicBezTo>
                  <a:cubicBezTo>
                    <a:pt x="67" y="266"/>
                    <a:pt x="67" y="266"/>
                    <a:pt x="67" y="266"/>
                  </a:cubicBezTo>
                  <a:cubicBezTo>
                    <a:pt x="99" y="266"/>
                    <a:pt x="99" y="266"/>
                    <a:pt x="99" y="266"/>
                  </a:cubicBezTo>
                  <a:cubicBezTo>
                    <a:pt x="99" y="298"/>
                    <a:pt x="99" y="298"/>
                    <a:pt x="99" y="298"/>
                  </a:cubicBezTo>
                  <a:close/>
                  <a:moveTo>
                    <a:pt x="99" y="257"/>
                  </a:moveTo>
                  <a:cubicBezTo>
                    <a:pt x="67" y="257"/>
                    <a:pt x="67" y="257"/>
                    <a:pt x="67" y="257"/>
                  </a:cubicBezTo>
                  <a:cubicBezTo>
                    <a:pt x="67" y="225"/>
                    <a:pt x="67" y="225"/>
                    <a:pt x="67" y="225"/>
                  </a:cubicBezTo>
                  <a:cubicBezTo>
                    <a:pt x="99" y="225"/>
                    <a:pt x="99" y="225"/>
                    <a:pt x="99" y="225"/>
                  </a:cubicBezTo>
                  <a:cubicBezTo>
                    <a:pt x="99" y="257"/>
                    <a:pt x="99" y="257"/>
                    <a:pt x="99" y="257"/>
                  </a:cubicBezTo>
                  <a:close/>
                  <a:moveTo>
                    <a:pt x="140" y="958"/>
                  </a:moveTo>
                  <a:cubicBezTo>
                    <a:pt x="108" y="958"/>
                    <a:pt x="108" y="958"/>
                    <a:pt x="108" y="958"/>
                  </a:cubicBezTo>
                  <a:cubicBezTo>
                    <a:pt x="108" y="927"/>
                    <a:pt x="108" y="927"/>
                    <a:pt x="108" y="927"/>
                  </a:cubicBezTo>
                  <a:cubicBezTo>
                    <a:pt x="140" y="927"/>
                    <a:pt x="140" y="927"/>
                    <a:pt x="140" y="927"/>
                  </a:cubicBezTo>
                  <a:cubicBezTo>
                    <a:pt x="140" y="958"/>
                    <a:pt x="140" y="958"/>
                    <a:pt x="140" y="958"/>
                  </a:cubicBezTo>
                  <a:close/>
                  <a:moveTo>
                    <a:pt x="140" y="916"/>
                  </a:moveTo>
                  <a:cubicBezTo>
                    <a:pt x="108" y="916"/>
                    <a:pt x="108" y="916"/>
                    <a:pt x="108" y="916"/>
                  </a:cubicBezTo>
                  <a:cubicBezTo>
                    <a:pt x="108" y="886"/>
                    <a:pt x="108" y="886"/>
                    <a:pt x="108" y="886"/>
                  </a:cubicBezTo>
                  <a:cubicBezTo>
                    <a:pt x="140" y="886"/>
                    <a:pt x="140" y="886"/>
                    <a:pt x="140" y="886"/>
                  </a:cubicBezTo>
                  <a:cubicBezTo>
                    <a:pt x="140" y="916"/>
                    <a:pt x="140" y="916"/>
                    <a:pt x="140" y="916"/>
                  </a:cubicBezTo>
                  <a:close/>
                  <a:moveTo>
                    <a:pt x="140" y="875"/>
                  </a:moveTo>
                  <a:cubicBezTo>
                    <a:pt x="108" y="875"/>
                    <a:pt x="108" y="875"/>
                    <a:pt x="108" y="875"/>
                  </a:cubicBezTo>
                  <a:cubicBezTo>
                    <a:pt x="108" y="844"/>
                    <a:pt x="108" y="844"/>
                    <a:pt x="108" y="844"/>
                  </a:cubicBezTo>
                  <a:cubicBezTo>
                    <a:pt x="140" y="844"/>
                    <a:pt x="140" y="844"/>
                    <a:pt x="140" y="844"/>
                  </a:cubicBezTo>
                  <a:cubicBezTo>
                    <a:pt x="140" y="875"/>
                    <a:pt x="140" y="875"/>
                    <a:pt x="140" y="875"/>
                  </a:cubicBezTo>
                  <a:close/>
                  <a:moveTo>
                    <a:pt x="140" y="833"/>
                  </a:moveTo>
                  <a:cubicBezTo>
                    <a:pt x="108" y="833"/>
                    <a:pt x="108" y="833"/>
                    <a:pt x="108" y="833"/>
                  </a:cubicBezTo>
                  <a:cubicBezTo>
                    <a:pt x="108" y="803"/>
                    <a:pt x="108" y="803"/>
                    <a:pt x="108" y="803"/>
                  </a:cubicBezTo>
                  <a:cubicBezTo>
                    <a:pt x="140" y="803"/>
                    <a:pt x="140" y="803"/>
                    <a:pt x="140" y="803"/>
                  </a:cubicBezTo>
                  <a:cubicBezTo>
                    <a:pt x="140" y="833"/>
                    <a:pt x="140" y="833"/>
                    <a:pt x="140" y="833"/>
                  </a:cubicBezTo>
                  <a:close/>
                  <a:moveTo>
                    <a:pt x="140" y="793"/>
                  </a:moveTo>
                  <a:cubicBezTo>
                    <a:pt x="108" y="793"/>
                    <a:pt x="108" y="793"/>
                    <a:pt x="108" y="793"/>
                  </a:cubicBezTo>
                  <a:cubicBezTo>
                    <a:pt x="108" y="761"/>
                    <a:pt x="108" y="761"/>
                    <a:pt x="108" y="761"/>
                  </a:cubicBezTo>
                  <a:cubicBezTo>
                    <a:pt x="140" y="761"/>
                    <a:pt x="140" y="761"/>
                    <a:pt x="140" y="761"/>
                  </a:cubicBezTo>
                  <a:cubicBezTo>
                    <a:pt x="140" y="793"/>
                    <a:pt x="140" y="793"/>
                    <a:pt x="140" y="793"/>
                  </a:cubicBezTo>
                  <a:close/>
                  <a:moveTo>
                    <a:pt x="140" y="752"/>
                  </a:moveTo>
                  <a:cubicBezTo>
                    <a:pt x="108" y="752"/>
                    <a:pt x="108" y="752"/>
                    <a:pt x="108" y="752"/>
                  </a:cubicBezTo>
                  <a:cubicBezTo>
                    <a:pt x="108" y="720"/>
                    <a:pt x="108" y="720"/>
                    <a:pt x="108" y="720"/>
                  </a:cubicBezTo>
                  <a:cubicBezTo>
                    <a:pt x="140" y="720"/>
                    <a:pt x="140" y="720"/>
                    <a:pt x="140" y="720"/>
                  </a:cubicBezTo>
                  <a:cubicBezTo>
                    <a:pt x="140" y="752"/>
                    <a:pt x="140" y="752"/>
                    <a:pt x="140" y="752"/>
                  </a:cubicBezTo>
                  <a:close/>
                  <a:moveTo>
                    <a:pt x="140" y="710"/>
                  </a:moveTo>
                  <a:cubicBezTo>
                    <a:pt x="108" y="710"/>
                    <a:pt x="108" y="710"/>
                    <a:pt x="108" y="710"/>
                  </a:cubicBezTo>
                  <a:cubicBezTo>
                    <a:pt x="108" y="680"/>
                    <a:pt x="108" y="680"/>
                    <a:pt x="108" y="680"/>
                  </a:cubicBezTo>
                  <a:cubicBezTo>
                    <a:pt x="140" y="680"/>
                    <a:pt x="140" y="680"/>
                    <a:pt x="140" y="680"/>
                  </a:cubicBezTo>
                  <a:cubicBezTo>
                    <a:pt x="140" y="710"/>
                    <a:pt x="140" y="710"/>
                    <a:pt x="140" y="710"/>
                  </a:cubicBezTo>
                  <a:close/>
                  <a:moveTo>
                    <a:pt x="140" y="669"/>
                  </a:moveTo>
                  <a:cubicBezTo>
                    <a:pt x="108" y="669"/>
                    <a:pt x="108" y="669"/>
                    <a:pt x="108" y="669"/>
                  </a:cubicBezTo>
                  <a:cubicBezTo>
                    <a:pt x="108" y="638"/>
                    <a:pt x="108" y="638"/>
                    <a:pt x="108" y="638"/>
                  </a:cubicBezTo>
                  <a:cubicBezTo>
                    <a:pt x="140" y="638"/>
                    <a:pt x="140" y="638"/>
                    <a:pt x="140" y="638"/>
                  </a:cubicBezTo>
                  <a:cubicBezTo>
                    <a:pt x="140" y="669"/>
                    <a:pt x="140" y="669"/>
                    <a:pt x="140" y="669"/>
                  </a:cubicBezTo>
                  <a:close/>
                  <a:moveTo>
                    <a:pt x="140" y="627"/>
                  </a:moveTo>
                  <a:cubicBezTo>
                    <a:pt x="108" y="627"/>
                    <a:pt x="108" y="627"/>
                    <a:pt x="108" y="627"/>
                  </a:cubicBezTo>
                  <a:cubicBezTo>
                    <a:pt x="108" y="597"/>
                    <a:pt x="108" y="597"/>
                    <a:pt x="108" y="597"/>
                  </a:cubicBezTo>
                  <a:cubicBezTo>
                    <a:pt x="140" y="597"/>
                    <a:pt x="140" y="597"/>
                    <a:pt x="140" y="597"/>
                  </a:cubicBezTo>
                  <a:cubicBezTo>
                    <a:pt x="140" y="627"/>
                    <a:pt x="140" y="627"/>
                    <a:pt x="140" y="627"/>
                  </a:cubicBezTo>
                  <a:close/>
                  <a:moveTo>
                    <a:pt x="140" y="587"/>
                  </a:moveTo>
                  <a:cubicBezTo>
                    <a:pt x="108" y="587"/>
                    <a:pt x="108" y="587"/>
                    <a:pt x="108" y="587"/>
                  </a:cubicBezTo>
                  <a:cubicBezTo>
                    <a:pt x="108" y="555"/>
                    <a:pt x="108" y="555"/>
                    <a:pt x="108" y="555"/>
                  </a:cubicBezTo>
                  <a:cubicBezTo>
                    <a:pt x="140" y="555"/>
                    <a:pt x="140" y="555"/>
                    <a:pt x="140" y="555"/>
                  </a:cubicBezTo>
                  <a:cubicBezTo>
                    <a:pt x="140" y="587"/>
                    <a:pt x="140" y="587"/>
                    <a:pt x="140" y="587"/>
                  </a:cubicBezTo>
                  <a:close/>
                  <a:moveTo>
                    <a:pt x="140" y="546"/>
                  </a:moveTo>
                  <a:cubicBezTo>
                    <a:pt x="108" y="546"/>
                    <a:pt x="108" y="546"/>
                    <a:pt x="108" y="546"/>
                  </a:cubicBezTo>
                  <a:cubicBezTo>
                    <a:pt x="108" y="514"/>
                    <a:pt x="108" y="514"/>
                    <a:pt x="108" y="514"/>
                  </a:cubicBezTo>
                  <a:cubicBezTo>
                    <a:pt x="140" y="514"/>
                    <a:pt x="140" y="514"/>
                    <a:pt x="140" y="514"/>
                  </a:cubicBezTo>
                  <a:cubicBezTo>
                    <a:pt x="140" y="546"/>
                    <a:pt x="140" y="546"/>
                    <a:pt x="140" y="546"/>
                  </a:cubicBezTo>
                  <a:close/>
                  <a:moveTo>
                    <a:pt x="140" y="504"/>
                  </a:moveTo>
                  <a:cubicBezTo>
                    <a:pt x="108" y="504"/>
                    <a:pt x="108" y="504"/>
                    <a:pt x="108" y="504"/>
                  </a:cubicBezTo>
                  <a:cubicBezTo>
                    <a:pt x="108" y="472"/>
                    <a:pt x="108" y="472"/>
                    <a:pt x="108" y="472"/>
                  </a:cubicBezTo>
                  <a:cubicBezTo>
                    <a:pt x="140" y="472"/>
                    <a:pt x="140" y="472"/>
                    <a:pt x="140" y="472"/>
                  </a:cubicBezTo>
                  <a:cubicBezTo>
                    <a:pt x="140" y="504"/>
                    <a:pt x="140" y="504"/>
                    <a:pt x="140" y="504"/>
                  </a:cubicBezTo>
                  <a:close/>
                  <a:moveTo>
                    <a:pt x="140" y="463"/>
                  </a:moveTo>
                  <a:cubicBezTo>
                    <a:pt x="108" y="463"/>
                    <a:pt x="108" y="463"/>
                    <a:pt x="108" y="463"/>
                  </a:cubicBezTo>
                  <a:cubicBezTo>
                    <a:pt x="108" y="431"/>
                    <a:pt x="108" y="431"/>
                    <a:pt x="108" y="431"/>
                  </a:cubicBezTo>
                  <a:cubicBezTo>
                    <a:pt x="140" y="431"/>
                    <a:pt x="140" y="431"/>
                    <a:pt x="140" y="431"/>
                  </a:cubicBezTo>
                  <a:cubicBezTo>
                    <a:pt x="140" y="463"/>
                    <a:pt x="140" y="463"/>
                    <a:pt x="140" y="463"/>
                  </a:cubicBezTo>
                  <a:close/>
                  <a:moveTo>
                    <a:pt x="140" y="421"/>
                  </a:moveTo>
                  <a:cubicBezTo>
                    <a:pt x="108" y="421"/>
                    <a:pt x="108" y="421"/>
                    <a:pt x="108" y="421"/>
                  </a:cubicBezTo>
                  <a:cubicBezTo>
                    <a:pt x="108" y="391"/>
                    <a:pt x="108" y="391"/>
                    <a:pt x="108" y="391"/>
                  </a:cubicBezTo>
                  <a:cubicBezTo>
                    <a:pt x="140" y="391"/>
                    <a:pt x="140" y="391"/>
                    <a:pt x="140" y="391"/>
                  </a:cubicBezTo>
                  <a:cubicBezTo>
                    <a:pt x="140" y="421"/>
                    <a:pt x="140" y="421"/>
                    <a:pt x="140" y="421"/>
                  </a:cubicBezTo>
                  <a:close/>
                  <a:moveTo>
                    <a:pt x="140" y="380"/>
                  </a:moveTo>
                  <a:cubicBezTo>
                    <a:pt x="108" y="380"/>
                    <a:pt x="108" y="380"/>
                    <a:pt x="108" y="380"/>
                  </a:cubicBezTo>
                  <a:cubicBezTo>
                    <a:pt x="108" y="349"/>
                    <a:pt x="108" y="349"/>
                    <a:pt x="108" y="349"/>
                  </a:cubicBezTo>
                  <a:cubicBezTo>
                    <a:pt x="140" y="349"/>
                    <a:pt x="140" y="349"/>
                    <a:pt x="140" y="349"/>
                  </a:cubicBezTo>
                  <a:cubicBezTo>
                    <a:pt x="140" y="380"/>
                    <a:pt x="140" y="380"/>
                    <a:pt x="140" y="380"/>
                  </a:cubicBezTo>
                  <a:close/>
                  <a:moveTo>
                    <a:pt x="140" y="340"/>
                  </a:moveTo>
                  <a:cubicBezTo>
                    <a:pt x="108" y="340"/>
                    <a:pt x="108" y="340"/>
                    <a:pt x="108" y="340"/>
                  </a:cubicBezTo>
                  <a:cubicBezTo>
                    <a:pt x="108" y="308"/>
                    <a:pt x="108" y="308"/>
                    <a:pt x="108" y="308"/>
                  </a:cubicBezTo>
                  <a:cubicBezTo>
                    <a:pt x="140" y="308"/>
                    <a:pt x="140" y="308"/>
                    <a:pt x="140" y="308"/>
                  </a:cubicBezTo>
                  <a:cubicBezTo>
                    <a:pt x="140" y="340"/>
                    <a:pt x="140" y="340"/>
                    <a:pt x="140" y="340"/>
                  </a:cubicBezTo>
                  <a:close/>
                  <a:moveTo>
                    <a:pt x="140" y="298"/>
                  </a:moveTo>
                  <a:cubicBezTo>
                    <a:pt x="108" y="298"/>
                    <a:pt x="108" y="298"/>
                    <a:pt x="108" y="298"/>
                  </a:cubicBezTo>
                  <a:cubicBezTo>
                    <a:pt x="108" y="266"/>
                    <a:pt x="108" y="266"/>
                    <a:pt x="108" y="266"/>
                  </a:cubicBezTo>
                  <a:cubicBezTo>
                    <a:pt x="140" y="266"/>
                    <a:pt x="140" y="266"/>
                    <a:pt x="140" y="266"/>
                  </a:cubicBezTo>
                  <a:cubicBezTo>
                    <a:pt x="140" y="298"/>
                    <a:pt x="140" y="298"/>
                    <a:pt x="140" y="298"/>
                  </a:cubicBezTo>
                  <a:close/>
                  <a:moveTo>
                    <a:pt x="140" y="257"/>
                  </a:moveTo>
                  <a:cubicBezTo>
                    <a:pt x="108" y="257"/>
                    <a:pt x="108" y="257"/>
                    <a:pt x="108" y="257"/>
                  </a:cubicBezTo>
                  <a:cubicBezTo>
                    <a:pt x="108" y="225"/>
                    <a:pt x="108" y="225"/>
                    <a:pt x="108" y="225"/>
                  </a:cubicBezTo>
                  <a:cubicBezTo>
                    <a:pt x="140" y="225"/>
                    <a:pt x="140" y="225"/>
                    <a:pt x="140" y="225"/>
                  </a:cubicBezTo>
                  <a:cubicBezTo>
                    <a:pt x="140" y="257"/>
                    <a:pt x="140" y="257"/>
                    <a:pt x="140" y="257"/>
                  </a:cubicBezTo>
                  <a:close/>
                  <a:moveTo>
                    <a:pt x="179" y="958"/>
                  </a:moveTo>
                  <a:cubicBezTo>
                    <a:pt x="149" y="958"/>
                    <a:pt x="149" y="958"/>
                    <a:pt x="149" y="958"/>
                  </a:cubicBezTo>
                  <a:cubicBezTo>
                    <a:pt x="149" y="927"/>
                    <a:pt x="149" y="927"/>
                    <a:pt x="149" y="927"/>
                  </a:cubicBezTo>
                  <a:cubicBezTo>
                    <a:pt x="179" y="927"/>
                    <a:pt x="179" y="927"/>
                    <a:pt x="179" y="927"/>
                  </a:cubicBezTo>
                  <a:cubicBezTo>
                    <a:pt x="179" y="958"/>
                    <a:pt x="179" y="958"/>
                    <a:pt x="179" y="958"/>
                  </a:cubicBezTo>
                  <a:close/>
                  <a:moveTo>
                    <a:pt x="179" y="916"/>
                  </a:moveTo>
                  <a:cubicBezTo>
                    <a:pt x="149" y="916"/>
                    <a:pt x="149" y="916"/>
                    <a:pt x="149" y="916"/>
                  </a:cubicBezTo>
                  <a:cubicBezTo>
                    <a:pt x="149" y="886"/>
                    <a:pt x="149" y="886"/>
                    <a:pt x="149" y="886"/>
                  </a:cubicBezTo>
                  <a:cubicBezTo>
                    <a:pt x="179" y="886"/>
                    <a:pt x="179" y="886"/>
                    <a:pt x="179" y="886"/>
                  </a:cubicBezTo>
                  <a:cubicBezTo>
                    <a:pt x="179" y="916"/>
                    <a:pt x="179" y="916"/>
                    <a:pt x="179" y="916"/>
                  </a:cubicBezTo>
                  <a:close/>
                  <a:moveTo>
                    <a:pt x="179" y="875"/>
                  </a:moveTo>
                  <a:cubicBezTo>
                    <a:pt x="149" y="875"/>
                    <a:pt x="149" y="875"/>
                    <a:pt x="149" y="875"/>
                  </a:cubicBezTo>
                  <a:cubicBezTo>
                    <a:pt x="149" y="844"/>
                    <a:pt x="149" y="844"/>
                    <a:pt x="149" y="844"/>
                  </a:cubicBezTo>
                  <a:cubicBezTo>
                    <a:pt x="179" y="844"/>
                    <a:pt x="179" y="844"/>
                    <a:pt x="179" y="844"/>
                  </a:cubicBezTo>
                  <a:cubicBezTo>
                    <a:pt x="179" y="875"/>
                    <a:pt x="179" y="875"/>
                    <a:pt x="179" y="875"/>
                  </a:cubicBezTo>
                  <a:close/>
                  <a:moveTo>
                    <a:pt x="179" y="833"/>
                  </a:moveTo>
                  <a:cubicBezTo>
                    <a:pt x="149" y="833"/>
                    <a:pt x="149" y="833"/>
                    <a:pt x="149" y="833"/>
                  </a:cubicBezTo>
                  <a:cubicBezTo>
                    <a:pt x="149" y="803"/>
                    <a:pt x="149" y="803"/>
                    <a:pt x="149" y="803"/>
                  </a:cubicBezTo>
                  <a:cubicBezTo>
                    <a:pt x="179" y="803"/>
                    <a:pt x="179" y="803"/>
                    <a:pt x="179" y="803"/>
                  </a:cubicBezTo>
                  <a:cubicBezTo>
                    <a:pt x="179" y="833"/>
                    <a:pt x="179" y="833"/>
                    <a:pt x="179" y="833"/>
                  </a:cubicBezTo>
                  <a:close/>
                  <a:moveTo>
                    <a:pt x="179" y="793"/>
                  </a:moveTo>
                  <a:cubicBezTo>
                    <a:pt x="149" y="793"/>
                    <a:pt x="149" y="793"/>
                    <a:pt x="149" y="793"/>
                  </a:cubicBezTo>
                  <a:cubicBezTo>
                    <a:pt x="149" y="761"/>
                    <a:pt x="149" y="761"/>
                    <a:pt x="149" y="761"/>
                  </a:cubicBezTo>
                  <a:cubicBezTo>
                    <a:pt x="179" y="761"/>
                    <a:pt x="179" y="761"/>
                    <a:pt x="179" y="761"/>
                  </a:cubicBezTo>
                  <a:cubicBezTo>
                    <a:pt x="179" y="793"/>
                    <a:pt x="179" y="793"/>
                    <a:pt x="179" y="793"/>
                  </a:cubicBezTo>
                  <a:close/>
                  <a:moveTo>
                    <a:pt x="179" y="752"/>
                  </a:moveTo>
                  <a:cubicBezTo>
                    <a:pt x="149" y="752"/>
                    <a:pt x="149" y="752"/>
                    <a:pt x="149" y="752"/>
                  </a:cubicBezTo>
                  <a:cubicBezTo>
                    <a:pt x="149" y="720"/>
                    <a:pt x="149" y="720"/>
                    <a:pt x="149" y="720"/>
                  </a:cubicBezTo>
                  <a:cubicBezTo>
                    <a:pt x="179" y="720"/>
                    <a:pt x="179" y="720"/>
                    <a:pt x="179" y="720"/>
                  </a:cubicBezTo>
                  <a:cubicBezTo>
                    <a:pt x="179" y="752"/>
                    <a:pt x="179" y="752"/>
                    <a:pt x="179" y="752"/>
                  </a:cubicBezTo>
                  <a:close/>
                  <a:moveTo>
                    <a:pt x="179" y="710"/>
                  </a:moveTo>
                  <a:cubicBezTo>
                    <a:pt x="149" y="710"/>
                    <a:pt x="149" y="710"/>
                    <a:pt x="149" y="710"/>
                  </a:cubicBezTo>
                  <a:cubicBezTo>
                    <a:pt x="149" y="680"/>
                    <a:pt x="149" y="680"/>
                    <a:pt x="149" y="680"/>
                  </a:cubicBezTo>
                  <a:cubicBezTo>
                    <a:pt x="179" y="680"/>
                    <a:pt x="179" y="680"/>
                    <a:pt x="179" y="680"/>
                  </a:cubicBezTo>
                  <a:cubicBezTo>
                    <a:pt x="179" y="710"/>
                    <a:pt x="179" y="710"/>
                    <a:pt x="179" y="710"/>
                  </a:cubicBezTo>
                  <a:close/>
                  <a:moveTo>
                    <a:pt x="179" y="669"/>
                  </a:moveTo>
                  <a:cubicBezTo>
                    <a:pt x="149" y="669"/>
                    <a:pt x="149" y="669"/>
                    <a:pt x="149" y="669"/>
                  </a:cubicBezTo>
                  <a:cubicBezTo>
                    <a:pt x="149" y="638"/>
                    <a:pt x="149" y="638"/>
                    <a:pt x="149" y="638"/>
                  </a:cubicBezTo>
                  <a:cubicBezTo>
                    <a:pt x="179" y="638"/>
                    <a:pt x="179" y="638"/>
                    <a:pt x="179" y="638"/>
                  </a:cubicBezTo>
                  <a:cubicBezTo>
                    <a:pt x="179" y="669"/>
                    <a:pt x="179" y="669"/>
                    <a:pt x="179" y="669"/>
                  </a:cubicBezTo>
                  <a:close/>
                  <a:moveTo>
                    <a:pt x="179" y="627"/>
                  </a:moveTo>
                  <a:cubicBezTo>
                    <a:pt x="149" y="627"/>
                    <a:pt x="149" y="627"/>
                    <a:pt x="149" y="627"/>
                  </a:cubicBezTo>
                  <a:cubicBezTo>
                    <a:pt x="149" y="597"/>
                    <a:pt x="149" y="597"/>
                    <a:pt x="149" y="597"/>
                  </a:cubicBezTo>
                  <a:cubicBezTo>
                    <a:pt x="179" y="597"/>
                    <a:pt x="179" y="597"/>
                    <a:pt x="179" y="597"/>
                  </a:cubicBezTo>
                  <a:cubicBezTo>
                    <a:pt x="179" y="627"/>
                    <a:pt x="179" y="627"/>
                    <a:pt x="179" y="627"/>
                  </a:cubicBezTo>
                  <a:close/>
                  <a:moveTo>
                    <a:pt x="179" y="587"/>
                  </a:moveTo>
                  <a:cubicBezTo>
                    <a:pt x="149" y="587"/>
                    <a:pt x="149" y="587"/>
                    <a:pt x="149" y="587"/>
                  </a:cubicBezTo>
                  <a:cubicBezTo>
                    <a:pt x="149" y="555"/>
                    <a:pt x="149" y="555"/>
                    <a:pt x="149" y="555"/>
                  </a:cubicBezTo>
                  <a:cubicBezTo>
                    <a:pt x="179" y="555"/>
                    <a:pt x="179" y="555"/>
                    <a:pt x="179" y="555"/>
                  </a:cubicBezTo>
                  <a:cubicBezTo>
                    <a:pt x="179" y="587"/>
                    <a:pt x="179" y="587"/>
                    <a:pt x="179" y="587"/>
                  </a:cubicBezTo>
                  <a:close/>
                  <a:moveTo>
                    <a:pt x="179" y="546"/>
                  </a:moveTo>
                  <a:cubicBezTo>
                    <a:pt x="149" y="546"/>
                    <a:pt x="149" y="546"/>
                    <a:pt x="149" y="546"/>
                  </a:cubicBezTo>
                  <a:cubicBezTo>
                    <a:pt x="149" y="514"/>
                    <a:pt x="149" y="514"/>
                    <a:pt x="149" y="514"/>
                  </a:cubicBezTo>
                  <a:cubicBezTo>
                    <a:pt x="179" y="514"/>
                    <a:pt x="179" y="514"/>
                    <a:pt x="179" y="514"/>
                  </a:cubicBezTo>
                  <a:cubicBezTo>
                    <a:pt x="179" y="546"/>
                    <a:pt x="179" y="546"/>
                    <a:pt x="179" y="546"/>
                  </a:cubicBezTo>
                  <a:close/>
                  <a:moveTo>
                    <a:pt x="179" y="504"/>
                  </a:moveTo>
                  <a:cubicBezTo>
                    <a:pt x="149" y="504"/>
                    <a:pt x="149" y="504"/>
                    <a:pt x="149" y="504"/>
                  </a:cubicBezTo>
                  <a:cubicBezTo>
                    <a:pt x="149" y="472"/>
                    <a:pt x="149" y="472"/>
                    <a:pt x="149" y="472"/>
                  </a:cubicBezTo>
                  <a:cubicBezTo>
                    <a:pt x="179" y="472"/>
                    <a:pt x="179" y="472"/>
                    <a:pt x="179" y="472"/>
                  </a:cubicBezTo>
                  <a:cubicBezTo>
                    <a:pt x="179" y="504"/>
                    <a:pt x="179" y="504"/>
                    <a:pt x="179" y="504"/>
                  </a:cubicBezTo>
                  <a:close/>
                  <a:moveTo>
                    <a:pt x="179" y="463"/>
                  </a:moveTo>
                  <a:cubicBezTo>
                    <a:pt x="149" y="463"/>
                    <a:pt x="149" y="463"/>
                    <a:pt x="149" y="463"/>
                  </a:cubicBezTo>
                  <a:cubicBezTo>
                    <a:pt x="149" y="431"/>
                    <a:pt x="149" y="431"/>
                    <a:pt x="149" y="431"/>
                  </a:cubicBezTo>
                  <a:cubicBezTo>
                    <a:pt x="179" y="431"/>
                    <a:pt x="179" y="431"/>
                    <a:pt x="179" y="431"/>
                  </a:cubicBezTo>
                  <a:cubicBezTo>
                    <a:pt x="179" y="463"/>
                    <a:pt x="179" y="463"/>
                    <a:pt x="179" y="463"/>
                  </a:cubicBezTo>
                  <a:close/>
                  <a:moveTo>
                    <a:pt x="179" y="421"/>
                  </a:moveTo>
                  <a:cubicBezTo>
                    <a:pt x="149" y="421"/>
                    <a:pt x="149" y="421"/>
                    <a:pt x="149" y="421"/>
                  </a:cubicBezTo>
                  <a:cubicBezTo>
                    <a:pt x="149" y="391"/>
                    <a:pt x="149" y="391"/>
                    <a:pt x="149" y="391"/>
                  </a:cubicBezTo>
                  <a:cubicBezTo>
                    <a:pt x="179" y="391"/>
                    <a:pt x="179" y="391"/>
                    <a:pt x="179" y="391"/>
                  </a:cubicBezTo>
                  <a:cubicBezTo>
                    <a:pt x="179" y="421"/>
                    <a:pt x="179" y="421"/>
                    <a:pt x="179" y="421"/>
                  </a:cubicBezTo>
                  <a:close/>
                  <a:moveTo>
                    <a:pt x="179" y="380"/>
                  </a:moveTo>
                  <a:cubicBezTo>
                    <a:pt x="149" y="380"/>
                    <a:pt x="149" y="380"/>
                    <a:pt x="149" y="380"/>
                  </a:cubicBezTo>
                  <a:cubicBezTo>
                    <a:pt x="149" y="349"/>
                    <a:pt x="149" y="349"/>
                    <a:pt x="149" y="349"/>
                  </a:cubicBezTo>
                  <a:cubicBezTo>
                    <a:pt x="179" y="349"/>
                    <a:pt x="179" y="349"/>
                    <a:pt x="179" y="349"/>
                  </a:cubicBezTo>
                  <a:cubicBezTo>
                    <a:pt x="179" y="380"/>
                    <a:pt x="179" y="380"/>
                    <a:pt x="179" y="380"/>
                  </a:cubicBezTo>
                  <a:close/>
                  <a:moveTo>
                    <a:pt x="219" y="958"/>
                  </a:moveTo>
                  <a:cubicBezTo>
                    <a:pt x="189" y="958"/>
                    <a:pt x="189" y="958"/>
                    <a:pt x="189" y="958"/>
                  </a:cubicBezTo>
                  <a:cubicBezTo>
                    <a:pt x="189" y="927"/>
                    <a:pt x="189" y="927"/>
                    <a:pt x="189" y="927"/>
                  </a:cubicBezTo>
                  <a:cubicBezTo>
                    <a:pt x="219" y="927"/>
                    <a:pt x="219" y="927"/>
                    <a:pt x="219" y="927"/>
                  </a:cubicBezTo>
                  <a:cubicBezTo>
                    <a:pt x="219" y="958"/>
                    <a:pt x="219" y="958"/>
                    <a:pt x="219" y="958"/>
                  </a:cubicBezTo>
                  <a:close/>
                  <a:moveTo>
                    <a:pt x="219" y="916"/>
                  </a:moveTo>
                  <a:cubicBezTo>
                    <a:pt x="189" y="916"/>
                    <a:pt x="189" y="916"/>
                    <a:pt x="189" y="916"/>
                  </a:cubicBezTo>
                  <a:cubicBezTo>
                    <a:pt x="189" y="886"/>
                    <a:pt x="189" y="886"/>
                    <a:pt x="189" y="886"/>
                  </a:cubicBezTo>
                  <a:cubicBezTo>
                    <a:pt x="219" y="886"/>
                    <a:pt x="219" y="886"/>
                    <a:pt x="219" y="886"/>
                  </a:cubicBezTo>
                  <a:cubicBezTo>
                    <a:pt x="219" y="916"/>
                    <a:pt x="219" y="916"/>
                    <a:pt x="219" y="916"/>
                  </a:cubicBezTo>
                  <a:close/>
                  <a:moveTo>
                    <a:pt x="219" y="875"/>
                  </a:moveTo>
                  <a:cubicBezTo>
                    <a:pt x="189" y="875"/>
                    <a:pt x="189" y="875"/>
                    <a:pt x="189" y="875"/>
                  </a:cubicBezTo>
                  <a:cubicBezTo>
                    <a:pt x="189" y="844"/>
                    <a:pt x="189" y="844"/>
                    <a:pt x="189" y="844"/>
                  </a:cubicBezTo>
                  <a:cubicBezTo>
                    <a:pt x="219" y="844"/>
                    <a:pt x="219" y="844"/>
                    <a:pt x="219" y="844"/>
                  </a:cubicBezTo>
                  <a:cubicBezTo>
                    <a:pt x="219" y="875"/>
                    <a:pt x="219" y="875"/>
                    <a:pt x="219" y="875"/>
                  </a:cubicBezTo>
                  <a:close/>
                  <a:moveTo>
                    <a:pt x="219" y="833"/>
                  </a:moveTo>
                  <a:cubicBezTo>
                    <a:pt x="189" y="833"/>
                    <a:pt x="189" y="833"/>
                    <a:pt x="189" y="833"/>
                  </a:cubicBezTo>
                  <a:cubicBezTo>
                    <a:pt x="189" y="803"/>
                    <a:pt x="189" y="803"/>
                    <a:pt x="189" y="803"/>
                  </a:cubicBezTo>
                  <a:cubicBezTo>
                    <a:pt x="219" y="803"/>
                    <a:pt x="219" y="803"/>
                    <a:pt x="219" y="803"/>
                  </a:cubicBezTo>
                  <a:cubicBezTo>
                    <a:pt x="219" y="833"/>
                    <a:pt x="219" y="833"/>
                    <a:pt x="219" y="833"/>
                  </a:cubicBezTo>
                  <a:close/>
                  <a:moveTo>
                    <a:pt x="219" y="793"/>
                  </a:moveTo>
                  <a:cubicBezTo>
                    <a:pt x="189" y="793"/>
                    <a:pt x="189" y="793"/>
                    <a:pt x="189" y="793"/>
                  </a:cubicBezTo>
                  <a:cubicBezTo>
                    <a:pt x="189" y="761"/>
                    <a:pt x="189" y="761"/>
                    <a:pt x="189" y="761"/>
                  </a:cubicBezTo>
                  <a:cubicBezTo>
                    <a:pt x="219" y="761"/>
                    <a:pt x="219" y="761"/>
                    <a:pt x="219" y="761"/>
                  </a:cubicBezTo>
                  <a:cubicBezTo>
                    <a:pt x="219" y="793"/>
                    <a:pt x="219" y="793"/>
                    <a:pt x="219" y="793"/>
                  </a:cubicBezTo>
                  <a:close/>
                  <a:moveTo>
                    <a:pt x="219" y="752"/>
                  </a:moveTo>
                  <a:cubicBezTo>
                    <a:pt x="189" y="752"/>
                    <a:pt x="189" y="752"/>
                    <a:pt x="189" y="752"/>
                  </a:cubicBezTo>
                  <a:cubicBezTo>
                    <a:pt x="189" y="720"/>
                    <a:pt x="189" y="720"/>
                    <a:pt x="189" y="720"/>
                  </a:cubicBezTo>
                  <a:cubicBezTo>
                    <a:pt x="219" y="720"/>
                    <a:pt x="219" y="720"/>
                    <a:pt x="219" y="720"/>
                  </a:cubicBezTo>
                  <a:cubicBezTo>
                    <a:pt x="219" y="752"/>
                    <a:pt x="219" y="752"/>
                    <a:pt x="219" y="752"/>
                  </a:cubicBezTo>
                  <a:close/>
                  <a:moveTo>
                    <a:pt x="219" y="710"/>
                  </a:moveTo>
                  <a:cubicBezTo>
                    <a:pt x="189" y="710"/>
                    <a:pt x="189" y="710"/>
                    <a:pt x="189" y="710"/>
                  </a:cubicBezTo>
                  <a:cubicBezTo>
                    <a:pt x="189" y="680"/>
                    <a:pt x="189" y="680"/>
                    <a:pt x="189" y="680"/>
                  </a:cubicBezTo>
                  <a:cubicBezTo>
                    <a:pt x="219" y="680"/>
                    <a:pt x="219" y="680"/>
                    <a:pt x="219" y="680"/>
                  </a:cubicBezTo>
                  <a:cubicBezTo>
                    <a:pt x="219" y="710"/>
                    <a:pt x="219" y="710"/>
                    <a:pt x="219" y="710"/>
                  </a:cubicBezTo>
                  <a:close/>
                  <a:moveTo>
                    <a:pt x="219" y="669"/>
                  </a:moveTo>
                  <a:cubicBezTo>
                    <a:pt x="189" y="669"/>
                    <a:pt x="189" y="669"/>
                    <a:pt x="189" y="669"/>
                  </a:cubicBezTo>
                  <a:cubicBezTo>
                    <a:pt x="189" y="638"/>
                    <a:pt x="189" y="638"/>
                    <a:pt x="189" y="638"/>
                  </a:cubicBezTo>
                  <a:cubicBezTo>
                    <a:pt x="219" y="638"/>
                    <a:pt x="219" y="638"/>
                    <a:pt x="219" y="638"/>
                  </a:cubicBezTo>
                  <a:cubicBezTo>
                    <a:pt x="219" y="669"/>
                    <a:pt x="219" y="669"/>
                    <a:pt x="219" y="669"/>
                  </a:cubicBezTo>
                  <a:close/>
                  <a:moveTo>
                    <a:pt x="219" y="627"/>
                  </a:moveTo>
                  <a:cubicBezTo>
                    <a:pt x="189" y="627"/>
                    <a:pt x="189" y="627"/>
                    <a:pt x="189" y="627"/>
                  </a:cubicBezTo>
                  <a:cubicBezTo>
                    <a:pt x="189" y="597"/>
                    <a:pt x="189" y="597"/>
                    <a:pt x="189" y="597"/>
                  </a:cubicBezTo>
                  <a:cubicBezTo>
                    <a:pt x="219" y="597"/>
                    <a:pt x="219" y="597"/>
                    <a:pt x="219" y="597"/>
                  </a:cubicBezTo>
                  <a:cubicBezTo>
                    <a:pt x="219" y="627"/>
                    <a:pt x="219" y="627"/>
                    <a:pt x="219" y="627"/>
                  </a:cubicBezTo>
                  <a:close/>
                  <a:moveTo>
                    <a:pt x="219" y="587"/>
                  </a:moveTo>
                  <a:cubicBezTo>
                    <a:pt x="189" y="587"/>
                    <a:pt x="189" y="587"/>
                    <a:pt x="189" y="587"/>
                  </a:cubicBezTo>
                  <a:cubicBezTo>
                    <a:pt x="189" y="555"/>
                    <a:pt x="189" y="555"/>
                    <a:pt x="189" y="555"/>
                  </a:cubicBezTo>
                  <a:cubicBezTo>
                    <a:pt x="219" y="555"/>
                    <a:pt x="219" y="555"/>
                    <a:pt x="219" y="555"/>
                  </a:cubicBezTo>
                  <a:cubicBezTo>
                    <a:pt x="219" y="587"/>
                    <a:pt x="219" y="587"/>
                    <a:pt x="219" y="587"/>
                  </a:cubicBezTo>
                  <a:close/>
                  <a:moveTo>
                    <a:pt x="219" y="546"/>
                  </a:moveTo>
                  <a:cubicBezTo>
                    <a:pt x="189" y="546"/>
                    <a:pt x="189" y="546"/>
                    <a:pt x="189" y="546"/>
                  </a:cubicBezTo>
                  <a:cubicBezTo>
                    <a:pt x="189" y="514"/>
                    <a:pt x="189" y="514"/>
                    <a:pt x="189" y="514"/>
                  </a:cubicBezTo>
                  <a:cubicBezTo>
                    <a:pt x="219" y="514"/>
                    <a:pt x="219" y="514"/>
                    <a:pt x="219" y="514"/>
                  </a:cubicBezTo>
                  <a:cubicBezTo>
                    <a:pt x="219" y="546"/>
                    <a:pt x="219" y="546"/>
                    <a:pt x="219" y="546"/>
                  </a:cubicBezTo>
                  <a:close/>
                  <a:moveTo>
                    <a:pt x="260" y="958"/>
                  </a:moveTo>
                  <a:cubicBezTo>
                    <a:pt x="230" y="958"/>
                    <a:pt x="230" y="958"/>
                    <a:pt x="230" y="958"/>
                  </a:cubicBezTo>
                  <a:cubicBezTo>
                    <a:pt x="230" y="927"/>
                    <a:pt x="230" y="927"/>
                    <a:pt x="230" y="927"/>
                  </a:cubicBezTo>
                  <a:cubicBezTo>
                    <a:pt x="260" y="927"/>
                    <a:pt x="260" y="927"/>
                    <a:pt x="260" y="927"/>
                  </a:cubicBezTo>
                  <a:cubicBezTo>
                    <a:pt x="260" y="958"/>
                    <a:pt x="260" y="958"/>
                    <a:pt x="260" y="958"/>
                  </a:cubicBezTo>
                  <a:close/>
                  <a:moveTo>
                    <a:pt x="260" y="916"/>
                  </a:moveTo>
                  <a:cubicBezTo>
                    <a:pt x="230" y="916"/>
                    <a:pt x="230" y="916"/>
                    <a:pt x="230" y="916"/>
                  </a:cubicBezTo>
                  <a:cubicBezTo>
                    <a:pt x="230" y="886"/>
                    <a:pt x="230" y="886"/>
                    <a:pt x="230" y="886"/>
                  </a:cubicBezTo>
                  <a:cubicBezTo>
                    <a:pt x="260" y="886"/>
                    <a:pt x="260" y="886"/>
                    <a:pt x="260" y="886"/>
                  </a:cubicBezTo>
                  <a:cubicBezTo>
                    <a:pt x="260" y="916"/>
                    <a:pt x="260" y="916"/>
                    <a:pt x="260" y="916"/>
                  </a:cubicBezTo>
                  <a:close/>
                  <a:moveTo>
                    <a:pt x="260" y="875"/>
                  </a:moveTo>
                  <a:cubicBezTo>
                    <a:pt x="230" y="875"/>
                    <a:pt x="230" y="875"/>
                    <a:pt x="230" y="875"/>
                  </a:cubicBezTo>
                  <a:cubicBezTo>
                    <a:pt x="230" y="844"/>
                    <a:pt x="230" y="844"/>
                    <a:pt x="230" y="844"/>
                  </a:cubicBezTo>
                  <a:cubicBezTo>
                    <a:pt x="260" y="844"/>
                    <a:pt x="260" y="844"/>
                    <a:pt x="260" y="844"/>
                  </a:cubicBezTo>
                  <a:cubicBezTo>
                    <a:pt x="260" y="875"/>
                    <a:pt x="260" y="875"/>
                    <a:pt x="260" y="875"/>
                  </a:cubicBezTo>
                  <a:close/>
                  <a:moveTo>
                    <a:pt x="260" y="833"/>
                  </a:moveTo>
                  <a:cubicBezTo>
                    <a:pt x="230" y="833"/>
                    <a:pt x="230" y="833"/>
                    <a:pt x="230" y="833"/>
                  </a:cubicBezTo>
                  <a:cubicBezTo>
                    <a:pt x="230" y="803"/>
                    <a:pt x="230" y="803"/>
                    <a:pt x="230" y="803"/>
                  </a:cubicBezTo>
                  <a:cubicBezTo>
                    <a:pt x="260" y="803"/>
                    <a:pt x="260" y="803"/>
                    <a:pt x="260" y="803"/>
                  </a:cubicBezTo>
                  <a:cubicBezTo>
                    <a:pt x="260" y="833"/>
                    <a:pt x="260" y="833"/>
                    <a:pt x="260" y="833"/>
                  </a:cubicBezTo>
                  <a:close/>
                  <a:moveTo>
                    <a:pt x="260" y="793"/>
                  </a:moveTo>
                  <a:cubicBezTo>
                    <a:pt x="230" y="793"/>
                    <a:pt x="230" y="793"/>
                    <a:pt x="230" y="793"/>
                  </a:cubicBezTo>
                  <a:cubicBezTo>
                    <a:pt x="230" y="761"/>
                    <a:pt x="230" y="761"/>
                    <a:pt x="230" y="761"/>
                  </a:cubicBezTo>
                  <a:cubicBezTo>
                    <a:pt x="260" y="761"/>
                    <a:pt x="260" y="761"/>
                    <a:pt x="260" y="761"/>
                  </a:cubicBezTo>
                  <a:cubicBezTo>
                    <a:pt x="260" y="793"/>
                    <a:pt x="260" y="793"/>
                    <a:pt x="260" y="793"/>
                  </a:cubicBezTo>
                  <a:close/>
                  <a:moveTo>
                    <a:pt x="230" y="752"/>
                  </a:moveTo>
                  <a:cubicBezTo>
                    <a:pt x="230" y="720"/>
                    <a:pt x="230" y="720"/>
                    <a:pt x="230" y="720"/>
                  </a:cubicBezTo>
                  <a:cubicBezTo>
                    <a:pt x="260" y="720"/>
                    <a:pt x="260" y="720"/>
                    <a:pt x="260" y="720"/>
                  </a:cubicBezTo>
                  <a:cubicBezTo>
                    <a:pt x="260" y="752"/>
                    <a:pt x="260" y="752"/>
                    <a:pt x="260" y="752"/>
                  </a:cubicBezTo>
                  <a:cubicBezTo>
                    <a:pt x="230" y="752"/>
                    <a:pt x="230" y="752"/>
                    <a:pt x="230" y="75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>
                <a:solidFill>
                  <a:srgbClr val="323232"/>
                </a:solidFill>
                <a:cs typeface="Arial" pitchFamily="34" charset="0"/>
              </a:endParaRPr>
            </a:p>
          </p:txBody>
        </p:sp>
        <p:sp>
          <p:nvSpPr>
            <p:cNvPr id="61" name="Freeform 12"/>
            <p:cNvSpPr>
              <a:spLocks noEditPoints="1"/>
            </p:cNvSpPr>
            <p:nvPr/>
          </p:nvSpPr>
          <p:spPr bwMode="auto">
            <a:xfrm>
              <a:off x="5941918" y="311389"/>
              <a:ext cx="597464" cy="3181109"/>
            </a:xfrm>
            <a:custGeom>
              <a:avLst/>
              <a:gdLst/>
              <a:ahLst/>
              <a:cxnLst>
                <a:cxn ang="0">
                  <a:pos x="37" y="36"/>
                </a:cxn>
                <a:cxn ang="0">
                  <a:pos x="26" y="99"/>
                </a:cxn>
                <a:cxn ang="0">
                  <a:pos x="19" y="71"/>
                </a:cxn>
                <a:cxn ang="0">
                  <a:pos x="70" y="675"/>
                </a:cxn>
                <a:cxn ang="0">
                  <a:pos x="34" y="651"/>
                </a:cxn>
                <a:cxn ang="0">
                  <a:pos x="34" y="651"/>
                </a:cxn>
                <a:cxn ang="0">
                  <a:pos x="34" y="626"/>
                </a:cxn>
                <a:cxn ang="0">
                  <a:pos x="34" y="585"/>
                </a:cxn>
                <a:cxn ang="0">
                  <a:pos x="20" y="559"/>
                </a:cxn>
                <a:cxn ang="0">
                  <a:pos x="20" y="547"/>
                </a:cxn>
                <a:cxn ang="0">
                  <a:pos x="34" y="521"/>
                </a:cxn>
                <a:cxn ang="0">
                  <a:pos x="34" y="521"/>
                </a:cxn>
                <a:cxn ang="0">
                  <a:pos x="34" y="495"/>
                </a:cxn>
                <a:cxn ang="0">
                  <a:pos x="34" y="456"/>
                </a:cxn>
                <a:cxn ang="0">
                  <a:pos x="20" y="430"/>
                </a:cxn>
                <a:cxn ang="0">
                  <a:pos x="20" y="418"/>
                </a:cxn>
                <a:cxn ang="0">
                  <a:pos x="34" y="392"/>
                </a:cxn>
                <a:cxn ang="0">
                  <a:pos x="34" y="392"/>
                </a:cxn>
                <a:cxn ang="0">
                  <a:pos x="34" y="366"/>
                </a:cxn>
                <a:cxn ang="0">
                  <a:pos x="34" y="326"/>
                </a:cxn>
                <a:cxn ang="0">
                  <a:pos x="20" y="300"/>
                </a:cxn>
                <a:cxn ang="0">
                  <a:pos x="20" y="289"/>
                </a:cxn>
                <a:cxn ang="0">
                  <a:pos x="34" y="263"/>
                </a:cxn>
                <a:cxn ang="0">
                  <a:pos x="34" y="263"/>
                </a:cxn>
                <a:cxn ang="0">
                  <a:pos x="34" y="237"/>
                </a:cxn>
                <a:cxn ang="0">
                  <a:pos x="34" y="197"/>
                </a:cxn>
                <a:cxn ang="0">
                  <a:pos x="20" y="172"/>
                </a:cxn>
                <a:cxn ang="0">
                  <a:pos x="20" y="160"/>
                </a:cxn>
                <a:cxn ang="0">
                  <a:pos x="60" y="651"/>
                </a:cxn>
                <a:cxn ang="0">
                  <a:pos x="60" y="651"/>
                </a:cxn>
                <a:cxn ang="0">
                  <a:pos x="60" y="626"/>
                </a:cxn>
                <a:cxn ang="0">
                  <a:pos x="60" y="585"/>
                </a:cxn>
                <a:cxn ang="0">
                  <a:pos x="46" y="559"/>
                </a:cxn>
                <a:cxn ang="0">
                  <a:pos x="46" y="547"/>
                </a:cxn>
                <a:cxn ang="0">
                  <a:pos x="60" y="521"/>
                </a:cxn>
                <a:cxn ang="0">
                  <a:pos x="60" y="521"/>
                </a:cxn>
                <a:cxn ang="0">
                  <a:pos x="60" y="495"/>
                </a:cxn>
                <a:cxn ang="0">
                  <a:pos x="60" y="456"/>
                </a:cxn>
                <a:cxn ang="0">
                  <a:pos x="46" y="430"/>
                </a:cxn>
                <a:cxn ang="0">
                  <a:pos x="46" y="418"/>
                </a:cxn>
                <a:cxn ang="0">
                  <a:pos x="60" y="392"/>
                </a:cxn>
                <a:cxn ang="0">
                  <a:pos x="60" y="392"/>
                </a:cxn>
                <a:cxn ang="0">
                  <a:pos x="60" y="366"/>
                </a:cxn>
                <a:cxn ang="0">
                  <a:pos x="60" y="326"/>
                </a:cxn>
                <a:cxn ang="0">
                  <a:pos x="46" y="300"/>
                </a:cxn>
                <a:cxn ang="0">
                  <a:pos x="46" y="289"/>
                </a:cxn>
                <a:cxn ang="0">
                  <a:pos x="60" y="263"/>
                </a:cxn>
                <a:cxn ang="0">
                  <a:pos x="60" y="263"/>
                </a:cxn>
                <a:cxn ang="0">
                  <a:pos x="60" y="237"/>
                </a:cxn>
                <a:cxn ang="0">
                  <a:pos x="60" y="197"/>
                </a:cxn>
                <a:cxn ang="0">
                  <a:pos x="46" y="172"/>
                </a:cxn>
                <a:cxn ang="0">
                  <a:pos x="46" y="160"/>
                </a:cxn>
                <a:cxn ang="0">
                  <a:pos x="86" y="186"/>
                </a:cxn>
                <a:cxn ang="0">
                  <a:pos x="86" y="186"/>
                </a:cxn>
                <a:cxn ang="0">
                  <a:pos x="86" y="160"/>
                </a:cxn>
              </a:cxnLst>
              <a:rect l="0" t="0" r="r" b="b"/>
              <a:pathLst>
                <a:path w="122" h="675">
                  <a:moveTo>
                    <a:pt x="122" y="99"/>
                  </a:moveTo>
                  <a:lnTo>
                    <a:pt x="39" y="99"/>
                  </a:lnTo>
                  <a:lnTo>
                    <a:pt x="39" y="81"/>
                  </a:lnTo>
                  <a:lnTo>
                    <a:pt x="38" y="81"/>
                  </a:lnTo>
                  <a:lnTo>
                    <a:pt x="37" y="36"/>
                  </a:lnTo>
                  <a:lnTo>
                    <a:pt x="35" y="36"/>
                  </a:lnTo>
                  <a:lnTo>
                    <a:pt x="34" y="81"/>
                  </a:lnTo>
                  <a:lnTo>
                    <a:pt x="33" y="81"/>
                  </a:lnTo>
                  <a:lnTo>
                    <a:pt x="33" y="99"/>
                  </a:lnTo>
                  <a:lnTo>
                    <a:pt x="26" y="99"/>
                  </a:lnTo>
                  <a:lnTo>
                    <a:pt x="26" y="71"/>
                  </a:lnTo>
                  <a:lnTo>
                    <a:pt x="23" y="71"/>
                  </a:lnTo>
                  <a:lnTo>
                    <a:pt x="21" y="0"/>
                  </a:lnTo>
                  <a:lnTo>
                    <a:pt x="21" y="0"/>
                  </a:lnTo>
                  <a:lnTo>
                    <a:pt x="19" y="71"/>
                  </a:lnTo>
                  <a:lnTo>
                    <a:pt x="16" y="71"/>
                  </a:lnTo>
                  <a:lnTo>
                    <a:pt x="16" y="99"/>
                  </a:lnTo>
                  <a:lnTo>
                    <a:pt x="0" y="99"/>
                  </a:lnTo>
                  <a:lnTo>
                    <a:pt x="0" y="675"/>
                  </a:lnTo>
                  <a:lnTo>
                    <a:pt x="70" y="675"/>
                  </a:lnTo>
                  <a:lnTo>
                    <a:pt x="70" y="196"/>
                  </a:lnTo>
                  <a:lnTo>
                    <a:pt x="122" y="196"/>
                  </a:lnTo>
                  <a:lnTo>
                    <a:pt x="122" y="99"/>
                  </a:lnTo>
                  <a:lnTo>
                    <a:pt x="122" y="99"/>
                  </a:lnTo>
                  <a:close/>
                  <a:moveTo>
                    <a:pt x="34" y="651"/>
                  </a:moveTo>
                  <a:lnTo>
                    <a:pt x="20" y="651"/>
                  </a:lnTo>
                  <a:lnTo>
                    <a:pt x="20" y="637"/>
                  </a:lnTo>
                  <a:lnTo>
                    <a:pt x="34" y="637"/>
                  </a:lnTo>
                  <a:lnTo>
                    <a:pt x="34" y="651"/>
                  </a:lnTo>
                  <a:lnTo>
                    <a:pt x="34" y="651"/>
                  </a:lnTo>
                  <a:close/>
                  <a:moveTo>
                    <a:pt x="34" y="626"/>
                  </a:moveTo>
                  <a:lnTo>
                    <a:pt x="20" y="626"/>
                  </a:lnTo>
                  <a:lnTo>
                    <a:pt x="20" y="611"/>
                  </a:lnTo>
                  <a:lnTo>
                    <a:pt x="34" y="611"/>
                  </a:lnTo>
                  <a:lnTo>
                    <a:pt x="34" y="626"/>
                  </a:lnTo>
                  <a:lnTo>
                    <a:pt x="34" y="626"/>
                  </a:lnTo>
                  <a:close/>
                  <a:moveTo>
                    <a:pt x="34" y="598"/>
                  </a:moveTo>
                  <a:lnTo>
                    <a:pt x="20" y="598"/>
                  </a:lnTo>
                  <a:lnTo>
                    <a:pt x="20" y="585"/>
                  </a:lnTo>
                  <a:lnTo>
                    <a:pt x="34" y="585"/>
                  </a:lnTo>
                  <a:lnTo>
                    <a:pt x="34" y="598"/>
                  </a:lnTo>
                  <a:lnTo>
                    <a:pt x="34" y="598"/>
                  </a:lnTo>
                  <a:close/>
                  <a:moveTo>
                    <a:pt x="34" y="573"/>
                  </a:moveTo>
                  <a:lnTo>
                    <a:pt x="20" y="573"/>
                  </a:lnTo>
                  <a:lnTo>
                    <a:pt x="20" y="559"/>
                  </a:lnTo>
                  <a:lnTo>
                    <a:pt x="34" y="559"/>
                  </a:lnTo>
                  <a:lnTo>
                    <a:pt x="34" y="573"/>
                  </a:lnTo>
                  <a:lnTo>
                    <a:pt x="34" y="573"/>
                  </a:lnTo>
                  <a:close/>
                  <a:moveTo>
                    <a:pt x="34" y="547"/>
                  </a:moveTo>
                  <a:lnTo>
                    <a:pt x="20" y="547"/>
                  </a:lnTo>
                  <a:lnTo>
                    <a:pt x="20" y="534"/>
                  </a:lnTo>
                  <a:lnTo>
                    <a:pt x="34" y="534"/>
                  </a:lnTo>
                  <a:lnTo>
                    <a:pt x="34" y="547"/>
                  </a:lnTo>
                  <a:lnTo>
                    <a:pt x="34" y="547"/>
                  </a:lnTo>
                  <a:close/>
                  <a:moveTo>
                    <a:pt x="34" y="521"/>
                  </a:moveTo>
                  <a:lnTo>
                    <a:pt x="20" y="521"/>
                  </a:lnTo>
                  <a:lnTo>
                    <a:pt x="20" y="507"/>
                  </a:lnTo>
                  <a:lnTo>
                    <a:pt x="34" y="507"/>
                  </a:lnTo>
                  <a:lnTo>
                    <a:pt x="34" y="521"/>
                  </a:lnTo>
                  <a:lnTo>
                    <a:pt x="34" y="521"/>
                  </a:lnTo>
                  <a:close/>
                  <a:moveTo>
                    <a:pt x="34" y="495"/>
                  </a:moveTo>
                  <a:lnTo>
                    <a:pt x="20" y="495"/>
                  </a:lnTo>
                  <a:lnTo>
                    <a:pt x="20" y="481"/>
                  </a:lnTo>
                  <a:lnTo>
                    <a:pt x="34" y="481"/>
                  </a:lnTo>
                  <a:lnTo>
                    <a:pt x="34" y="495"/>
                  </a:lnTo>
                  <a:lnTo>
                    <a:pt x="34" y="495"/>
                  </a:lnTo>
                  <a:close/>
                  <a:moveTo>
                    <a:pt x="34" y="470"/>
                  </a:moveTo>
                  <a:lnTo>
                    <a:pt x="20" y="470"/>
                  </a:lnTo>
                  <a:lnTo>
                    <a:pt x="20" y="456"/>
                  </a:lnTo>
                  <a:lnTo>
                    <a:pt x="34" y="456"/>
                  </a:lnTo>
                  <a:lnTo>
                    <a:pt x="34" y="470"/>
                  </a:lnTo>
                  <a:lnTo>
                    <a:pt x="34" y="470"/>
                  </a:lnTo>
                  <a:close/>
                  <a:moveTo>
                    <a:pt x="34" y="444"/>
                  </a:moveTo>
                  <a:lnTo>
                    <a:pt x="20" y="444"/>
                  </a:lnTo>
                  <a:lnTo>
                    <a:pt x="20" y="430"/>
                  </a:lnTo>
                  <a:lnTo>
                    <a:pt x="34" y="430"/>
                  </a:lnTo>
                  <a:lnTo>
                    <a:pt x="34" y="444"/>
                  </a:lnTo>
                  <a:lnTo>
                    <a:pt x="34" y="444"/>
                  </a:lnTo>
                  <a:close/>
                  <a:moveTo>
                    <a:pt x="34" y="418"/>
                  </a:moveTo>
                  <a:lnTo>
                    <a:pt x="20" y="418"/>
                  </a:lnTo>
                  <a:lnTo>
                    <a:pt x="20" y="403"/>
                  </a:lnTo>
                  <a:lnTo>
                    <a:pt x="34" y="403"/>
                  </a:lnTo>
                  <a:lnTo>
                    <a:pt x="34" y="418"/>
                  </a:lnTo>
                  <a:lnTo>
                    <a:pt x="34" y="418"/>
                  </a:lnTo>
                  <a:close/>
                  <a:moveTo>
                    <a:pt x="34" y="392"/>
                  </a:moveTo>
                  <a:lnTo>
                    <a:pt x="20" y="392"/>
                  </a:lnTo>
                  <a:lnTo>
                    <a:pt x="20" y="377"/>
                  </a:lnTo>
                  <a:lnTo>
                    <a:pt x="34" y="377"/>
                  </a:lnTo>
                  <a:lnTo>
                    <a:pt x="34" y="392"/>
                  </a:lnTo>
                  <a:lnTo>
                    <a:pt x="34" y="392"/>
                  </a:lnTo>
                  <a:close/>
                  <a:moveTo>
                    <a:pt x="34" y="366"/>
                  </a:moveTo>
                  <a:lnTo>
                    <a:pt x="20" y="366"/>
                  </a:lnTo>
                  <a:lnTo>
                    <a:pt x="20" y="352"/>
                  </a:lnTo>
                  <a:lnTo>
                    <a:pt x="34" y="352"/>
                  </a:lnTo>
                  <a:lnTo>
                    <a:pt x="34" y="366"/>
                  </a:lnTo>
                  <a:lnTo>
                    <a:pt x="34" y="366"/>
                  </a:lnTo>
                  <a:close/>
                  <a:moveTo>
                    <a:pt x="34" y="340"/>
                  </a:moveTo>
                  <a:lnTo>
                    <a:pt x="20" y="340"/>
                  </a:lnTo>
                  <a:lnTo>
                    <a:pt x="20" y="326"/>
                  </a:lnTo>
                  <a:lnTo>
                    <a:pt x="34" y="326"/>
                  </a:lnTo>
                  <a:lnTo>
                    <a:pt x="34" y="340"/>
                  </a:lnTo>
                  <a:lnTo>
                    <a:pt x="34" y="340"/>
                  </a:lnTo>
                  <a:close/>
                  <a:moveTo>
                    <a:pt x="34" y="314"/>
                  </a:moveTo>
                  <a:lnTo>
                    <a:pt x="20" y="314"/>
                  </a:lnTo>
                  <a:lnTo>
                    <a:pt x="20" y="300"/>
                  </a:lnTo>
                  <a:lnTo>
                    <a:pt x="34" y="300"/>
                  </a:lnTo>
                  <a:lnTo>
                    <a:pt x="34" y="314"/>
                  </a:lnTo>
                  <a:lnTo>
                    <a:pt x="34" y="314"/>
                  </a:lnTo>
                  <a:close/>
                  <a:moveTo>
                    <a:pt x="34" y="289"/>
                  </a:moveTo>
                  <a:lnTo>
                    <a:pt x="20" y="289"/>
                  </a:lnTo>
                  <a:lnTo>
                    <a:pt x="20" y="275"/>
                  </a:lnTo>
                  <a:lnTo>
                    <a:pt x="34" y="275"/>
                  </a:lnTo>
                  <a:lnTo>
                    <a:pt x="34" y="289"/>
                  </a:lnTo>
                  <a:lnTo>
                    <a:pt x="34" y="289"/>
                  </a:lnTo>
                  <a:close/>
                  <a:moveTo>
                    <a:pt x="34" y="263"/>
                  </a:moveTo>
                  <a:lnTo>
                    <a:pt x="20" y="263"/>
                  </a:lnTo>
                  <a:lnTo>
                    <a:pt x="20" y="249"/>
                  </a:lnTo>
                  <a:lnTo>
                    <a:pt x="34" y="249"/>
                  </a:lnTo>
                  <a:lnTo>
                    <a:pt x="34" y="263"/>
                  </a:lnTo>
                  <a:lnTo>
                    <a:pt x="34" y="263"/>
                  </a:lnTo>
                  <a:close/>
                  <a:moveTo>
                    <a:pt x="34" y="237"/>
                  </a:moveTo>
                  <a:lnTo>
                    <a:pt x="20" y="237"/>
                  </a:lnTo>
                  <a:lnTo>
                    <a:pt x="20" y="223"/>
                  </a:lnTo>
                  <a:lnTo>
                    <a:pt x="34" y="223"/>
                  </a:lnTo>
                  <a:lnTo>
                    <a:pt x="34" y="237"/>
                  </a:lnTo>
                  <a:lnTo>
                    <a:pt x="34" y="237"/>
                  </a:lnTo>
                  <a:close/>
                  <a:moveTo>
                    <a:pt x="34" y="211"/>
                  </a:moveTo>
                  <a:lnTo>
                    <a:pt x="20" y="211"/>
                  </a:lnTo>
                  <a:lnTo>
                    <a:pt x="20" y="197"/>
                  </a:lnTo>
                  <a:lnTo>
                    <a:pt x="34" y="197"/>
                  </a:lnTo>
                  <a:lnTo>
                    <a:pt x="34" y="211"/>
                  </a:lnTo>
                  <a:lnTo>
                    <a:pt x="34" y="211"/>
                  </a:lnTo>
                  <a:close/>
                  <a:moveTo>
                    <a:pt x="34" y="186"/>
                  </a:moveTo>
                  <a:lnTo>
                    <a:pt x="20" y="186"/>
                  </a:lnTo>
                  <a:lnTo>
                    <a:pt x="20" y="172"/>
                  </a:lnTo>
                  <a:lnTo>
                    <a:pt x="34" y="172"/>
                  </a:lnTo>
                  <a:lnTo>
                    <a:pt x="34" y="186"/>
                  </a:lnTo>
                  <a:lnTo>
                    <a:pt x="34" y="186"/>
                  </a:lnTo>
                  <a:close/>
                  <a:moveTo>
                    <a:pt x="34" y="160"/>
                  </a:moveTo>
                  <a:lnTo>
                    <a:pt x="20" y="160"/>
                  </a:lnTo>
                  <a:lnTo>
                    <a:pt x="20" y="145"/>
                  </a:lnTo>
                  <a:lnTo>
                    <a:pt x="34" y="145"/>
                  </a:lnTo>
                  <a:lnTo>
                    <a:pt x="34" y="160"/>
                  </a:lnTo>
                  <a:lnTo>
                    <a:pt x="34" y="160"/>
                  </a:lnTo>
                  <a:close/>
                  <a:moveTo>
                    <a:pt x="60" y="651"/>
                  </a:moveTo>
                  <a:lnTo>
                    <a:pt x="46" y="651"/>
                  </a:lnTo>
                  <a:lnTo>
                    <a:pt x="46" y="637"/>
                  </a:lnTo>
                  <a:lnTo>
                    <a:pt x="60" y="637"/>
                  </a:lnTo>
                  <a:lnTo>
                    <a:pt x="60" y="651"/>
                  </a:lnTo>
                  <a:lnTo>
                    <a:pt x="60" y="651"/>
                  </a:lnTo>
                  <a:close/>
                  <a:moveTo>
                    <a:pt x="60" y="626"/>
                  </a:moveTo>
                  <a:lnTo>
                    <a:pt x="46" y="626"/>
                  </a:lnTo>
                  <a:lnTo>
                    <a:pt x="46" y="611"/>
                  </a:lnTo>
                  <a:lnTo>
                    <a:pt x="60" y="611"/>
                  </a:lnTo>
                  <a:lnTo>
                    <a:pt x="60" y="626"/>
                  </a:lnTo>
                  <a:lnTo>
                    <a:pt x="60" y="626"/>
                  </a:lnTo>
                  <a:close/>
                  <a:moveTo>
                    <a:pt x="60" y="598"/>
                  </a:moveTo>
                  <a:lnTo>
                    <a:pt x="46" y="598"/>
                  </a:lnTo>
                  <a:lnTo>
                    <a:pt x="46" y="585"/>
                  </a:lnTo>
                  <a:lnTo>
                    <a:pt x="60" y="585"/>
                  </a:lnTo>
                  <a:lnTo>
                    <a:pt x="60" y="598"/>
                  </a:lnTo>
                  <a:lnTo>
                    <a:pt x="60" y="598"/>
                  </a:lnTo>
                  <a:close/>
                  <a:moveTo>
                    <a:pt x="60" y="573"/>
                  </a:moveTo>
                  <a:lnTo>
                    <a:pt x="46" y="573"/>
                  </a:lnTo>
                  <a:lnTo>
                    <a:pt x="46" y="559"/>
                  </a:lnTo>
                  <a:lnTo>
                    <a:pt x="60" y="559"/>
                  </a:lnTo>
                  <a:lnTo>
                    <a:pt x="60" y="573"/>
                  </a:lnTo>
                  <a:lnTo>
                    <a:pt x="60" y="573"/>
                  </a:lnTo>
                  <a:close/>
                  <a:moveTo>
                    <a:pt x="60" y="547"/>
                  </a:moveTo>
                  <a:lnTo>
                    <a:pt x="46" y="547"/>
                  </a:lnTo>
                  <a:lnTo>
                    <a:pt x="46" y="534"/>
                  </a:lnTo>
                  <a:lnTo>
                    <a:pt x="60" y="534"/>
                  </a:lnTo>
                  <a:lnTo>
                    <a:pt x="60" y="547"/>
                  </a:lnTo>
                  <a:lnTo>
                    <a:pt x="60" y="547"/>
                  </a:lnTo>
                  <a:close/>
                  <a:moveTo>
                    <a:pt x="60" y="521"/>
                  </a:moveTo>
                  <a:lnTo>
                    <a:pt x="46" y="521"/>
                  </a:lnTo>
                  <a:lnTo>
                    <a:pt x="46" y="507"/>
                  </a:lnTo>
                  <a:lnTo>
                    <a:pt x="60" y="507"/>
                  </a:lnTo>
                  <a:lnTo>
                    <a:pt x="60" y="521"/>
                  </a:lnTo>
                  <a:lnTo>
                    <a:pt x="60" y="521"/>
                  </a:lnTo>
                  <a:close/>
                  <a:moveTo>
                    <a:pt x="60" y="495"/>
                  </a:moveTo>
                  <a:lnTo>
                    <a:pt x="46" y="495"/>
                  </a:lnTo>
                  <a:lnTo>
                    <a:pt x="46" y="481"/>
                  </a:lnTo>
                  <a:lnTo>
                    <a:pt x="60" y="481"/>
                  </a:lnTo>
                  <a:lnTo>
                    <a:pt x="60" y="495"/>
                  </a:lnTo>
                  <a:lnTo>
                    <a:pt x="60" y="495"/>
                  </a:lnTo>
                  <a:close/>
                  <a:moveTo>
                    <a:pt x="60" y="470"/>
                  </a:moveTo>
                  <a:lnTo>
                    <a:pt x="46" y="470"/>
                  </a:lnTo>
                  <a:lnTo>
                    <a:pt x="46" y="456"/>
                  </a:lnTo>
                  <a:lnTo>
                    <a:pt x="60" y="456"/>
                  </a:lnTo>
                  <a:lnTo>
                    <a:pt x="60" y="470"/>
                  </a:lnTo>
                  <a:lnTo>
                    <a:pt x="60" y="470"/>
                  </a:lnTo>
                  <a:close/>
                  <a:moveTo>
                    <a:pt x="60" y="444"/>
                  </a:moveTo>
                  <a:lnTo>
                    <a:pt x="46" y="444"/>
                  </a:lnTo>
                  <a:lnTo>
                    <a:pt x="46" y="430"/>
                  </a:lnTo>
                  <a:lnTo>
                    <a:pt x="60" y="430"/>
                  </a:lnTo>
                  <a:lnTo>
                    <a:pt x="60" y="444"/>
                  </a:lnTo>
                  <a:lnTo>
                    <a:pt x="60" y="444"/>
                  </a:lnTo>
                  <a:close/>
                  <a:moveTo>
                    <a:pt x="60" y="418"/>
                  </a:moveTo>
                  <a:lnTo>
                    <a:pt x="46" y="418"/>
                  </a:lnTo>
                  <a:lnTo>
                    <a:pt x="46" y="403"/>
                  </a:lnTo>
                  <a:lnTo>
                    <a:pt x="60" y="403"/>
                  </a:lnTo>
                  <a:lnTo>
                    <a:pt x="60" y="418"/>
                  </a:lnTo>
                  <a:lnTo>
                    <a:pt x="60" y="418"/>
                  </a:lnTo>
                  <a:close/>
                  <a:moveTo>
                    <a:pt x="60" y="392"/>
                  </a:moveTo>
                  <a:lnTo>
                    <a:pt x="46" y="392"/>
                  </a:lnTo>
                  <a:lnTo>
                    <a:pt x="46" y="377"/>
                  </a:lnTo>
                  <a:lnTo>
                    <a:pt x="60" y="377"/>
                  </a:lnTo>
                  <a:lnTo>
                    <a:pt x="60" y="392"/>
                  </a:lnTo>
                  <a:lnTo>
                    <a:pt x="60" y="392"/>
                  </a:lnTo>
                  <a:close/>
                  <a:moveTo>
                    <a:pt x="60" y="366"/>
                  </a:moveTo>
                  <a:lnTo>
                    <a:pt x="46" y="366"/>
                  </a:lnTo>
                  <a:lnTo>
                    <a:pt x="46" y="352"/>
                  </a:lnTo>
                  <a:lnTo>
                    <a:pt x="60" y="352"/>
                  </a:lnTo>
                  <a:lnTo>
                    <a:pt x="60" y="366"/>
                  </a:lnTo>
                  <a:lnTo>
                    <a:pt x="60" y="366"/>
                  </a:lnTo>
                  <a:close/>
                  <a:moveTo>
                    <a:pt x="60" y="340"/>
                  </a:moveTo>
                  <a:lnTo>
                    <a:pt x="46" y="340"/>
                  </a:lnTo>
                  <a:lnTo>
                    <a:pt x="46" y="326"/>
                  </a:lnTo>
                  <a:lnTo>
                    <a:pt x="60" y="326"/>
                  </a:lnTo>
                  <a:lnTo>
                    <a:pt x="60" y="340"/>
                  </a:lnTo>
                  <a:lnTo>
                    <a:pt x="60" y="340"/>
                  </a:lnTo>
                  <a:close/>
                  <a:moveTo>
                    <a:pt x="60" y="314"/>
                  </a:moveTo>
                  <a:lnTo>
                    <a:pt x="46" y="314"/>
                  </a:lnTo>
                  <a:lnTo>
                    <a:pt x="46" y="300"/>
                  </a:lnTo>
                  <a:lnTo>
                    <a:pt x="60" y="300"/>
                  </a:lnTo>
                  <a:lnTo>
                    <a:pt x="60" y="314"/>
                  </a:lnTo>
                  <a:lnTo>
                    <a:pt x="60" y="314"/>
                  </a:lnTo>
                  <a:close/>
                  <a:moveTo>
                    <a:pt x="60" y="289"/>
                  </a:moveTo>
                  <a:lnTo>
                    <a:pt x="46" y="289"/>
                  </a:lnTo>
                  <a:lnTo>
                    <a:pt x="46" y="275"/>
                  </a:lnTo>
                  <a:lnTo>
                    <a:pt x="60" y="275"/>
                  </a:lnTo>
                  <a:lnTo>
                    <a:pt x="60" y="289"/>
                  </a:lnTo>
                  <a:lnTo>
                    <a:pt x="60" y="289"/>
                  </a:lnTo>
                  <a:close/>
                  <a:moveTo>
                    <a:pt x="60" y="263"/>
                  </a:moveTo>
                  <a:lnTo>
                    <a:pt x="46" y="263"/>
                  </a:lnTo>
                  <a:lnTo>
                    <a:pt x="46" y="249"/>
                  </a:lnTo>
                  <a:lnTo>
                    <a:pt x="60" y="249"/>
                  </a:lnTo>
                  <a:lnTo>
                    <a:pt x="60" y="263"/>
                  </a:lnTo>
                  <a:lnTo>
                    <a:pt x="60" y="263"/>
                  </a:lnTo>
                  <a:close/>
                  <a:moveTo>
                    <a:pt x="60" y="237"/>
                  </a:moveTo>
                  <a:lnTo>
                    <a:pt x="46" y="237"/>
                  </a:lnTo>
                  <a:lnTo>
                    <a:pt x="46" y="223"/>
                  </a:lnTo>
                  <a:lnTo>
                    <a:pt x="60" y="223"/>
                  </a:lnTo>
                  <a:lnTo>
                    <a:pt x="60" y="237"/>
                  </a:lnTo>
                  <a:lnTo>
                    <a:pt x="60" y="237"/>
                  </a:lnTo>
                  <a:close/>
                  <a:moveTo>
                    <a:pt x="60" y="211"/>
                  </a:moveTo>
                  <a:lnTo>
                    <a:pt x="46" y="211"/>
                  </a:lnTo>
                  <a:lnTo>
                    <a:pt x="46" y="197"/>
                  </a:lnTo>
                  <a:lnTo>
                    <a:pt x="60" y="197"/>
                  </a:lnTo>
                  <a:lnTo>
                    <a:pt x="60" y="211"/>
                  </a:lnTo>
                  <a:lnTo>
                    <a:pt x="60" y="211"/>
                  </a:lnTo>
                  <a:close/>
                  <a:moveTo>
                    <a:pt x="60" y="186"/>
                  </a:moveTo>
                  <a:lnTo>
                    <a:pt x="46" y="186"/>
                  </a:lnTo>
                  <a:lnTo>
                    <a:pt x="46" y="172"/>
                  </a:lnTo>
                  <a:lnTo>
                    <a:pt x="60" y="172"/>
                  </a:lnTo>
                  <a:lnTo>
                    <a:pt x="60" y="186"/>
                  </a:lnTo>
                  <a:lnTo>
                    <a:pt x="60" y="186"/>
                  </a:lnTo>
                  <a:close/>
                  <a:moveTo>
                    <a:pt x="60" y="160"/>
                  </a:moveTo>
                  <a:lnTo>
                    <a:pt x="46" y="160"/>
                  </a:lnTo>
                  <a:lnTo>
                    <a:pt x="46" y="145"/>
                  </a:lnTo>
                  <a:lnTo>
                    <a:pt x="60" y="145"/>
                  </a:lnTo>
                  <a:lnTo>
                    <a:pt x="60" y="160"/>
                  </a:lnTo>
                  <a:lnTo>
                    <a:pt x="60" y="160"/>
                  </a:lnTo>
                  <a:close/>
                  <a:moveTo>
                    <a:pt x="86" y="186"/>
                  </a:moveTo>
                  <a:lnTo>
                    <a:pt x="73" y="186"/>
                  </a:lnTo>
                  <a:lnTo>
                    <a:pt x="73" y="172"/>
                  </a:lnTo>
                  <a:lnTo>
                    <a:pt x="86" y="172"/>
                  </a:lnTo>
                  <a:lnTo>
                    <a:pt x="86" y="186"/>
                  </a:lnTo>
                  <a:lnTo>
                    <a:pt x="86" y="186"/>
                  </a:lnTo>
                  <a:close/>
                  <a:moveTo>
                    <a:pt x="86" y="160"/>
                  </a:moveTo>
                  <a:lnTo>
                    <a:pt x="73" y="160"/>
                  </a:lnTo>
                  <a:lnTo>
                    <a:pt x="73" y="145"/>
                  </a:lnTo>
                  <a:lnTo>
                    <a:pt x="86" y="145"/>
                  </a:lnTo>
                  <a:lnTo>
                    <a:pt x="86" y="160"/>
                  </a:lnTo>
                  <a:lnTo>
                    <a:pt x="86" y="16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>
                <a:solidFill>
                  <a:srgbClr val="323232"/>
                </a:solidFill>
                <a:cs typeface="Arial" pitchFamily="34" charset="0"/>
              </a:endParaRPr>
            </a:p>
          </p:txBody>
        </p:sp>
      </p:grpSp>
      <p:pic>
        <p:nvPicPr>
          <p:cNvPr id="3" name="Picture 2"/>
          <p:cNvPicPr/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alphaModFix/>
          </a:blip>
          <a:srcRect l="3880" t="-23535" r="-2168" b="-13351"/>
          <a:stretch/>
        </p:blipFill>
        <p:spPr bwMode="auto">
          <a:xfrm>
            <a:off x="8009465" y="6290733"/>
            <a:ext cx="1100668" cy="355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6" name="Group 25"/>
          <p:cNvGrpSpPr/>
          <p:nvPr/>
        </p:nvGrpSpPr>
        <p:grpSpPr>
          <a:xfrm>
            <a:off x="6628638" y="4317998"/>
            <a:ext cx="1397762" cy="481193"/>
            <a:chOff x="838200" y="2438400"/>
            <a:chExt cx="7633774" cy="2171905"/>
          </a:xfrm>
          <a:solidFill>
            <a:schemeClr val="bg1"/>
          </a:solidFill>
        </p:grpSpPr>
        <p:sp>
          <p:nvSpPr>
            <p:cNvPr id="27" name="Freeform 6"/>
            <p:cNvSpPr>
              <a:spLocks/>
            </p:cNvSpPr>
            <p:nvPr/>
          </p:nvSpPr>
          <p:spPr bwMode="auto">
            <a:xfrm>
              <a:off x="6718712" y="2438400"/>
              <a:ext cx="1753262" cy="1577621"/>
            </a:xfrm>
            <a:custGeom>
              <a:avLst/>
              <a:gdLst>
                <a:gd name="T0" fmla="*/ 1218 w 2785"/>
                <a:gd name="T1" fmla="*/ 0 h 2506"/>
                <a:gd name="T2" fmla="*/ 0 w 2785"/>
                <a:gd name="T3" fmla="*/ 2506 h 2506"/>
                <a:gd name="T4" fmla="*/ 492 w 2785"/>
                <a:gd name="T5" fmla="*/ 2506 h 2506"/>
                <a:gd name="T6" fmla="*/ 666 w 2785"/>
                <a:gd name="T7" fmla="*/ 2128 h 2506"/>
                <a:gd name="T8" fmla="*/ 1783 w 2785"/>
                <a:gd name="T9" fmla="*/ 2128 h 2506"/>
                <a:gd name="T10" fmla="*/ 1650 w 2785"/>
                <a:gd name="T11" fmla="*/ 1797 h 2506"/>
                <a:gd name="T12" fmla="*/ 822 w 2785"/>
                <a:gd name="T13" fmla="*/ 1797 h 2506"/>
                <a:gd name="T14" fmla="*/ 1392 w 2785"/>
                <a:gd name="T15" fmla="*/ 571 h 2506"/>
                <a:gd name="T16" fmla="*/ 2293 w 2785"/>
                <a:gd name="T17" fmla="*/ 2506 h 2506"/>
                <a:gd name="T18" fmla="*/ 2785 w 2785"/>
                <a:gd name="T19" fmla="*/ 2506 h 2506"/>
                <a:gd name="T20" fmla="*/ 1560 w 2785"/>
                <a:gd name="T21" fmla="*/ 0 h 2506"/>
                <a:gd name="T22" fmla="*/ 1218 w 2785"/>
                <a:gd name="T23" fmla="*/ 0 h 25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785" h="2506">
                  <a:moveTo>
                    <a:pt x="1218" y="0"/>
                  </a:moveTo>
                  <a:lnTo>
                    <a:pt x="0" y="2506"/>
                  </a:lnTo>
                  <a:lnTo>
                    <a:pt x="492" y="2506"/>
                  </a:lnTo>
                  <a:lnTo>
                    <a:pt x="666" y="2128"/>
                  </a:lnTo>
                  <a:lnTo>
                    <a:pt x="1783" y="2128"/>
                  </a:lnTo>
                  <a:lnTo>
                    <a:pt x="1650" y="1797"/>
                  </a:lnTo>
                  <a:lnTo>
                    <a:pt x="822" y="1797"/>
                  </a:lnTo>
                  <a:lnTo>
                    <a:pt x="1392" y="571"/>
                  </a:lnTo>
                  <a:lnTo>
                    <a:pt x="2293" y="2506"/>
                  </a:lnTo>
                  <a:lnTo>
                    <a:pt x="2785" y="2506"/>
                  </a:lnTo>
                  <a:lnTo>
                    <a:pt x="1560" y="0"/>
                  </a:lnTo>
                  <a:lnTo>
                    <a:pt x="1218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8" name="Freeform 7"/>
            <p:cNvSpPr>
              <a:spLocks/>
            </p:cNvSpPr>
            <p:nvPr/>
          </p:nvSpPr>
          <p:spPr bwMode="auto">
            <a:xfrm>
              <a:off x="838200" y="2438400"/>
              <a:ext cx="1757040" cy="1577621"/>
            </a:xfrm>
            <a:custGeom>
              <a:avLst/>
              <a:gdLst>
                <a:gd name="T0" fmla="*/ 1225 w 2791"/>
                <a:gd name="T1" fmla="*/ 0 h 2506"/>
                <a:gd name="T2" fmla="*/ 0 w 2791"/>
                <a:gd name="T3" fmla="*/ 2506 h 2506"/>
                <a:gd name="T4" fmla="*/ 498 w 2791"/>
                <a:gd name="T5" fmla="*/ 2506 h 2506"/>
                <a:gd name="T6" fmla="*/ 672 w 2791"/>
                <a:gd name="T7" fmla="*/ 2128 h 2506"/>
                <a:gd name="T8" fmla="*/ 1789 w 2791"/>
                <a:gd name="T9" fmla="*/ 2128 h 2506"/>
                <a:gd name="T10" fmla="*/ 1657 w 2791"/>
                <a:gd name="T11" fmla="*/ 1797 h 2506"/>
                <a:gd name="T12" fmla="*/ 828 w 2791"/>
                <a:gd name="T13" fmla="*/ 1797 h 2506"/>
                <a:gd name="T14" fmla="*/ 1399 w 2791"/>
                <a:gd name="T15" fmla="*/ 571 h 2506"/>
                <a:gd name="T16" fmla="*/ 2299 w 2791"/>
                <a:gd name="T17" fmla="*/ 2506 h 2506"/>
                <a:gd name="T18" fmla="*/ 2791 w 2791"/>
                <a:gd name="T19" fmla="*/ 2506 h 2506"/>
                <a:gd name="T20" fmla="*/ 1567 w 2791"/>
                <a:gd name="T21" fmla="*/ 0 h 2506"/>
                <a:gd name="T22" fmla="*/ 1225 w 2791"/>
                <a:gd name="T23" fmla="*/ 0 h 25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791" h="2506">
                  <a:moveTo>
                    <a:pt x="1225" y="0"/>
                  </a:moveTo>
                  <a:lnTo>
                    <a:pt x="0" y="2506"/>
                  </a:lnTo>
                  <a:lnTo>
                    <a:pt x="498" y="2506"/>
                  </a:lnTo>
                  <a:lnTo>
                    <a:pt x="672" y="2128"/>
                  </a:lnTo>
                  <a:lnTo>
                    <a:pt x="1789" y="2128"/>
                  </a:lnTo>
                  <a:lnTo>
                    <a:pt x="1657" y="1797"/>
                  </a:lnTo>
                  <a:lnTo>
                    <a:pt x="828" y="1797"/>
                  </a:lnTo>
                  <a:lnTo>
                    <a:pt x="1399" y="571"/>
                  </a:lnTo>
                  <a:lnTo>
                    <a:pt x="2299" y="2506"/>
                  </a:lnTo>
                  <a:lnTo>
                    <a:pt x="2791" y="2506"/>
                  </a:lnTo>
                  <a:lnTo>
                    <a:pt x="1567" y="0"/>
                  </a:lnTo>
                  <a:lnTo>
                    <a:pt x="122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9" name="Freeform 8"/>
            <p:cNvSpPr>
              <a:spLocks/>
            </p:cNvSpPr>
            <p:nvPr/>
          </p:nvSpPr>
          <p:spPr bwMode="auto">
            <a:xfrm>
              <a:off x="3766809" y="2438400"/>
              <a:ext cx="1753892" cy="1577621"/>
            </a:xfrm>
            <a:custGeom>
              <a:avLst/>
              <a:gdLst>
                <a:gd name="T0" fmla="*/ 1225 w 2786"/>
                <a:gd name="T1" fmla="*/ 0 h 2506"/>
                <a:gd name="T2" fmla="*/ 0 w 2786"/>
                <a:gd name="T3" fmla="*/ 2506 h 2506"/>
                <a:gd name="T4" fmla="*/ 493 w 2786"/>
                <a:gd name="T5" fmla="*/ 2506 h 2506"/>
                <a:gd name="T6" fmla="*/ 673 w 2786"/>
                <a:gd name="T7" fmla="*/ 2128 h 2506"/>
                <a:gd name="T8" fmla="*/ 1789 w 2786"/>
                <a:gd name="T9" fmla="*/ 2128 h 2506"/>
                <a:gd name="T10" fmla="*/ 1657 w 2786"/>
                <a:gd name="T11" fmla="*/ 1797 h 2506"/>
                <a:gd name="T12" fmla="*/ 829 w 2786"/>
                <a:gd name="T13" fmla="*/ 1797 h 2506"/>
                <a:gd name="T14" fmla="*/ 1393 w 2786"/>
                <a:gd name="T15" fmla="*/ 571 h 2506"/>
                <a:gd name="T16" fmla="*/ 2293 w 2786"/>
                <a:gd name="T17" fmla="*/ 2506 h 2506"/>
                <a:gd name="T18" fmla="*/ 2786 w 2786"/>
                <a:gd name="T19" fmla="*/ 2506 h 2506"/>
                <a:gd name="T20" fmla="*/ 1567 w 2786"/>
                <a:gd name="T21" fmla="*/ 0 h 2506"/>
                <a:gd name="T22" fmla="*/ 1225 w 2786"/>
                <a:gd name="T23" fmla="*/ 0 h 25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786" h="2506">
                  <a:moveTo>
                    <a:pt x="1225" y="0"/>
                  </a:moveTo>
                  <a:lnTo>
                    <a:pt x="0" y="2506"/>
                  </a:lnTo>
                  <a:lnTo>
                    <a:pt x="493" y="2506"/>
                  </a:lnTo>
                  <a:lnTo>
                    <a:pt x="673" y="2128"/>
                  </a:lnTo>
                  <a:lnTo>
                    <a:pt x="1789" y="2128"/>
                  </a:lnTo>
                  <a:lnTo>
                    <a:pt x="1657" y="1797"/>
                  </a:lnTo>
                  <a:lnTo>
                    <a:pt x="829" y="1797"/>
                  </a:lnTo>
                  <a:lnTo>
                    <a:pt x="1393" y="571"/>
                  </a:lnTo>
                  <a:lnTo>
                    <a:pt x="2293" y="2506"/>
                  </a:lnTo>
                  <a:lnTo>
                    <a:pt x="2786" y="2506"/>
                  </a:lnTo>
                  <a:lnTo>
                    <a:pt x="1567" y="0"/>
                  </a:lnTo>
                  <a:lnTo>
                    <a:pt x="122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0" name="Freeform 9"/>
            <p:cNvSpPr>
              <a:spLocks/>
            </p:cNvSpPr>
            <p:nvPr/>
          </p:nvSpPr>
          <p:spPr bwMode="auto">
            <a:xfrm>
              <a:off x="2304393" y="2438400"/>
              <a:ext cx="1753892" cy="1577621"/>
            </a:xfrm>
            <a:custGeom>
              <a:avLst/>
              <a:gdLst>
                <a:gd name="T0" fmla="*/ 2293 w 2786"/>
                <a:gd name="T1" fmla="*/ 0 h 2506"/>
                <a:gd name="T2" fmla="*/ 1393 w 2786"/>
                <a:gd name="T3" fmla="*/ 1971 h 2506"/>
                <a:gd name="T4" fmla="*/ 492 w 2786"/>
                <a:gd name="T5" fmla="*/ 0 h 2506"/>
                <a:gd name="T6" fmla="*/ 0 w 2786"/>
                <a:gd name="T7" fmla="*/ 0 h 2506"/>
                <a:gd name="T8" fmla="*/ 1225 w 2786"/>
                <a:gd name="T9" fmla="*/ 2506 h 2506"/>
                <a:gd name="T10" fmla="*/ 1243 w 2786"/>
                <a:gd name="T11" fmla="*/ 2506 h 2506"/>
                <a:gd name="T12" fmla="*/ 1543 w 2786"/>
                <a:gd name="T13" fmla="*/ 2506 h 2506"/>
                <a:gd name="T14" fmla="*/ 1561 w 2786"/>
                <a:gd name="T15" fmla="*/ 2506 h 2506"/>
                <a:gd name="T16" fmla="*/ 2786 w 2786"/>
                <a:gd name="T17" fmla="*/ 0 h 2506"/>
                <a:gd name="T18" fmla="*/ 2293 w 2786"/>
                <a:gd name="T19" fmla="*/ 0 h 25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786" h="2506">
                  <a:moveTo>
                    <a:pt x="2293" y="0"/>
                  </a:moveTo>
                  <a:lnTo>
                    <a:pt x="1393" y="1971"/>
                  </a:lnTo>
                  <a:lnTo>
                    <a:pt x="492" y="0"/>
                  </a:lnTo>
                  <a:lnTo>
                    <a:pt x="0" y="0"/>
                  </a:lnTo>
                  <a:lnTo>
                    <a:pt x="1225" y="2506"/>
                  </a:lnTo>
                  <a:lnTo>
                    <a:pt x="1243" y="2506"/>
                  </a:lnTo>
                  <a:lnTo>
                    <a:pt x="1543" y="2506"/>
                  </a:lnTo>
                  <a:lnTo>
                    <a:pt x="1561" y="2506"/>
                  </a:lnTo>
                  <a:lnTo>
                    <a:pt x="2786" y="0"/>
                  </a:lnTo>
                  <a:lnTo>
                    <a:pt x="2293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1" name="Freeform 10"/>
            <p:cNvSpPr>
              <a:spLocks/>
            </p:cNvSpPr>
            <p:nvPr/>
          </p:nvSpPr>
          <p:spPr bwMode="auto">
            <a:xfrm>
              <a:off x="5259443" y="2438400"/>
              <a:ext cx="1753892" cy="2171905"/>
            </a:xfrm>
            <a:custGeom>
              <a:avLst/>
              <a:gdLst>
                <a:gd name="T0" fmla="*/ 2294 w 2786"/>
                <a:gd name="T1" fmla="*/ 0 h 3450"/>
                <a:gd name="T2" fmla="*/ 1357 w 2786"/>
                <a:gd name="T3" fmla="*/ 2007 h 3450"/>
                <a:gd name="T4" fmla="*/ 493 w 2786"/>
                <a:gd name="T5" fmla="*/ 0 h 3450"/>
                <a:gd name="T6" fmla="*/ 0 w 2786"/>
                <a:gd name="T7" fmla="*/ 0 h 3450"/>
                <a:gd name="T8" fmla="*/ 1111 w 2786"/>
                <a:gd name="T9" fmla="*/ 2506 h 3450"/>
                <a:gd name="T10" fmla="*/ 631 w 2786"/>
                <a:gd name="T11" fmla="*/ 3450 h 3450"/>
                <a:gd name="T12" fmla="*/ 1099 w 2786"/>
                <a:gd name="T13" fmla="*/ 3450 h 3450"/>
                <a:gd name="T14" fmla="*/ 2786 w 2786"/>
                <a:gd name="T15" fmla="*/ 0 h 3450"/>
                <a:gd name="T16" fmla="*/ 2294 w 2786"/>
                <a:gd name="T17" fmla="*/ 0 h 34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786" h="3450">
                  <a:moveTo>
                    <a:pt x="2294" y="0"/>
                  </a:moveTo>
                  <a:lnTo>
                    <a:pt x="1357" y="2007"/>
                  </a:lnTo>
                  <a:lnTo>
                    <a:pt x="493" y="0"/>
                  </a:lnTo>
                  <a:lnTo>
                    <a:pt x="0" y="0"/>
                  </a:lnTo>
                  <a:lnTo>
                    <a:pt x="1111" y="2506"/>
                  </a:lnTo>
                  <a:lnTo>
                    <a:pt x="631" y="3450"/>
                  </a:lnTo>
                  <a:lnTo>
                    <a:pt x="1099" y="3450"/>
                  </a:lnTo>
                  <a:lnTo>
                    <a:pt x="2786" y="0"/>
                  </a:lnTo>
                  <a:lnTo>
                    <a:pt x="229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</p:grpSp>
      <p:pic>
        <p:nvPicPr>
          <p:cNvPr id="52" name="Picture 5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55558" y="2675469"/>
            <a:ext cx="7063550" cy="139858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833539" y="6382878"/>
            <a:ext cx="2379133" cy="20005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700" b="1" i="1" dirty="0" smtClean="0">
                <a:solidFill>
                  <a:schemeClr val="bg1"/>
                </a:solidFill>
                <a:latin typeface="Arial Black"/>
                <a:cs typeface="Arial Black"/>
              </a:rPr>
              <a:t>Independent Market Research by</a:t>
            </a:r>
            <a:endParaRPr lang="en-GB" sz="700" b="1" i="1" dirty="0">
              <a:solidFill>
                <a:schemeClr val="bg1"/>
              </a:solidFill>
              <a:latin typeface="Arial Black"/>
              <a:cs typeface="Arial Black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142491" y="4360888"/>
            <a:ext cx="1588502" cy="2308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900" b="1" i="1" dirty="0" smtClean="0">
                <a:solidFill>
                  <a:schemeClr val="bg1"/>
                </a:solidFill>
                <a:latin typeface="Arial Black"/>
                <a:cs typeface="Arial Black"/>
              </a:rPr>
              <a:t>Commissioned by</a:t>
            </a:r>
            <a:endParaRPr lang="en-GB" sz="900" b="1" i="1" dirty="0">
              <a:solidFill>
                <a:schemeClr val="bg1"/>
              </a:solidFill>
              <a:latin typeface="Arial Black"/>
              <a:cs typeface="Arial Black"/>
            </a:endParaRPr>
          </a:p>
        </p:txBody>
      </p:sp>
      <p:sp>
        <p:nvSpPr>
          <p:cNvPr id="101" name="Freeform 85"/>
          <p:cNvSpPr>
            <a:spLocks noEditPoints="1"/>
          </p:cNvSpPr>
          <p:nvPr/>
        </p:nvSpPr>
        <p:spPr bwMode="auto">
          <a:xfrm>
            <a:off x="4936070" y="1422403"/>
            <a:ext cx="1007121" cy="2202743"/>
          </a:xfrm>
          <a:custGeom>
            <a:avLst/>
            <a:gdLst>
              <a:gd name="T0" fmla="*/ 31 w 10054"/>
              <a:gd name="T1" fmla="*/ 10644 h 21537"/>
              <a:gd name="T2" fmla="*/ 1116 w 10054"/>
              <a:gd name="T3" fmla="*/ 10619 h 21537"/>
              <a:gd name="T4" fmla="*/ 2516 w 10054"/>
              <a:gd name="T5" fmla="*/ 10907 h 21537"/>
              <a:gd name="T6" fmla="*/ 3534 w 10054"/>
              <a:gd name="T7" fmla="*/ 11764 h 21537"/>
              <a:gd name="T8" fmla="*/ 4096 w 10054"/>
              <a:gd name="T9" fmla="*/ 11541 h 21537"/>
              <a:gd name="T10" fmla="*/ 4824 w 10054"/>
              <a:gd name="T11" fmla="*/ 11788 h 21537"/>
              <a:gd name="T12" fmla="*/ 5290 w 10054"/>
              <a:gd name="T13" fmla="*/ 11990 h 21537"/>
              <a:gd name="T14" fmla="*/ 5512 w 10054"/>
              <a:gd name="T15" fmla="*/ 10217 h 21537"/>
              <a:gd name="T16" fmla="*/ 6594 w 10054"/>
              <a:gd name="T17" fmla="*/ 8839 h 21537"/>
              <a:gd name="T18" fmla="*/ 6486 w 10054"/>
              <a:gd name="T19" fmla="*/ 8224 h 21537"/>
              <a:gd name="T20" fmla="*/ 6318 w 10054"/>
              <a:gd name="T21" fmla="*/ 7725 h 21537"/>
              <a:gd name="T22" fmla="*/ 6651 w 10054"/>
              <a:gd name="T23" fmla="*/ 7121 h 21537"/>
              <a:gd name="T24" fmla="*/ 7104 w 10054"/>
              <a:gd name="T25" fmla="*/ 6920 h 21537"/>
              <a:gd name="T26" fmla="*/ 8224 w 10054"/>
              <a:gd name="T27" fmla="*/ 6454 h 21537"/>
              <a:gd name="T28" fmla="*/ 7923 w 10054"/>
              <a:gd name="T29" fmla="*/ 5380 h 21537"/>
              <a:gd name="T30" fmla="*/ 6932 w 10054"/>
              <a:gd name="T31" fmla="*/ 5032 h 21537"/>
              <a:gd name="T32" fmla="*/ 6824 w 10054"/>
              <a:gd name="T33" fmla="*/ 4423 h 21537"/>
              <a:gd name="T34" fmla="*/ 6694 w 10054"/>
              <a:gd name="T35" fmla="*/ 3060 h 21537"/>
              <a:gd name="T36" fmla="*/ 6720 w 10054"/>
              <a:gd name="T37" fmla="*/ 2757 h 21537"/>
              <a:gd name="T38" fmla="*/ 6657 w 10054"/>
              <a:gd name="T39" fmla="*/ 2621 h 21537"/>
              <a:gd name="T40" fmla="*/ 6680 w 10054"/>
              <a:gd name="T41" fmla="*/ 2134 h 21537"/>
              <a:gd name="T42" fmla="*/ 7006 w 10054"/>
              <a:gd name="T43" fmla="*/ 1099 h 21537"/>
              <a:gd name="T44" fmla="*/ 7697 w 10054"/>
              <a:gd name="T45" fmla="*/ 393 h 21537"/>
              <a:gd name="T46" fmla="*/ 8869 w 10054"/>
              <a:gd name="T47" fmla="*/ 0 h 21537"/>
              <a:gd name="T48" fmla="*/ 9827 w 10054"/>
              <a:gd name="T49" fmla="*/ 178 h 21537"/>
              <a:gd name="T50" fmla="*/ 9982 w 10054"/>
              <a:gd name="T51" fmla="*/ 21535 h 21537"/>
              <a:gd name="T52" fmla="*/ 5729 w 10054"/>
              <a:gd name="T53" fmla="*/ 21152 h 21537"/>
              <a:gd name="T54" fmla="*/ 5778 w 10054"/>
              <a:gd name="T55" fmla="*/ 20989 h 21537"/>
              <a:gd name="T56" fmla="*/ 5919 w 10054"/>
              <a:gd name="T57" fmla="*/ 20271 h 21537"/>
              <a:gd name="T58" fmla="*/ 6167 w 10054"/>
              <a:gd name="T59" fmla="*/ 19765 h 21537"/>
              <a:gd name="T60" fmla="*/ 5997 w 10054"/>
              <a:gd name="T61" fmla="*/ 19467 h 21537"/>
              <a:gd name="T62" fmla="*/ 5303 w 10054"/>
              <a:gd name="T63" fmla="*/ 19252 h 21537"/>
              <a:gd name="T64" fmla="*/ 5544 w 10054"/>
              <a:gd name="T65" fmla="*/ 17997 h 21537"/>
              <a:gd name="T66" fmla="*/ 5505 w 10054"/>
              <a:gd name="T67" fmla="*/ 17504 h 21537"/>
              <a:gd name="T68" fmla="*/ 5401 w 10054"/>
              <a:gd name="T69" fmla="*/ 15286 h 21537"/>
              <a:gd name="T70" fmla="*/ 4827 w 10054"/>
              <a:gd name="T71" fmla="*/ 15115 h 21537"/>
              <a:gd name="T72" fmla="*/ 4062 w 10054"/>
              <a:gd name="T73" fmla="*/ 14952 h 21537"/>
              <a:gd name="T74" fmla="*/ 3657 w 10054"/>
              <a:gd name="T75" fmla="*/ 14892 h 21537"/>
              <a:gd name="T76" fmla="*/ 3281 w 10054"/>
              <a:gd name="T77" fmla="*/ 15751 h 21537"/>
              <a:gd name="T78" fmla="*/ 3168 w 10054"/>
              <a:gd name="T79" fmla="*/ 15672 h 21537"/>
              <a:gd name="T80" fmla="*/ 2700 w 10054"/>
              <a:gd name="T81" fmla="*/ 14593 h 21537"/>
              <a:gd name="T82" fmla="*/ 2223 w 10054"/>
              <a:gd name="T83" fmla="*/ 13884 h 21537"/>
              <a:gd name="T84" fmla="*/ 1279 w 10054"/>
              <a:gd name="T85" fmla="*/ 13266 h 21537"/>
              <a:gd name="T86" fmla="*/ 980 w 10054"/>
              <a:gd name="T87" fmla="*/ 12925 h 21537"/>
              <a:gd name="T88" fmla="*/ 956 w 10054"/>
              <a:gd name="T89" fmla="*/ 12461 h 21537"/>
              <a:gd name="T90" fmla="*/ 747 w 10054"/>
              <a:gd name="T91" fmla="*/ 11433 h 21537"/>
              <a:gd name="T92" fmla="*/ 3986 w 10054"/>
              <a:gd name="T93" fmla="*/ 12202 h 21537"/>
              <a:gd name="T94" fmla="*/ 4871 w 10054"/>
              <a:gd name="T95" fmla="*/ 12997 h 21537"/>
              <a:gd name="T96" fmla="*/ 4682 w 10054"/>
              <a:gd name="T97" fmla="*/ 12624 h 21537"/>
              <a:gd name="T98" fmla="*/ 4225 w 10054"/>
              <a:gd name="T99" fmla="*/ 12222 h 215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10054" h="21537">
                <a:moveTo>
                  <a:pt x="0" y="10708"/>
                </a:moveTo>
                <a:cubicBezTo>
                  <a:pt x="0" y="10696"/>
                  <a:pt x="0" y="10685"/>
                  <a:pt x="0" y="10674"/>
                </a:cubicBezTo>
                <a:cubicBezTo>
                  <a:pt x="10" y="10664"/>
                  <a:pt x="21" y="10655"/>
                  <a:pt x="31" y="10644"/>
                </a:cubicBezTo>
                <a:cubicBezTo>
                  <a:pt x="70" y="10600"/>
                  <a:pt x="114" y="10576"/>
                  <a:pt x="179" y="10582"/>
                </a:cubicBezTo>
                <a:cubicBezTo>
                  <a:pt x="304" y="10594"/>
                  <a:pt x="431" y="10599"/>
                  <a:pt x="557" y="10603"/>
                </a:cubicBezTo>
                <a:cubicBezTo>
                  <a:pt x="743" y="10610"/>
                  <a:pt x="929" y="10613"/>
                  <a:pt x="1116" y="10619"/>
                </a:cubicBezTo>
                <a:cubicBezTo>
                  <a:pt x="1441" y="10630"/>
                  <a:pt x="1766" y="10641"/>
                  <a:pt x="2091" y="10655"/>
                </a:cubicBezTo>
                <a:cubicBezTo>
                  <a:pt x="2182" y="10659"/>
                  <a:pt x="2266" y="10685"/>
                  <a:pt x="2335" y="10751"/>
                </a:cubicBezTo>
                <a:cubicBezTo>
                  <a:pt x="2392" y="10806"/>
                  <a:pt x="2456" y="10856"/>
                  <a:pt x="2516" y="10907"/>
                </a:cubicBezTo>
                <a:cubicBezTo>
                  <a:pt x="2656" y="11027"/>
                  <a:pt x="2796" y="11145"/>
                  <a:pt x="2935" y="11265"/>
                </a:cubicBezTo>
                <a:cubicBezTo>
                  <a:pt x="3122" y="11429"/>
                  <a:pt x="3308" y="11594"/>
                  <a:pt x="3495" y="11757"/>
                </a:cubicBezTo>
                <a:cubicBezTo>
                  <a:pt x="3504" y="11765"/>
                  <a:pt x="3524" y="11768"/>
                  <a:pt x="3534" y="11764"/>
                </a:cubicBezTo>
                <a:cubicBezTo>
                  <a:pt x="3577" y="11742"/>
                  <a:pt x="3617" y="11712"/>
                  <a:pt x="3662" y="11693"/>
                </a:cubicBezTo>
                <a:cubicBezTo>
                  <a:pt x="3721" y="11667"/>
                  <a:pt x="3783" y="11647"/>
                  <a:pt x="3845" y="11626"/>
                </a:cubicBezTo>
                <a:cubicBezTo>
                  <a:pt x="3928" y="11597"/>
                  <a:pt x="4013" y="11571"/>
                  <a:pt x="4096" y="11541"/>
                </a:cubicBezTo>
                <a:cubicBezTo>
                  <a:pt x="4182" y="11510"/>
                  <a:pt x="4267" y="11497"/>
                  <a:pt x="4352" y="11543"/>
                </a:cubicBezTo>
                <a:cubicBezTo>
                  <a:pt x="4439" y="11589"/>
                  <a:pt x="4524" y="11636"/>
                  <a:pt x="4611" y="11680"/>
                </a:cubicBezTo>
                <a:cubicBezTo>
                  <a:pt x="4682" y="11717"/>
                  <a:pt x="4762" y="11741"/>
                  <a:pt x="4824" y="11788"/>
                </a:cubicBezTo>
                <a:cubicBezTo>
                  <a:pt x="4945" y="11879"/>
                  <a:pt x="5082" y="11935"/>
                  <a:pt x="5215" y="12001"/>
                </a:cubicBezTo>
                <a:cubicBezTo>
                  <a:pt x="5251" y="12019"/>
                  <a:pt x="5292" y="12028"/>
                  <a:pt x="5331" y="12042"/>
                </a:cubicBezTo>
                <a:cubicBezTo>
                  <a:pt x="5321" y="12018"/>
                  <a:pt x="5299" y="12007"/>
                  <a:pt x="5290" y="11990"/>
                </a:cubicBezTo>
                <a:cubicBezTo>
                  <a:pt x="5156" y="11723"/>
                  <a:pt x="5058" y="11446"/>
                  <a:pt x="5059" y="11142"/>
                </a:cubicBezTo>
                <a:cubicBezTo>
                  <a:pt x="5059" y="10927"/>
                  <a:pt x="5109" y="10726"/>
                  <a:pt x="5238" y="10552"/>
                </a:cubicBezTo>
                <a:cubicBezTo>
                  <a:pt x="5324" y="10436"/>
                  <a:pt x="5426" y="10333"/>
                  <a:pt x="5512" y="10217"/>
                </a:cubicBezTo>
                <a:cubicBezTo>
                  <a:pt x="5667" y="10010"/>
                  <a:pt x="5811" y="9794"/>
                  <a:pt x="5969" y="9589"/>
                </a:cubicBezTo>
                <a:cubicBezTo>
                  <a:pt x="6103" y="9416"/>
                  <a:pt x="6247" y="9251"/>
                  <a:pt x="6393" y="9088"/>
                </a:cubicBezTo>
                <a:cubicBezTo>
                  <a:pt x="6464" y="9008"/>
                  <a:pt x="6547" y="8940"/>
                  <a:pt x="6594" y="8839"/>
                </a:cubicBezTo>
                <a:cubicBezTo>
                  <a:pt x="6639" y="8742"/>
                  <a:pt x="6702" y="8654"/>
                  <a:pt x="6758" y="8561"/>
                </a:cubicBezTo>
                <a:cubicBezTo>
                  <a:pt x="6753" y="8557"/>
                  <a:pt x="6749" y="8552"/>
                  <a:pt x="6745" y="8549"/>
                </a:cubicBezTo>
                <a:cubicBezTo>
                  <a:pt x="6619" y="8472"/>
                  <a:pt x="6527" y="8370"/>
                  <a:pt x="6486" y="8224"/>
                </a:cubicBezTo>
                <a:cubicBezTo>
                  <a:pt x="6459" y="8127"/>
                  <a:pt x="6369" y="8052"/>
                  <a:pt x="6378" y="7940"/>
                </a:cubicBezTo>
                <a:cubicBezTo>
                  <a:pt x="6379" y="7936"/>
                  <a:pt x="6374" y="7931"/>
                  <a:pt x="6370" y="7928"/>
                </a:cubicBezTo>
                <a:cubicBezTo>
                  <a:pt x="6303" y="7873"/>
                  <a:pt x="6309" y="7798"/>
                  <a:pt x="6318" y="7725"/>
                </a:cubicBezTo>
                <a:cubicBezTo>
                  <a:pt x="6333" y="7601"/>
                  <a:pt x="6352" y="7477"/>
                  <a:pt x="6370" y="7354"/>
                </a:cubicBezTo>
                <a:cubicBezTo>
                  <a:pt x="6378" y="7297"/>
                  <a:pt x="6399" y="7247"/>
                  <a:pt x="6453" y="7219"/>
                </a:cubicBezTo>
                <a:cubicBezTo>
                  <a:pt x="6518" y="7184"/>
                  <a:pt x="6584" y="7152"/>
                  <a:pt x="6651" y="7121"/>
                </a:cubicBezTo>
                <a:cubicBezTo>
                  <a:pt x="6682" y="7106"/>
                  <a:pt x="6733" y="7104"/>
                  <a:pt x="6743" y="7082"/>
                </a:cubicBezTo>
                <a:cubicBezTo>
                  <a:pt x="6763" y="7039"/>
                  <a:pt x="6798" y="7039"/>
                  <a:pt x="6830" y="7026"/>
                </a:cubicBezTo>
                <a:cubicBezTo>
                  <a:pt x="6921" y="6991"/>
                  <a:pt x="7013" y="6958"/>
                  <a:pt x="7104" y="6920"/>
                </a:cubicBezTo>
                <a:cubicBezTo>
                  <a:pt x="7238" y="6865"/>
                  <a:pt x="7370" y="6806"/>
                  <a:pt x="7504" y="6750"/>
                </a:cubicBezTo>
                <a:cubicBezTo>
                  <a:pt x="7601" y="6710"/>
                  <a:pt x="7701" y="6674"/>
                  <a:pt x="7798" y="6633"/>
                </a:cubicBezTo>
                <a:cubicBezTo>
                  <a:pt x="7940" y="6574"/>
                  <a:pt x="8081" y="6511"/>
                  <a:pt x="8224" y="6454"/>
                </a:cubicBezTo>
                <a:cubicBezTo>
                  <a:pt x="8264" y="6437"/>
                  <a:pt x="8267" y="6414"/>
                  <a:pt x="8259" y="6381"/>
                </a:cubicBezTo>
                <a:cubicBezTo>
                  <a:pt x="8227" y="6234"/>
                  <a:pt x="8199" y="6085"/>
                  <a:pt x="8160" y="5940"/>
                </a:cubicBezTo>
                <a:cubicBezTo>
                  <a:pt x="8106" y="5743"/>
                  <a:pt x="8040" y="5551"/>
                  <a:pt x="7923" y="5380"/>
                </a:cubicBezTo>
                <a:cubicBezTo>
                  <a:pt x="7896" y="5340"/>
                  <a:pt x="7867" y="5324"/>
                  <a:pt x="7816" y="5323"/>
                </a:cubicBezTo>
                <a:cubicBezTo>
                  <a:pt x="7621" y="5320"/>
                  <a:pt x="7426" y="5316"/>
                  <a:pt x="7232" y="5299"/>
                </a:cubicBezTo>
                <a:cubicBezTo>
                  <a:pt x="7094" y="5287"/>
                  <a:pt x="6949" y="5188"/>
                  <a:pt x="6932" y="5032"/>
                </a:cubicBezTo>
                <a:cubicBezTo>
                  <a:pt x="6925" y="4956"/>
                  <a:pt x="6928" y="4878"/>
                  <a:pt x="6929" y="4801"/>
                </a:cubicBezTo>
                <a:cubicBezTo>
                  <a:pt x="6930" y="4719"/>
                  <a:pt x="6952" y="4636"/>
                  <a:pt x="6903" y="4559"/>
                </a:cubicBezTo>
                <a:cubicBezTo>
                  <a:pt x="6875" y="4515"/>
                  <a:pt x="6843" y="4471"/>
                  <a:pt x="6824" y="4423"/>
                </a:cubicBezTo>
                <a:cubicBezTo>
                  <a:pt x="6756" y="4258"/>
                  <a:pt x="6706" y="4086"/>
                  <a:pt x="6625" y="3928"/>
                </a:cubicBezTo>
                <a:cubicBezTo>
                  <a:pt x="6544" y="3768"/>
                  <a:pt x="6542" y="3611"/>
                  <a:pt x="6585" y="3447"/>
                </a:cubicBezTo>
                <a:cubicBezTo>
                  <a:pt x="6619" y="3317"/>
                  <a:pt x="6660" y="3190"/>
                  <a:pt x="6694" y="3060"/>
                </a:cubicBezTo>
                <a:cubicBezTo>
                  <a:pt x="6713" y="2985"/>
                  <a:pt x="6725" y="2907"/>
                  <a:pt x="6743" y="2815"/>
                </a:cubicBezTo>
                <a:cubicBezTo>
                  <a:pt x="6709" y="2836"/>
                  <a:pt x="6691" y="2847"/>
                  <a:pt x="6674" y="2858"/>
                </a:cubicBezTo>
                <a:cubicBezTo>
                  <a:pt x="6683" y="2819"/>
                  <a:pt x="6703" y="2789"/>
                  <a:pt x="6720" y="2757"/>
                </a:cubicBezTo>
                <a:cubicBezTo>
                  <a:pt x="6725" y="2748"/>
                  <a:pt x="6726" y="2734"/>
                  <a:pt x="6723" y="2724"/>
                </a:cubicBezTo>
                <a:cubicBezTo>
                  <a:pt x="6716" y="2700"/>
                  <a:pt x="6705" y="2677"/>
                  <a:pt x="6690" y="2641"/>
                </a:cubicBezTo>
                <a:cubicBezTo>
                  <a:pt x="6688" y="2640"/>
                  <a:pt x="6666" y="2635"/>
                  <a:pt x="6657" y="2621"/>
                </a:cubicBezTo>
                <a:cubicBezTo>
                  <a:pt x="6644" y="2602"/>
                  <a:pt x="6629" y="2572"/>
                  <a:pt x="6635" y="2553"/>
                </a:cubicBezTo>
                <a:cubicBezTo>
                  <a:pt x="6646" y="2515"/>
                  <a:pt x="6669" y="2417"/>
                  <a:pt x="6660" y="2379"/>
                </a:cubicBezTo>
                <a:cubicBezTo>
                  <a:pt x="6640" y="2295"/>
                  <a:pt x="6612" y="2212"/>
                  <a:pt x="6680" y="2134"/>
                </a:cubicBezTo>
                <a:cubicBezTo>
                  <a:pt x="6688" y="2126"/>
                  <a:pt x="6689" y="2110"/>
                  <a:pt x="6691" y="2098"/>
                </a:cubicBezTo>
                <a:cubicBezTo>
                  <a:pt x="6706" y="2003"/>
                  <a:pt x="6728" y="1909"/>
                  <a:pt x="6733" y="1814"/>
                </a:cubicBezTo>
                <a:cubicBezTo>
                  <a:pt x="6747" y="1545"/>
                  <a:pt x="6854" y="1313"/>
                  <a:pt x="7006" y="1099"/>
                </a:cubicBezTo>
                <a:cubicBezTo>
                  <a:pt x="7106" y="959"/>
                  <a:pt x="7214" y="825"/>
                  <a:pt x="7318" y="689"/>
                </a:cubicBezTo>
                <a:cubicBezTo>
                  <a:pt x="7361" y="634"/>
                  <a:pt x="7396" y="569"/>
                  <a:pt x="7450" y="529"/>
                </a:cubicBezTo>
                <a:cubicBezTo>
                  <a:pt x="7524" y="473"/>
                  <a:pt x="7612" y="434"/>
                  <a:pt x="7697" y="393"/>
                </a:cubicBezTo>
                <a:cubicBezTo>
                  <a:pt x="7820" y="334"/>
                  <a:pt x="7946" y="282"/>
                  <a:pt x="8068" y="221"/>
                </a:cubicBezTo>
                <a:cubicBezTo>
                  <a:pt x="8227" y="142"/>
                  <a:pt x="8396" y="93"/>
                  <a:pt x="8568" y="52"/>
                </a:cubicBezTo>
                <a:cubicBezTo>
                  <a:pt x="8667" y="28"/>
                  <a:pt x="8768" y="17"/>
                  <a:pt x="8869" y="0"/>
                </a:cubicBezTo>
                <a:cubicBezTo>
                  <a:pt x="8943" y="0"/>
                  <a:pt x="9017" y="0"/>
                  <a:pt x="9090" y="0"/>
                </a:cubicBezTo>
                <a:cubicBezTo>
                  <a:pt x="9222" y="27"/>
                  <a:pt x="9354" y="51"/>
                  <a:pt x="9485" y="83"/>
                </a:cubicBezTo>
                <a:cubicBezTo>
                  <a:pt x="9600" y="110"/>
                  <a:pt x="9712" y="147"/>
                  <a:pt x="9827" y="178"/>
                </a:cubicBezTo>
                <a:cubicBezTo>
                  <a:pt x="9902" y="198"/>
                  <a:pt x="9978" y="214"/>
                  <a:pt x="10054" y="233"/>
                </a:cubicBezTo>
                <a:cubicBezTo>
                  <a:pt x="10054" y="7334"/>
                  <a:pt x="10054" y="14435"/>
                  <a:pt x="10054" y="21537"/>
                </a:cubicBezTo>
                <a:cubicBezTo>
                  <a:pt x="10030" y="21536"/>
                  <a:pt x="10006" y="21535"/>
                  <a:pt x="9982" y="21535"/>
                </a:cubicBezTo>
                <a:cubicBezTo>
                  <a:pt x="8546" y="21535"/>
                  <a:pt x="7111" y="21535"/>
                  <a:pt x="5675" y="21535"/>
                </a:cubicBezTo>
                <a:cubicBezTo>
                  <a:pt x="5654" y="21535"/>
                  <a:pt x="5633" y="21535"/>
                  <a:pt x="5601" y="21535"/>
                </a:cubicBezTo>
                <a:cubicBezTo>
                  <a:pt x="5645" y="21402"/>
                  <a:pt x="5687" y="21277"/>
                  <a:pt x="5729" y="21152"/>
                </a:cubicBezTo>
                <a:cubicBezTo>
                  <a:pt x="5734" y="21136"/>
                  <a:pt x="5746" y="21112"/>
                  <a:pt x="5741" y="21106"/>
                </a:cubicBezTo>
                <a:cubicBezTo>
                  <a:pt x="5701" y="21066"/>
                  <a:pt x="5739" y="21046"/>
                  <a:pt x="5758" y="21021"/>
                </a:cubicBezTo>
                <a:cubicBezTo>
                  <a:pt x="5766" y="21011"/>
                  <a:pt x="5774" y="21001"/>
                  <a:pt x="5778" y="20989"/>
                </a:cubicBezTo>
                <a:cubicBezTo>
                  <a:pt x="5826" y="20831"/>
                  <a:pt x="5871" y="20673"/>
                  <a:pt x="5922" y="20516"/>
                </a:cubicBezTo>
                <a:cubicBezTo>
                  <a:pt x="5949" y="20434"/>
                  <a:pt x="5988" y="20356"/>
                  <a:pt x="5922" y="20276"/>
                </a:cubicBezTo>
                <a:cubicBezTo>
                  <a:pt x="5921" y="20274"/>
                  <a:pt x="5920" y="20273"/>
                  <a:pt x="5919" y="20271"/>
                </a:cubicBezTo>
                <a:cubicBezTo>
                  <a:pt x="5893" y="20188"/>
                  <a:pt x="5925" y="20124"/>
                  <a:pt x="5998" y="20086"/>
                </a:cubicBezTo>
                <a:cubicBezTo>
                  <a:pt x="6050" y="20059"/>
                  <a:pt x="6096" y="20024"/>
                  <a:pt x="6107" y="19953"/>
                </a:cubicBezTo>
                <a:cubicBezTo>
                  <a:pt x="6116" y="19889"/>
                  <a:pt x="6139" y="19824"/>
                  <a:pt x="6167" y="19765"/>
                </a:cubicBezTo>
                <a:cubicBezTo>
                  <a:pt x="6187" y="19721"/>
                  <a:pt x="6168" y="19699"/>
                  <a:pt x="6142" y="19677"/>
                </a:cubicBezTo>
                <a:cubicBezTo>
                  <a:pt x="6116" y="19654"/>
                  <a:pt x="6086" y="19636"/>
                  <a:pt x="6057" y="19617"/>
                </a:cubicBezTo>
                <a:cubicBezTo>
                  <a:pt x="5999" y="19579"/>
                  <a:pt x="5979" y="19534"/>
                  <a:pt x="5997" y="19467"/>
                </a:cubicBezTo>
                <a:cubicBezTo>
                  <a:pt x="6010" y="19420"/>
                  <a:pt x="6028" y="19374"/>
                  <a:pt x="6046" y="19320"/>
                </a:cubicBezTo>
                <a:cubicBezTo>
                  <a:pt x="5786" y="19331"/>
                  <a:pt x="5533" y="19252"/>
                  <a:pt x="5263" y="19338"/>
                </a:cubicBezTo>
                <a:cubicBezTo>
                  <a:pt x="5283" y="19297"/>
                  <a:pt x="5297" y="19276"/>
                  <a:pt x="5303" y="19252"/>
                </a:cubicBezTo>
                <a:cubicBezTo>
                  <a:pt x="5374" y="19007"/>
                  <a:pt x="5448" y="18763"/>
                  <a:pt x="5511" y="18515"/>
                </a:cubicBezTo>
                <a:cubicBezTo>
                  <a:pt x="5536" y="18415"/>
                  <a:pt x="5540" y="18309"/>
                  <a:pt x="5508" y="18204"/>
                </a:cubicBezTo>
                <a:cubicBezTo>
                  <a:pt x="5486" y="18133"/>
                  <a:pt x="5503" y="18060"/>
                  <a:pt x="5544" y="17997"/>
                </a:cubicBezTo>
                <a:cubicBezTo>
                  <a:pt x="5569" y="17959"/>
                  <a:pt x="5597" y="17927"/>
                  <a:pt x="5554" y="17883"/>
                </a:cubicBezTo>
                <a:cubicBezTo>
                  <a:pt x="5547" y="17876"/>
                  <a:pt x="5548" y="17859"/>
                  <a:pt x="5549" y="17846"/>
                </a:cubicBezTo>
                <a:cubicBezTo>
                  <a:pt x="5566" y="17728"/>
                  <a:pt x="5537" y="17616"/>
                  <a:pt x="5505" y="17504"/>
                </a:cubicBezTo>
                <a:cubicBezTo>
                  <a:pt x="5452" y="17319"/>
                  <a:pt x="5410" y="17132"/>
                  <a:pt x="5418" y="16939"/>
                </a:cubicBezTo>
                <a:cubicBezTo>
                  <a:pt x="5433" y="16594"/>
                  <a:pt x="5417" y="16250"/>
                  <a:pt x="5396" y="15905"/>
                </a:cubicBezTo>
                <a:cubicBezTo>
                  <a:pt x="5383" y="15700"/>
                  <a:pt x="5398" y="15493"/>
                  <a:pt x="5401" y="15286"/>
                </a:cubicBezTo>
                <a:cubicBezTo>
                  <a:pt x="5401" y="15249"/>
                  <a:pt x="5401" y="15211"/>
                  <a:pt x="5401" y="15172"/>
                </a:cubicBezTo>
                <a:cubicBezTo>
                  <a:pt x="5385" y="15170"/>
                  <a:pt x="5375" y="15169"/>
                  <a:pt x="5364" y="15168"/>
                </a:cubicBezTo>
                <a:cubicBezTo>
                  <a:pt x="5184" y="15155"/>
                  <a:pt x="5004" y="15157"/>
                  <a:pt x="4827" y="15115"/>
                </a:cubicBezTo>
                <a:cubicBezTo>
                  <a:pt x="4702" y="15084"/>
                  <a:pt x="4575" y="15057"/>
                  <a:pt x="4449" y="15031"/>
                </a:cubicBezTo>
                <a:cubicBezTo>
                  <a:pt x="4338" y="15008"/>
                  <a:pt x="4226" y="14989"/>
                  <a:pt x="4115" y="14968"/>
                </a:cubicBezTo>
                <a:cubicBezTo>
                  <a:pt x="4097" y="14965"/>
                  <a:pt x="4079" y="14960"/>
                  <a:pt x="4062" y="14952"/>
                </a:cubicBezTo>
                <a:cubicBezTo>
                  <a:pt x="4002" y="14922"/>
                  <a:pt x="3941" y="14904"/>
                  <a:pt x="3872" y="14921"/>
                </a:cubicBezTo>
                <a:cubicBezTo>
                  <a:pt x="3822" y="14933"/>
                  <a:pt x="3771" y="14932"/>
                  <a:pt x="3728" y="14891"/>
                </a:cubicBezTo>
                <a:cubicBezTo>
                  <a:pt x="3706" y="14870"/>
                  <a:pt x="3679" y="14865"/>
                  <a:pt x="3657" y="14892"/>
                </a:cubicBezTo>
                <a:cubicBezTo>
                  <a:pt x="3588" y="14975"/>
                  <a:pt x="3513" y="15053"/>
                  <a:pt x="3456" y="15142"/>
                </a:cubicBezTo>
                <a:cubicBezTo>
                  <a:pt x="3387" y="15248"/>
                  <a:pt x="3332" y="15362"/>
                  <a:pt x="3277" y="15476"/>
                </a:cubicBezTo>
                <a:cubicBezTo>
                  <a:pt x="3233" y="15566"/>
                  <a:pt x="3211" y="15660"/>
                  <a:pt x="3281" y="15751"/>
                </a:cubicBezTo>
                <a:cubicBezTo>
                  <a:pt x="3289" y="15762"/>
                  <a:pt x="3285" y="15781"/>
                  <a:pt x="3287" y="15798"/>
                </a:cubicBezTo>
                <a:cubicBezTo>
                  <a:pt x="3244" y="15805"/>
                  <a:pt x="3216" y="15797"/>
                  <a:pt x="3202" y="15758"/>
                </a:cubicBezTo>
                <a:cubicBezTo>
                  <a:pt x="3191" y="15729"/>
                  <a:pt x="3173" y="15702"/>
                  <a:pt x="3168" y="15672"/>
                </a:cubicBezTo>
                <a:cubicBezTo>
                  <a:pt x="3147" y="15552"/>
                  <a:pt x="3130" y="15432"/>
                  <a:pt x="3112" y="15312"/>
                </a:cubicBezTo>
                <a:cubicBezTo>
                  <a:pt x="3104" y="15260"/>
                  <a:pt x="3110" y="15201"/>
                  <a:pt x="3087" y="15157"/>
                </a:cubicBezTo>
                <a:cubicBezTo>
                  <a:pt x="2980" y="14954"/>
                  <a:pt x="2849" y="14767"/>
                  <a:pt x="2700" y="14593"/>
                </a:cubicBezTo>
                <a:cubicBezTo>
                  <a:pt x="2635" y="14517"/>
                  <a:pt x="2555" y="14451"/>
                  <a:pt x="2504" y="14367"/>
                </a:cubicBezTo>
                <a:cubicBezTo>
                  <a:pt x="2434" y="14248"/>
                  <a:pt x="2380" y="14118"/>
                  <a:pt x="2328" y="13990"/>
                </a:cubicBezTo>
                <a:cubicBezTo>
                  <a:pt x="2305" y="13936"/>
                  <a:pt x="2274" y="13903"/>
                  <a:pt x="2223" y="13884"/>
                </a:cubicBezTo>
                <a:cubicBezTo>
                  <a:pt x="2063" y="13823"/>
                  <a:pt x="1920" y="13728"/>
                  <a:pt x="1796" y="13615"/>
                </a:cubicBezTo>
                <a:cubicBezTo>
                  <a:pt x="1674" y="13503"/>
                  <a:pt x="1530" y="13449"/>
                  <a:pt x="1381" y="13398"/>
                </a:cubicBezTo>
                <a:cubicBezTo>
                  <a:pt x="1324" y="13379"/>
                  <a:pt x="1270" y="13325"/>
                  <a:pt x="1279" y="13266"/>
                </a:cubicBezTo>
                <a:cubicBezTo>
                  <a:pt x="1289" y="13207"/>
                  <a:pt x="1253" y="13186"/>
                  <a:pt x="1217" y="13165"/>
                </a:cubicBezTo>
                <a:cubicBezTo>
                  <a:pt x="1177" y="13141"/>
                  <a:pt x="1133" y="13123"/>
                  <a:pt x="1089" y="13106"/>
                </a:cubicBezTo>
                <a:cubicBezTo>
                  <a:pt x="998" y="13070"/>
                  <a:pt x="952" y="13002"/>
                  <a:pt x="980" y="12925"/>
                </a:cubicBezTo>
                <a:cubicBezTo>
                  <a:pt x="999" y="12872"/>
                  <a:pt x="1029" y="12822"/>
                  <a:pt x="1062" y="12776"/>
                </a:cubicBezTo>
                <a:cubicBezTo>
                  <a:pt x="1088" y="12740"/>
                  <a:pt x="1092" y="12715"/>
                  <a:pt x="1066" y="12674"/>
                </a:cubicBezTo>
                <a:cubicBezTo>
                  <a:pt x="1023" y="12607"/>
                  <a:pt x="985" y="12535"/>
                  <a:pt x="956" y="12461"/>
                </a:cubicBezTo>
                <a:cubicBezTo>
                  <a:pt x="928" y="12386"/>
                  <a:pt x="919" y="12304"/>
                  <a:pt x="893" y="12228"/>
                </a:cubicBezTo>
                <a:cubicBezTo>
                  <a:pt x="809" y="11984"/>
                  <a:pt x="738" y="11738"/>
                  <a:pt x="766" y="11474"/>
                </a:cubicBezTo>
                <a:cubicBezTo>
                  <a:pt x="767" y="11461"/>
                  <a:pt x="757" y="11443"/>
                  <a:pt x="747" y="11433"/>
                </a:cubicBezTo>
                <a:cubicBezTo>
                  <a:pt x="676" y="11363"/>
                  <a:pt x="602" y="11295"/>
                  <a:pt x="530" y="11225"/>
                </a:cubicBezTo>
                <a:cubicBezTo>
                  <a:pt x="353" y="11053"/>
                  <a:pt x="176" y="10880"/>
                  <a:pt x="0" y="10708"/>
                </a:cubicBezTo>
                <a:close/>
                <a:moveTo>
                  <a:pt x="3986" y="12202"/>
                </a:moveTo>
                <a:cubicBezTo>
                  <a:pt x="4041" y="12251"/>
                  <a:pt x="4084" y="12289"/>
                  <a:pt x="4127" y="12327"/>
                </a:cubicBezTo>
                <a:cubicBezTo>
                  <a:pt x="4234" y="12425"/>
                  <a:pt x="4341" y="12523"/>
                  <a:pt x="4449" y="12620"/>
                </a:cubicBezTo>
                <a:cubicBezTo>
                  <a:pt x="4589" y="12746"/>
                  <a:pt x="4730" y="12871"/>
                  <a:pt x="4871" y="12997"/>
                </a:cubicBezTo>
                <a:cubicBezTo>
                  <a:pt x="4901" y="13024"/>
                  <a:pt x="4931" y="13037"/>
                  <a:pt x="4968" y="13001"/>
                </a:cubicBezTo>
                <a:cubicBezTo>
                  <a:pt x="4961" y="12988"/>
                  <a:pt x="4955" y="12975"/>
                  <a:pt x="4946" y="12963"/>
                </a:cubicBezTo>
                <a:cubicBezTo>
                  <a:pt x="4858" y="12851"/>
                  <a:pt x="4765" y="12741"/>
                  <a:pt x="4682" y="12624"/>
                </a:cubicBezTo>
                <a:cubicBezTo>
                  <a:pt x="4648" y="12577"/>
                  <a:pt x="4621" y="12515"/>
                  <a:pt x="4619" y="12458"/>
                </a:cubicBezTo>
                <a:cubicBezTo>
                  <a:pt x="4615" y="12354"/>
                  <a:pt x="4593" y="12328"/>
                  <a:pt x="4487" y="12308"/>
                </a:cubicBezTo>
                <a:cubicBezTo>
                  <a:pt x="4397" y="12291"/>
                  <a:pt x="4306" y="12264"/>
                  <a:pt x="4225" y="12222"/>
                </a:cubicBezTo>
                <a:cubicBezTo>
                  <a:pt x="4149" y="12182"/>
                  <a:pt x="4080" y="12182"/>
                  <a:pt x="3986" y="12202"/>
                </a:cubicBezTo>
                <a:close/>
              </a:path>
            </a:pathLst>
          </a:custGeom>
          <a:solidFill>
            <a:schemeClr val="tx2">
              <a:lumMod val="85000"/>
              <a:lumOff val="1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4382" y="1871336"/>
            <a:ext cx="2183307" cy="4571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93" y="1488566"/>
            <a:ext cx="8229600" cy="5305647"/>
          </a:xfrm>
        </p:spPr>
        <p:txBody>
          <a:bodyPr>
            <a:normAutofit fontScale="70000" lnSpcReduction="20000"/>
          </a:bodyPr>
          <a:lstStyle/>
          <a:p>
            <a:pPr>
              <a:spcBef>
                <a:spcPts val="600"/>
              </a:spcBef>
              <a:buFont typeface="Wingdings" pitchFamily="2" charset="2"/>
              <a:buChar char="Ø"/>
            </a:pPr>
            <a:r>
              <a:rPr lang="en-GB" dirty="0" smtClean="0"/>
              <a:t>Independent market research, 2014:</a:t>
            </a:r>
          </a:p>
          <a:p>
            <a:pPr>
              <a:spcAft>
                <a:spcPts val="1200"/>
              </a:spcAft>
              <a:buFont typeface="Wingdings" pitchFamily="2" charset="2"/>
              <a:buChar char="Ø"/>
            </a:pPr>
            <a:endParaRPr lang="en-GB" sz="100" dirty="0" smtClean="0"/>
          </a:p>
          <a:p>
            <a:pPr lvl="1">
              <a:lnSpc>
                <a:spcPct val="7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GB" dirty="0" smtClean="0"/>
              <a:t>Conducted by </a:t>
            </a:r>
          </a:p>
          <a:p>
            <a:pPr lvl="1">
              <a:lnSpc>
                <a:spcPct val="7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endParaRPr lang="en-GB" sz="1500" dirty="0" smtClean="0"/>
          </a:p>
          <a:p>
            <a:pPr lvl="1">
              <a:lnSpc>
                <a:spcPct val="7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GB" dirty="0" smtClean="0"/>
              <a:t>Commissioned by </a:t>
            </a:r>
          </a:p>
          <a:p>
            <a:pPr>
              <a:spcAft>
                <a:spcPts val="1200"/>
              </a:spcAft>
              <a:buFont typeface="Wingdings" pitchFamily="2" charset="2"/>
              <a:buChar char="Ø"/>
            </a:pPr>
            <a:r>
              <a:rPr lang="en-GB" dirty="0" smtClean="0"/>
              <a:t>Based on quantitative research across 24 countries:</a:t>
            </a:r>
          </a:p>
          <a:p>
            <a:pPr lvl="1">
              <a:spcAft>
                <a:spcPts val="1200"/>
              </a:spcAft>
              <a:buClr>
                <a:srgbClr val="98050E"/>
              </a:buClr>
              <a:buFont typeface="Arial" panose="020B0604020202020204" pitchFamily="34" charset="0"/>
              <a:buChar char="•"/>
            </a:pPr>
            <a:r>
              <a:rPr lang="en-GB" dirty="0" smtClean="0"/>
              <a:t>UK, Germany, the Netherlands, Russia, the US, Canada, Singapore, Japan, India, China, Mexico, Brazil, Australia, Indonesia, Malaysia, the Philippines, Thailand, South Korea, France, Spain, the Nordics (i.e. Denmark &amp; Sweden) and the Middle East (i.e. Turkey &amp; UAE)</a:t>
            </a:r>
          </a:p>
          <a:p>
            <a:pPr lvl="1">
              <a:spcAft>
                <a:spcPts val="1200"/>
              </a:spcAft>
              <a:buClr>
                <a:srgbClr val="98050E"/>
              </a:buClr>
              <a:buFont typeface="Arial" panose="020B0604020202020204" pitchFamily="34" charset="0"/>
              <a:buChar char="•"/>
            </a:pPr>
            <a:r>
              <a:rPr lang="en-GB" dirty="0" smtClean="0"/>
              <a:t>Sample includes two distinct groups:</a:t>
            </a:r>
          </a:p>
          <a:p>
            <a:pPr lvl="1">
              <a:spcAft>
                <a:spcPts val="1200"/>
              </a:spcAft>
              <a:buClr>
                <a:srgbClr val="98050E"/>
              </a:buClr>
              <a:buFont typeface="Arial" panose="020B0604020202020204" pitchFamily="34" charset="0"/>
              <a:buChar char="•"/>
            </a:pPr>
            <a:r>
              <a:rPr lang="en-GB" dirty="0"/>
              <a:t>Business Management (companies of 1,500 employees and above</a:t>
            </a:r>
            <a:r>
              <a:rPr lang="en-GB" dirty="0" smtClean="0"/>
              <a:t>) </a:t>
            </a:r>
            <a:endParaRPr lang="en-GB" dirty="0"/>
          </a:p>
          <a:p>
            <a:pPr marL="868680" lvl="2" indent="0">
              <a:spcAft>
                <a:spcPts val="1200"/>
              </a:spcAft>
              <a:buClr>
                <a:srgbClr val="98050E"/>
              </a:buClr>
              <a:buNone/>
            </a:pPr>
            <a:r>
              <a:rPr lang="en-GB" dirty="0" smtClean="0"/>
              <a:t>2,191 </a:t>
            </a:r>
            <a:r>
              <a:rPr lang="en-GB" dirty="0"/>
              <a:t>Business interviews with respondents who confirmed that they come into contact with customers and / or prospects, that they operate at middle manager level or above, and that in total their organisation has at least 1,500 employees</a:t>
            </a:r>
          </a:p>
          <a:p>
            <a:pPr lvl="1">
              <a:spcAft>
                <a:spcPts val="1200"/>
              </a:spcAft>
              <a:buClr>
                <a:srgbClr val="98050E"/>
              </a:buClr>
              <a:buFont typeface="Arial" panose="020B0604020202020204" pitchFamily="34" charset="0"/>
              <a:buChar char="•"/>
            </a:pPr>
            <a:r>
              <a:rPr lang="en-GB" dirty="0"/>
              <a:t>Adult Consumers (aged 18+)</a:t>
            </a:r>
          </a:p>
          <a:p>
            <a:pPr marL="868680" lvl="2" indent="0">
              <a:spcAft>
                <a:spcPts val="1200"/>
              </a:spcAft>
              <a:buClr>
                <a:srgbClr val="98050E"/>
              </a:buClr>
              <a:buNone/>
            </a:pPr>
            <a:r>
              <a:rPr lang="en-GB" dirty="0" smtClean="0"/>
              <a:t>13,003 </a:t>
            </a:r>
            <a:r>
              <a:rPr lang="en-GB" dirty="0"/>
              <a:t>Adult consumers aged 18</a:t>
            </a:r>
            <a:r>
              <a:rPr lang="en-GB" dirty="0" smtClean="0"/>
              <a:t>+.  </a:t>
            </a:r>
            <a:r>
              <a:rPr lang="en-GB" dirty="0"/>
              <a:t>Some country samples have 1,000 adult consumers (i.e. the UK, the US, China and India), while the rest have 500</a:t>
            </a:r>
          </a:p>
          <a:p>
            <a:pPr>
              <a:spcAft>
                <a:spcPts val="1200"/>
              </a:spcAft>
              <a:buFont typeface="Wingdings" pitchFamily="2" charset="2"/>
              <a:buChar char="Ø"/>
            </a:pPr>
            <a:endParaRPr lang="en-GB" sz="1800" dirty="0"/>
          </a:p>
        </p:txBody>
      </p:sp>
      <p:sp>
        <p:nvSpPr>
          <p:cNvPr id="4" name="TextBox 3"/>
          <p:cNvSpPr txBox="1"/>
          <p:nvPr/>
        </p:nvSpPr>
        <p:spPr>
          <a:xfrm>
            <a:off x="432893" y="692696"/>
            <a:ext cx="38860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Research Methodology</a:t>
            </a:r>
            <a:endParaRPr lang="en-GB" sz="2800" dirty="0"/>
          </a:p>
        </p:txBody>
      </p:sp>
      <p:pic>
        <p:nvPicPr>
          <p:cNvPr id="8" name="Picture 7" descr="avaya_tenovis_logo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51544" y="2530554"/>
            <a:ext cx="1124290" cy="333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1"/>
          <p:cNvSpPr/>
          <p:nvPr/>
        </p:nvSpPr>
        <p:spPr>
          <a:xfrm>
            <a:off x="6932428" y="393405"/>
            <a:ext cx="2052084" cy="975571"/>
          </a:xfrm>
          <a:prstGeom prst="rect">
            <a:avLst/>
          </a:prstGeom>
          <a:solidFill>
            <a:srgbClr val="FFFF00"/>
          </a:solidFill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tint val="99000"/>
              <a:hueOff val="0"/>
              <a:satOff val="0"/>
              <a:lumOff val="0"/>
              <a:alphaOff val="0"/>
            </a:schemeClr>
          </a:fillRef>
          <a:effectRef idx="2">
            <a:schemeClr val="accent1">
              <a:tint val="99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7056" tIns="87056" rIns="87056" bIns="87056" numCol="1" spcCol="1270" rtlCol="0" anchor="ctr" anchorCtr="0">
            <a:noAutofit/>
          </a:bodyPr>
          <a:lstStyle/>
          <a:p>
            <a:pPr algn="ctr" defTabSz="49784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600" dirty="0" smtClean="0">
                <a:solidFill>
                  <a:schemeClr val="tx2"/>
                </a:solidFill>
              </a:rPr>
              <a:t>Note:</a:t>
            </a:r>
          </a:p>
          <a:p>
            <a:pPr algn="ctr" defTabSz="49784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600" dirty="0" smtClean="0">
                <a:solidFill>
                  <a:schemeClr val="tx2"/>
                </a:solidFill>
              </a:rPr>
              <a:t>This slide is COMPULSORY in all presentations</a:t>
            </a:r>
            <a:endParaRPr lang="en-US" sz="1600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313594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arallelogram 74"/>
          <p:cNvSpPr/>
          <p:nvPr/>
        </p:nvSpPr>
        <p:spPr>
          <a:xfrm>
            <a:off x="5153025" y="5096474"/>
            <a:ext cx="3990975" cy="1761526"/>
          </a:xfrm>
          <a:prstGeom prst="parallelogram">
            <a:avLst>
              <a:gd name="adj" fmla="val 0"/>
            </a:avLst>
          </a:prstGeom>
          <a:solidFill>
            <a:schemeClr val="tx2"/>
          </a:solidFill>
        </p:spPr>
        <p:txBody>
          <a:bodyPr wrap="square" anchor="ctr">
            <a:no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Arial Black"/>
                <a:cs typeface="Arial Black"/>
              </a:rPr>
              <a:t>TAKEAWAY: 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  <a:cs typeface="Arial Black"/>
              </a:rPr>
              <a:t>Businesses </a:t>
            </a:r>
            <a:r>
              <a:rPr lang="en-US" sz="1600" dirty="0">
                <a:solidFill>
                  <a:schemeClr val="bg1"/>
                </a:solidFill>
                <a:cs typeface="Arial Black"/>
              </a:rPr>
              <a:t>are failing to meet </a:t>
            </a:r>
            <a:br>
              <a:rPr lang="en-US" sz="1600" dirty="0">
                <a:solidFill>
                  <a:schemeClr val="bg1"/>
                </a:solidFill>
                <a:cs typeface="Arial Black"/>
              </a:rPr>
            </a:br>
            <a:r>
              <a:rPr lang="en-US" sz="1600" dirty="0">
                <a:solidFill>
                  <a:schemeClr val="bg1"/>
                </a:solidFill>
                <a:cs typeface="Arial Black"/>
              </a:rPr>
              <a:t>evolving customer expectations </a:t>
            </a:r>
            <a:br>
              <a:rPr lang="en-US" sz="1600" dirty="0">
                <a:solidFill>
                  <a:schemeClr val="bg1"/>
                </a:solidFill>
                <a:cs typeface="Arial Black"/>
              </a:rPr>
            </a:br>
            <a:r>
              <a:rPr lang="en-US" sz="1600" dirty="0">
                <a:solidFill>
                  <a:schemeClr val="bg1"/>
                </a:solidFill>
                <a:cs typeface="Arial Black"/>
              </a:rPr>
              <a:t>and are seeing their margins </a:t>
            </a:r>
            <a:r>
              <a:rPr lang="en-US" sz="1600" dirty="0" smtClean="0">
                <a:solidFill>
                  <a:schemeClr val="bg1"/>
                </a:solidFill>
                <a:cs typeface="Arial Black"/>
              </a:rPr>
              <a:t>suffer –  yet don’t have comprehensive </a:t>
            </a:r>
            <a:br>
              <a:rPr lang="en-US" sz="1600" dirty="0" smtClean="0">
                <a:solidFill>
                  <a:schemeClr val="bg1"/>
                </a:solidFill>
                <a:cs typeface="Arial Black"/>
              </a:rPr>
            </a:br>
            <a:r>
              <a:rPr lang="en-US" sz="1600" dirty="0" smtClean="0">
                <a:solidFill>
                  <a:schemeClr val="bg1"/>
                </a:solidFill>
                <a:cs typeface="Arial Black"/>
              </a:rPr>
              <a:t>CEM programs in place </a:t>
            </a:r>
            <a:endParaRPr lang="en-US" sz="1600" dirty="0">
              <a:cs typeface="Arial Black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1" y="1248074"/>
            <a:ext cx="5272702" cy="5609926"/>
          </a:xfrm>
          <a:prstGeom prst="rect">
            <a:avLst/>
          </a:prstGeom>
          <a:gradFill flip="none" rotWithShape="1">
            <a:gsLst>
              <a:gs pos="0">
                <a:srgbClr val="890000"/>
              </a:gs>
              <a:gs pos="100000">
                <a:srgbClr val="E6001B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0" vert="horz" wrap="square" lIns="87056" tIns="87056" rIns="87056" bIns="87056" numCol="1" spcCol="1270" rtlCol="0" anchor="ctr" anchorCtr="0">
            <a:noAutofit/>
          </a:bodyPr>
          <a:lstStyle/>
          <a:p>
            <a:pPr algn="ctr" defTabSz="49784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2000" dirty="0"/>
          </a:p>
        </p:txBody>
      </p:sp>
      <p:sp>
        <p:nvSpPr>
          <p:cNvPr id="17" name="Rectangle 16"/>
          <p:cNvSpPr/>
          <p:nvPr/>
        </p:nvSpPr>
        <p:spPr>
          <a:xfrm>
            <a:off x="597283" y="4659322"/>
            <a:ext cx="1007007" cy="58477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3200" b="1" dirty="0" smtClean="0">
                <a:gradFill flip="none" rotWithShape="1">
                  <a:gsLst>
                    <a:gs pos="8000">
                      <a:schemeClr val="bg2">
                        <a:lumMod val="75000"/>
                      </a:schemeClr>
                    </a:gs>
                    <a:gs pos="23000">
                      <a:schemeClr val="bg2"/>
                    </a:gs>
                    <a:gs pos="64000">
                      <a:schemeClr val="bg1"/>
                    </a:gs>
                  </a:gsLst>
                  <a:lin ang="16200000" scaled="1"/>
                  <a:tileRect/>
                </a:gradFill>
                <a:latin typeface="Arial Black"/>
                <a:cs typeface="Arial Black"/>
              </a:rPr>
              <a:t>83</a:t>
            </a:r>
            <a:r>
              <a:rPr lang="en-US" sz="3200" b="1" baseline="30000" dirty="0" smtClean="0">
                <a:gradFill flip="none" rotWithShape="1">
                  <a:gsLst>
                    <a:gs pos="8000">
                      <a:schemeClr val="bg2">
                        <a:lumMod val="75000"/>
                      </a:schemeClr>
                    </a:gs>
                    <a:gs pos="23000">
                      <a:schemeClr val="bg2"/>
                    </a:gs>
                    <a:gs pos="64000">
                      <a:schemeClr val="bg1"/>
                    </a:gs>
                  </a:gsLst>
                  <a:lin ang="16200000" scaled="1"/>
                  <a:tileRect/>
                </a:gradFill>
                <a:latin typeface="Arial Black"/>
                <a:cs typeface="Arial Black"/>
              </a:rPr>
              <a:t>%</a:t>
            </a:r>
            <a:endParaRPr lang="en-US" sz="3200" b="1" baseline="30000" dirty="0">
              <a:gradFill flip="none" rotWithShape="1">
                <a:gsLst>
                  <a:gs pos="8000">
                    <a:schemeClr val="bg2">
                      <a:lumMod val="75000"/>
                    </a:schemeClr>
                  </a:gs>
                  <a:gs pos="23000">
                    <a:schemeClr val="bg2"/>
                  </a:gs>
                  <a:gs pos="64000">
                    <a:schemeClr val="bg1"/>
                  </a:gs>
                </a:gsLst>
                <a:lin ang="16200000" scaled="1"/>
                <a:tileRect/>
              </a:gradFill>
              <a:latin typeface="Arial Black"/>
              <a:cs typeface="Arial Black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85060" y="5105597"/>
            <a:ext cx="2031453" cy="1554272"/>
          </a:xfrm>
          <a:prstGeom prst="rect">
            <a:avLst/>
          </a:prstGeom>
        </p:spPr>
        <p:txBody>
          <a:bodyPr wrap="square" lIns="0" rIns="0" bIns="0" anchor="t">
            <a:spAutoFit/>
          </a:bodyPr>
          <a:lstStyle/>
          <a:p>
            <a:pPr algn="ctr">
              <a:buClr>
                <a:srgbClr val="CC0000"/>
              </a:buClr>
            </a:pPr>
            <a:r>
              <a:rPr lang="en-US" sz="1400" dirty="0">
                <a:solidFill>
                  <a:schemeClr val="bg1"/>
                </a:solidFill>
                <a:cs typeface="Arial Black"/>
              </a:rPr>
              <a:t>of </a:t>
            </a:r>
            <a:r>
              <a:rPr lang="en-US" sz="1400" dirty="0" smtClean="0">
                <a:solidFill>
                  <a:schemeClr val="bg1"/>
                </a:solidFill>
                <a:cs typeface="Arial Black"/>
              </a:rPr>
              <a:t>organizations cannot </a:t>
            </a:r>
            <a:r>
              <a:rPr lang="en-US" sz="1400" dirty="0">
                <a:solidFill>
                  <a:schemeClr val="bg1"/>
                </a:solidFill>
                <a:cs typeface="Arial Black"/>
              </a:rPr>
              <a:t>deliver all </a:t>
            </a:r>
            <a:r>
              <a:rPr lang="en-US" sz="1400" dirty="0" smtClean="0">
                <a:solidFill>
                  <a:schemeClr val="bg1"/>
                </a:solidFill>
                <a:cs typeface="Arial Black"/>
              </a:rPr>
              <a:t>the requirements </a:t>
            </a:r>
            <a:r>
              <a:rPr lang="en-US" sz="1400" dirty="0">
                <a:solidFill>
                  <a:schemeClr val="bg1"/>
                </a:solidFill>
                <a:cs typeface="Arial Black"/>
              </a:rPr>
              <a:t>for </a:t>
            </a:r>
            <a:r>
              <a:rPr lang="en-US" sz="1400" dirty="0" smtClean="0">
                <a:solidFill>
                  <a:schemeClr val="bg1"/>
                </a:solidFill>
                <a:cs typeface="Arial Black"/>
              </a:rPr>
              <a:t>a completely blended</a:t>
            </a:r>
            <a:br>
              <a:rPr lang="en-US" sz="1400" dirty="0" smtClean="0">
                <a:solidFill>
                  <a:schemeClr val="bg1"/>
                </a:solidFill>
                <a:cs typeface="Arial Black"/>
              </a:rPr>
            </a:br>
            <a:r>
              <a:rPr lang="en-US" sz="1400" dirty="0" smtClean="0">
                <a:solidFill>
                  <a:schemeClr val="bg1"/>
                </a:solidFill>
                <a:cs typeface="Arial Black"/>
              </a:rPr>
              <a:t>customer experience automatically and in</a:t>
            </a:r>
          </a:p>
          <a:p>
            <a:pPr algn="ctr">
              <a:buClr>
                <a:srgbClr val="CC0000"/>
              </a:buClr>
            </a:pPr>
            <a:r>
              <a:rPr lang="en-US" sz="1400" dirty="0" smtClean="0">
                <a:solidFill>
                  <a:schemeClr val="bg1"/>
                </a:solidFill>
                <a:cs typeface="Arial Black"/>
              </a:rPr>
              <a:t> </a:t>
            </a:r>
            <a:r>
              <a:rPr lang="en-US" sz="1400" dirty="0">
                <a:solidFill>
                  <a:schemeClr val="bg1"/>
                </a:solidFill>
                <a:cs typeface="Arial Black"/>
              </a:rPr>
              <a:t>real time </a:t>
            </a:r>
          </a:p>
        </p:txBody>
      </p:sp>
      <p:sp>
        <p:nvSpPr>
          <p:cNvPr id="26" name="Rectangle 25"/>
          <p:cNvSpPr/>
          <p:nvPr/>
        </p:nvSpPr>
        <p:spPr>
          <a:xfrm>
            <a:off x="3986483" y="4659322"/>
            <a:ext cx="904415" cy="58477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3200" b="1" dirty="0" smtClean="0">
                <a:gradFill flip="none" rotWithShape="1">
                  <a:gsLst>
                    <a:gs pos="8000">
                      <a:schemeClr val="bg2">
                        <a:lumMod val="75000"/>
                      </a:schemeClr>
                    </a:gs>
                    <a:gs pos="23000">
                      <a:schemeClr val="bg2"/>
                    </a:gs>
                    <a:gs pos="64000">
                      <a:schemeClr val="bg1"/>
                    </a:gs>
                  </a:gsLst>
                  <a:lin ang="16200000" scaled="1"/>
                  <a:tileRect/>
                </a:gradFill>
                <a:latin typeface="Arial Black"/>
                <a:cs typeface="Arial Black"/>
              </a:rPr>
              <a:t>31</a:t>
            </a:r>
            <a:r>
              <a:rPr lang="en-US" sz="2000" b="1" baseline="30000" dirty="0" smtClean="0">
                <a:gradFill flip="none" rotWithShape="1">
                  <a:gsLst>
                    <a:gs pos="8000">
                      <a:schemeClr val="bg2">
                        <a:lumMod val="75000"/>
                      </a:schemeClr>
                    </a:gs>
                    <a:gs pos="23000">
                      <a:schemeClr val="bg2"/>
                    </a:gs>
                    <a:gs pos="64000">
                      <a:schemeClr val="bg1"/>
                    </a:gs>
                  </a:gsLst>
                  <a:lin ang="16200000" scaled="1"/>
                  <a:tileRect/>
                </a:gradFill>
                <a:latin typeface="Arial Black"/>
                <a:cs typeface="Arial Black"/>
              </a:rPr>
              <a:t>%</a:t>
            </a:r>
            <a:endParaRPr lang="en-US" sz="2000" b="1" baseline="30000" dirty="0">
              <a:gradFill flip="none" rotWithShape="1">
                <a:gsLst>
                  <a:gs pos="8000">
                    <a:schemeClr val="bg2">
                      <a:lumMod val="75000"/>
                    </a:schemeClr>
                  </a:gs>
                  <a:gs pos="23000">
                    <a:schemeClr val="bg2"/>
                  </a:gs>
                  <a:gs pos="64000">
                    <a:schemeClr val="bg1"/>
                  </a:gs>
                </a:gsLst>
                <a:lin ang="16200000" scaled="1"/>
                <a:tileRect/>
              </a:gradFill>
              <a:latin typeface="Arial Black"/>
              <a:cs typeface="Arial Black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571954" y="5105597"/>
            <a:ext cx="1676321" cy="1338828"/>
          </a:xfrm>
          <a:prstGeom prst="rect">
            <a:avLst/>
          </a:prstGeom>
        </p:spPr>
        <p:txBody>
          <a:bodyPr wrap="square" lIns="0" rIns="0" bIns="0" anchor="t">
            <a:spAutoFit/>
          </a:bodyPr>
          <a:lstStyle/>
          <a:p>
            <a:pPr algn="ctr">
              <a:buClr>
                <a:srgbClr val="CC0000"/>
              </a:buClr>
            </a:pPr>
            <a:r>
              <a:rPr lang="en-US" sz="1400" dirty="0">
                <a:solidFill>
                  <a:schemeClr val="bg1"/>
                </a:solidFill>
                <a:cs typeface="Arial Black"/>
              </a:rPr>
              <a:t>of </a:t>
            </a:r>
            <a:r>
              <a:rPr lang="en-US" sz="1400" dirty="0" smtClean="0">
                <a:solidFill>
                  <a:schemeClr val="bg1"/>
                </a:solidFill>
                <a:cs typeface="Arial Black"/>
              </a:rPr>
              <a:t>managers believe customer effort significantly impacts spending, satisfaction</a:t>
            </a:r>
            <a:br>
              <a:rPr lang="en-US" sz="1400" dirty="0" smtClean="0">
                <a:solidFill>
                  <a:schemeClr val="bg1"/>
                </a:solidFill>
                <a:cs typeface="Arial Black"/>
              </a:rPr>
            </a:br>
            <a:r>
              <a:rPr lang="en-US" sz="1400" dirty="0" smtClean="0">
                <a:solidFill>
                  <a:schemeClr val="bg1"/>
                </a:solidFill>
                <a:cs typeface="Arial Black"/>
              </a:rPr>
              <a:t>and </a:t>
            </a:r>
            <a:r>
              <a:rPr lang="en-US" sz="1400" dirty="0">
                <a:solidFill>
                  <a:schemeClr val="bg1"/>
                </a:solidFill>
                <a:cs typeface="Arial Black"/>
              </a:rPr>
              <a:t>retention </a:t>
            </a:r>
          </a:p>
        </p:txBody>
      </p:sp>
      <p:sp>
        <p:nvSpPr>
          <p:cNvPr id="34" name="Rectangle 33"/>
          <p:cNvSpPr/>
          <p:nvPr/>
        </p:nvSpPr>
        <p:spPr>
          <a:xfrm>
            <a:off x="2293424" y="4659322"/>
            <a:ext cx="1007007" cy="58477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3200" b="1" dirty="0" smtClean="0">
                <a:gradFill flip="none" rotWithShape="1">
                  <a:gsLst>
                    <a:gs pos="8000">
                      <a:schemeClr val="bg2">
                        <a:lumMod val="75000"/>
                      </a:schemeClr>
                    </a:gs>
                    <a:gs pos="23000">
                      <a:schemeClr val="bg2"/>
                    </a:gs>
                    <a:gs pos="64000">
                      <a:schemeClr val="bg1"/>
                    </a:gs>
                  </a:gsLst>
                  <a:lin ang="16200000" scaled="1"/>
                  <a:tileRect/>
                </a:gradFill>
                <a:latin typeface="Arial Black"/>
                <a:cs typeface="Arial Black"/>
              </a:rPr>
              <a:t>48</a:t>
            </a:r>
            <a:r>
              <a:rPr lang="en-US" sz="3200" b="1" baseline="30000" dirty="0" smtClean="0">
                <a:gradFill flip="none" rotWithShape="1">
                  <a:gsLst>
                    <a:gs pos="8000">
                      <a:schemeClr val="bg2">
                        <a:lumMod val="75000"/>
                      </a:schemeClr>
                    </a:gs>
                    <a:gs pos="23000">
                      <a:schemeClr val="bg2"/>
                    </a:gs>
                    <a:gs pos="64000">
                      <a:schemeClr val="bg1"/>
                    </a:gs>
                  </a:gsLst>
                  <a:lin ang="16200000" scaled="1"/>
                  <a:tileRect/>
                </a:gradFill>
                <a:latin typeface="Arial Black"/>
                <a:cs typeface="Arial Black"/>
              </a:rPr>
              <a:t>%</a:t>
            </a:r>
            <a:endParaRPr lang="en-US" sz="3200" b="1" baseline="30000" dirty="0">
              <a:gradFill flip="none" rotWithShape="1">
                <a:gsLst>
                  <a:gs pos="8000">
                    <a:schemeClr val="bg2">
                      <a:lumMod val="75000"/>
                    </a:schemeClr>
                  </a:gs>
                  <a:gs pos="23000">
                    <a:schemeClr val="bg2"/>
                  </a:gs>
                  <a:gs pos="64000">
                    <a:schemeClr val="bg1"/>
                  </a:gs>
                </a:gsLst>
                <a:lin ang="16200000" scaled="1"/>
                <a:tileRect/>
              </a:gradFill>
              <a:latin typeface="Arial Black"/>
              <a:cs typeface="Arial Black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936284" y="5105597"/>
            <a:ext cx="1721286" cy="907941"/>
          </a:xfrm>
          <a:prstGeom prst="rect">
            <a:avLst/>
          </a:prstGeom>
        </p:spPr>
        <p:txBody>
          <a:bodyPr wrap="square" lIns="0" rIns="0" bIns="0" anchor="t">
            <a:spAutoFit/>
          </a:bodyPr>
          <a:lstStyle/>
          <a:p>
            <a:pPr algn="ctr">
              <a:buClr>
                <a:srgbClr val="CC0000"/>
              </a:buClr>
            </a:pPr>
            <a:r>
              <a:rPr lang="en-US" sz="1400" dirty="0">
                <a:solidFill>
                  <a:schemeClr val="bg1"/>
                </a:solidFill>
                <a:cs typeface="Arial Black"/>
              </a:rPr>
              <a:t>of organizations </a:t>
            </a:r>
            <a:r>
              <a:rPr lang="en-US" sz="1400" dirty="0" smtClean="0">
                <a:solidFill>
                  <a:schemeClr val="bg1"/>
                </a:solidFill>
                <a:cs typeface="Arial Black"/>
              </a:rPr>
              <a:t/>
            </a:r>
            <a:br>
              <a:rPr lang="en-US" sz="1400" dirty="0" smtClean="0">
                <a:solidFill>
                  <a:schemeClr val="bg1"/>
                </a:solidFill>
                <a:cs typeface="Arial Black"/>
              </a:rPr>
            </a:br>
            <a:r>
              <a:rPr lang="en-US" sz="1400" dirty="0" smtClean="0">
                <a:solidFill>
                  <a:schemeClr val="bg1"/>
                </a:solidFill>
                <a:cs typeface="Arial Black"/>
              </a:rPr>
              <a:t>have </a:t>
            </a:r>
            <a:r>
              <a:rPr lang="en-US" sz="1400" dirty="0">
                <a:solidFill>
                  <a:schemeClr val="bg1"/>
                </a:solidFill>
                <a:cs typeface="Arial Black"/>
              </a:rPr>
              <a:t>initiatives in </a:t>
            </a:r>
            <a:r>
              <a:rPr lang="en-US" sz="1400" dirty="0" smtClean="0">
                <a:solidFill>
                  <a:schemeClr val="bg1"/>
                </a:solidFill>
                <a:cs typeface="Arial Black"/>
              </a:rPr>
              <a:t/>
            </a:r>
            <a:br>
              <a:rPr lang="en-US" sz="1400" dirty="0" smtClean="0">
                <a:solidFill>
                  <a:schemeClr val="bg1"/>
                </a:solidFill>
                <a:cs typeface="Arial Black"/>
              </a:rPr>
            </a:br>
            <a:r>
              <a:rPr lang="en-US" sz="1400" dirty="0" smtClean="0">
                <a:solidFill>
                  <a:schemeClr val="bg1"/>
                </a:solidFill>
                <a:cs typeface="Arial Black"/>
              </a:rPr>
              <a:t>place </a:t>
            </a:r>
            <a:r>
              <a:rPr lang="en-US" sz="1400" dirty="0">
                <a:solidFill>
                  <a:schemeClr val="bg1"/>
                </a:solidFill>
                <a:cs typeface="Arial Black"/>
              </a:rPr>
              <a:t>to </a:t>
            </a:r>
            <a:r>
              <a:rPr lang="en-US" sz="1400" dirty="0" smtClean="0">
                <a:solidFill>
                  <a:schemeClr val="bg1"/>
                </a:solidFill>
                <a:cs typeface="Arial Black"/>
              </a:rPr>
              <a:t>reduce</a:t>
            </a:r>
            <a:br>
              <a:rPr lang="en-US" sz="1400" dirty="0" smtClean="0">
                <a:solidFill>
                  <a:schemeClr val="bg1"/>
                </a:solidFill>
                <a:cs typeface="Arial Black"/>
              </a:rPr>
            </a:br>
            <a:r>
              <a:rPr lang="en-US" sz="1400" dirty="0" smtClean="0">
                <a:solidFill>
                  <a:schemeClr val="bg1"/>
                </a:solidFill>
                <a:cs typeface="Arial Black"/>
              </a:rPr>
              <a:t>customer </a:t>
            </a:r>
            <a:r>
              <a:rPr lang="en-US" sz="1400" dirty="0">
                <a:solidFill>
                  <a:schemeClr val="bg1"/>
                </a:solidFill>
                <a:cs typeface="Arial Black"/>
              </a:rPr>
              <a:t>effort </a:t>
            </a:r>
          </a:p>
        </p:txBody>
      </p:sp>
      <p:sp>
        <p:nvSpPr>
          <p:cNvPr id="45" name="Rectangle 44"/>
          <p:cNvSpPr/>
          <p:nvPr/>
        </p:nvSpPr>
        <p:spPr>
          <a:xfrm>
            <a:off x="2382363" y="259683"/>
            <a:ext cx="4265462" cy="830997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/>
            <a:r>
              <a:rPr lang="en-US" sz="2400" dirty="0" smtClean="0">
                <a:solidFill>
                  <a:srgbClr val="E6001D"/>
                </a:solidFill>
                <a:latin typeface="Arial Black"/>
                <a:cs typeface="Arial Black"/>
              </a:rPr>
              <a:t>CUSTOMER ATTITUDES</a:t>
            </a:r>
          </a:p>
          <a:p>
            <a:pPr algn="ctr"/>
            <a:r>
              <a:rPr lang="en-US" sz="2400" dirty="0" smtClean="0">
                <a:solidFill>
                  <a:srgbClr val="E6001D"/>
                </a:solidFill>
                <a:latin typeface="Arial Black"/>
                <a:cs typeface="Arial Black"/>
              </a:rPr>
              <a:t> AND THE ROLE OF CEM</a:t>
            </a:r>
            <a:endParaRPr lang="en-US" sz="2400" dirty="0">
              <a:solidFill>
                <a:srgbClr val="E6001D"/>
              </a:solidFill>
              <a:latin typeface="Arial Black"/>
              <a:cs typeface="Arial Black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1921703" y="2609109"/>
            <a:ext cx="3301634" cy="757130"/>
          </a:xfrm>
          <a:prstGeom prst="rect">
            <a:avLst/>
          </a:prstGeom>
        </p:spPr>
        <p:txBody>
          <a:bodyPr wrap="square" lIns="0" rIns="0" bIns="0" anchor="ctr">
            <a:spAutoFit/>
          </a:bodyPr>
          <a:lstStyle/>
          <a:p>
            <a:pPr>
              <a:lnSpc>
                <a:spcPct val="110000"/>
              </a:lnSpc>
              <a:buClr>
                <a:srgbClr val="CC0000"/>
              </a:buClr>
            </a:pPr>
            <a:r>
              <a:rPr lang="en-US" sz="1400" dirty="0">
                <a:solidFill>
                  <a:schemeClr val="bg1"/>
                </a:solidFill>
                <a:cs typeface="Arial Black"/>
              </a:rPr>
              <a:t>Would rather spend money </a:t>
            </a:r>
            <a:r>
              <a:rPr lang="en-US" sz="1400" dirty="0" smtClean="0">
                <a:solidFill>
                  <a:schemeClr val="bg1"/>
                </a:solidFill>
                <a:cs typeface="Arial Black"/>
              </a:rPr>
              <a:t>with organizations that </a:t>
            </a:r>
            <a:r>
              <a:rPr lang="en-US" sz="1400" dirty="0">
                <a:solidFill>
                  <a:schemeClr val="bg1"/>
                </a:solidFill>
                <a:cs typeface="Arial Black"/>
              </a:rPr>
              <a:t>are easy to do business with </a:t>
            </a:r>
          </a:p>
        </p:txBody>
      </p:sp>
      <p:sp>
        <p:nvSpPr>
          <p:cNvPr id="63" name="Rectangle 62"/>
          <p:cNvSpPr/>
          <p:nvPr/>
        </p:nvSpPr>
        <p:spPr>
          <a:xfrm>
            <a:off x="1921701" y="3508880"/>
            <a:ext cx="3301636" cy="520142"/>
          </a:xfrm>
          <a:prstGeom prst="rect">
            <a:avLst/>
          </a:prstGeom>
        </p:spPr>
        <p:txBody>
          <a:bodyPr wrap="square" lIns="0" rIns="0" bIns="0" anchor="ctr">
            <a:spAutoFit/>
          </a:bodyPr>
          <a:lstStyle/>
          <a:p>
            <a:pPr>
              <a:lnSpc>
                <a:spcPct val="110000"/>
              </a:lnSpc>
              <a:buClr>
                <a:srgbClr val="CC0000"/>
              </a:buClr>
            </a:pPr>
            <a:r>
              <a:rPr lang="en-US" sz="1400" dirty="0" smtClean="0">
                <a:solidFill>
                  <a:schemeClr val="bg1"/>
                </a:solidFill>
                <a:cs typeface="Arial Black"/>
              </a:rPr>
              <a:t>Expect </a:t>
            </a:r>
            <a:r>
              <a:rPr lang="en-US" sz="1400" dirty="0">
                <a:solidFill>
                  <a:schemeClr val="bg1"/>
                </a:solidFill>
                <a:cs typeface="Arial Black"/>
              </a:rPr>
              <a:t>unique treatment, contacted in a </a:t>
            </a:r>
            <a:r>
              <a:rPr lang="en-US" sz="1400" dirty="0" smtClean="0">
                <a:solidFill>
                  <a:schemeClr val="bg1"/>
                </a:solidFill>
                <a:cs typeface="Arial Black"/>
              </a:rPr>
              <a:t>way </a:t>
            </a:r>
            <a:r>
              <a:rPr lang="en-US" sz="1400" dirty="0">
                <a:solidFill>
                  <a:schemeClr val="bg1"/>
                </a:solidFill>
                <a:cs typeface="Arial Black"/>
              </a:rPr>
              <a:t>they want, with offers tailored to them </a:t>
            </a:r>
          </a:p>
        </p:txBody>
      </p:sp>
      <p:sp>
        <p:nvSpPr>
          <p:cNvPr id="94" name="Rectangle 93"/>
          <p:cNvSpPr/>
          <p:nvPr/>
        </p:nvSpPr>
        <p:spPr>
          <a:xfrm>
            <a:off x="194741" y="1415035"/>
            <a:ext cx="4738069" cy="338554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Arial Black"/>
                <a:cs typeface="Arial Black"/>
              </a:rPr>
              <a:t>CUSTOMER DEMAND IS CHANGING….</a:t>
            </a:r>
            <a:endParaRPr lang="en-US" sz="1600" dirty="0">
              <a:solidFill>
                <a:schemeClr val="bg1"/>
              </a:solidFill>
              <a:latin typeface="Arial Black"/>
              <a:cs typeface="Arial Black"/>
            </a:endParaRPr>
          </a:p>
        </p:txBody>
      </p:sp>
      <p:sp>
        <p:nvSpPr>
          <p:cNvPr id="95" name="Rectangle 94"/>
          <p:cNvSpPr/>
          <p:nvPr/>
        </p:nvSpPr>
        <p:spPr>
          <a:xfrm>
            <a:off x="355614" y="4334517"/>
            <a:ext cx="4317517" cy="338554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Arial Black"/>
                <a:cs typeface="Arial Black"/>
              </a:rPr>
              <a:t>…BUSINESSES FACE CHALLENGES…</a:t>
            </a:r>
            <a:endParaRPr lang="en-US" sz="1600" dirty="0">
              <a:solidFill>
                <a:schemeClr val="bg1"/>
              </a:solidFill>
              <a:latin typeface="Arial Black"/>
              <a:cs typeface="Arial Black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294858" y="3539068"/>
            <a:ext cx="643548" cy="482599"/>
            <a:chOff x="668785" y="3621043"/>
            <a:chExt cx="449274" cy="292041"/>
          </a:xfrm>
        </p:grpSpPr>
        <p:grpSp>
          <p:nvGrpSpPr>
            <p:cNvPr id="48" name="Group 47"/>
            <p:cNvGrpSpPr/>
            <p:nvPr/>
          </p:nvGrpSpPr>
          <p:grpSpPr>
            <a:xfrm rot="5400000">
              <a:off x="747401" y="3542427"/>
              <a:ext cx="292041" cy="449274"/>
              <a:chOff x="4121363" y="-978774"/>
              <a:chExt cx="1247415" cy="1607141"/>
            </a:xfrm>
          </p:grpSpPr>
          <p:sp>
            <p:nvSpPr>
              <p:cNvPr id="58" name="Freeform 49"/>
              <p:cNvSpPr>
                <a:spLocks noEditPoints="1"/>
              </p:cNvSpPr>
              <p:nvPr/>
            </p:nvSpPr>
            <p:spPr bwMode="auto">
              <a:xfrm>
                <a:off x="4121363" y="-978774"/>
                <a:ext cx="1247415" cy="1607141"/>
              </a:xfrm>
              <a:custGeom>
                <a:avLst/>
                <a:gdLst>
                  <a:gd name="T0" fmla="*/ 3 w 863"/>
                  <a:gd name="T1" fmla="*/ 172 h 1112"/>
                  <a:gd name="T2" fmla="*/ 3 w 863"/>
                  <a:gd name="T3" fmla="*/ 129 h 1112"/>
                  <a:gd name="T4" fmla="*/ 0 w 863"/>
                  <a:gd name="T5" fmla="*/ 129 h 1112"/>
                  <a:gd name="T6" fmla="*/ 0 w 863"/>
                  <a:gd name="T7" fmla="*/ 115 h 1112"/>
                  <a:gd name="T8" fmla="*/ 3 w 863"/>
                  <a:gd name="T9" fmla="*/ 115 h 1112"/>
                  <a:gd name="T10" fmla="*/ 3 w 863"/>
                  <a:gd name="T11" fmla="*/ 35 h 1112"/>
                  <a:gd name="T12" fmla="*/ 38 w 863"/>
                  <a:gd name="T13" fmla="*/ 0 h 1112"/>
                  <a:gd name="T14" fmla="*/ 87 w 863"/>
                  <a:gd name="T15" fmla="*/ 0 h 1112"/>
                  <a:gd name="T16" fmla="*/ 87 w 863"/>
                  <a:gd name="T17" fmla="*/ 0 h 1112"/>
                  <a:gd name="T18" fmla="*/ 133 w 863"/>
                  <a:gd name="T19" fmla="*/ 0 h 1112"/>
                  <a:gd name="T20" fmla="*/ 133 w 863"/>
                  <a:gd name="T21" fmla="*/ 0 h 1112"/>
                  <a:gd name="T22" fmla="*/ 165 w 863"/>
                  <a:gd name="T23" fmla="*/ 0 h 1112"/>
                  <a:gd name="T24" fmla="*/ 165 w 863"/>
                  <a:gd name="T25" fmla="*/ 0 h 1112"/>
                  <a:gd name="T26" fmla="*/ 712 w 863"/>
                  <a:gd name="T27" fmla="*/ 0 h 1112"/>
                  <a:gd name="T28" fmla="*/ 712 w 863"/>
                  <a:gd name="T29" fmla="*/ 0 h 1112"/>
                  <a:gd name="T30" fmla="*/ 828 w 863"/>
                  <a:gd name="T31" fmla="*/ 0 h 1112"/>
                  <a:gd name="T32" fmla="*/ 863 w 863"/>
                  <a:gd name="T33" fmla="*/ 35 h 1112"/>
                  <a:gd name="T34" fmla="*/ 863 w 863"/>
                  <a:gd name="T35" fmla="*/ 1077 h 1112"/>
                  <a:gd name="T36" fmla="*/ 828 w 863"/>
                  <a:gd name="T37" fmla="*/ 1112 h 1112"/>
                  <a:gd name="T38" fmla="*/ 38 w 863"/>
                  <a:gd name="T39" fmla="*/ 1112 h 1112"/>
                  <a:gd name="T40" fmla="*/ 3 w 863"/>
                  <a:gd name="T41" fmla="*/ 1077 h 1112"/>
                  <a:gd name="T42" fmla="*/ 3 w 863"/>
                  <a:gd name="T43" fmla="*/ 263 h 1112"/>
                  <a:gd name="T44" fmla="*/ 0 w 863"/>
                  <a:gd name="T45" fmla="*/ 263 h 1112"/>
                  <a:gd name="T46" fmla="*/ 0 w 863"/>
                  <a:gd name="T47" fmla="*/ 172 h 1112"/>
                  <a:gd name="T48" fmla="*/ 3 w 863"/>
                  <a:gd name="T49" fmla="*/ 172 h 1112"/>
                  <a:gd name="T50" fmla="*/ 431 w 863"/>
                  <a:gd name="T51" fmla="*/ 1091 h 1112"/>
                  <a:gd name="T52" fmla="*/ 456 w 863"/>
                  <a:gd name="T53" fmla="*/ 1066 h 1112"/>
                  <a:gd name="T54" fmla="*/ 431 w 863"/>
                  <a:gd name="T55" fmla="*/ 1042 h 1112"/>
                  <a:gd name="T56" fmla="*/ 407 w 863"/>
                  <a:gd name="T57" fmla="*/ 1066 h 1112"/>
                  <a:gd name="T58" fmla="*/ 431 w 863"/>
                  <a:gd name="T59" fmla="*/ 1091 h 1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863" h="1112">
                    <a:moveTo>
                      <a:pt x="3" y="172"/>
                    </a:moveTo>
                    <a:cubicBezTo>
                      <a:pt x="3" y="129"/>
                      <a:pt x="3" y="129"/>
                      <a:pt x="3" y="129"/>
                    </a:cubicBezTo>
                    <a:cubicBezTo>
                      <a:pt x="0" y="129"/>
                      <a:pt x="0" y="129"/>
                      <a:pt x="0" y="129"/>
                    </a:cubicBezTo>
                    <a:cubicBezTo>
                      <a:pt x="0" y="115"/>
                      <a:pt x="0" y="115"/>
                      <a:pt x="0" y="115"/>
                    </a:cubicBezTo>
                    <a:cubicBezTo>
                      <a:pt x="3" y="115"/>
                      <a:pt x="3" y="115"/>
                      <a:pt x="3" y="115"/>
                    </a:cubicBezTo>
                    <a:cubicBezTo>
                      <a:pt x="3" y="35"/>
                      <a:pt x="3" y="35"/>
                      <a:pt x="3" y="35"/>
                    </a:cubicBezTo>
                    <a:cubicBezTo>
                      <a:pt x="3" y="14"/>
                      <a:pt x="21" y="0"/>
                      <a:pt x="38" y="0"/>
                    </a:cubicBezTo>
                    <a:cubicBezTo>
                      <a:pt x="87" y="0"/>
                      <a:pt x="87" y="0"/>
                      <a:pt x="87" y="0"/>
                    </a:cubicBezTo>
                    <a:cubicBezTo>
                      <a:pt x="87" y="0"/>
                      <a:pt x="87" y="0"/>
                      <a:pt x="87" y="0"/>
                    </a:cubicBezTo>
                    <a:cubicBezTo>
                      <a:pt x="133" y="0"/>
                      <a:pt x="133" y="0"/>
                      <a:pt x="133" y="0"/>
                    </a:cubicBezTo>
                    <a:cubicBezTo>
                      <a:pt x="133" y="0"/>
                      <a:pt x="133" y="0"/>
                      <a:pt x="133" y="0"/>
                    </a:cubicBezTo>
                    <a:cubicBezTo>
                      <a:pt x="165" y="0"/>
                      <a:pt x="165" y="0"/>
                      <a:pt x="165" y="0"/>
                    </a:cubicBezTo>
                    <a:cubicBezTo>
                      <a:pt x="165" y="0"/>
                      <a:pt x="165" y="0"/>
                      <a:pt x="165" y="0"/>
                    </a:cubicBezTo>
                    <a:cubicBezTo>
                      <a:pt x="712" y="0"/>
                      <a:pt x="712" y="0"/>
                      <a:pt x="712" y="0"/>
                    </a:cubicBezTo>
                    <a:cubicBezTo>
                      <a:pt x="712" y="0"/>
                      <a:pt x="712" y="0"/>
                      <a:pt x="712" y="0"/>
                    </a:cubicBezTo>
                    <a:cubicBezTo>
                      <a:pt x="828" y="0"/>
                      <a:pt x="828" y="0"/>
                      <a:pt x="828" y="0"/>
                    </a:cubicBezTo>
                    <a:cubicBezTo>
                      <a:pt x="849" y="0"/>
                      <a:pt x="863" y="14"/>
                      <a:pt x="863" y="35"/>
                    </a:cubicBezTo>
                    <a:cubicBezTo>
                      <a:pt x="863" y="1077"/>
                      <a:pt x="863" y="1077"/>
                      <a:pt x="863" y="1077"/>
                    </a:cubicBezTo>
                    <a:cubicBezTo>
                      <a:pt x="863" y="1098"/>
                      <a:pt x="849" y="1112"/>
                      <a:pt x="828" y="1112"/>
                    </a:cubicBezTo>
                    <a:cubicBezTo>
                      <a:pt x="38" y="1112"/>
                      <a:pt x="38" y="1112"/>
                      <a:pt x="38" y="1112"/>
                    </a:cubicBezTo>
                    <a:cubicBezTo>
                      <a:pt x="21" y="1112"/>
                      <a:pt x="3" y="1098"/>
                      <a:pt x="3" y="1077"/>
                    </a:cubicBezTo>
                    <a:cubicBezTo>
                      <a:pt x="3" y="263"/>
                      <a:pt x="3" y="263"/>
                      <a:pt x="3" y="263"/>
                    </a:cubicBezTo>
                    <a:cubicBezTo>
                      <a:pt x="0" y="263"/>
                      <a:pt x="0" y="263"/>
                      <a:pt x="0" y="263"/>
                    </a:cubicBezTo>
                    <a:cubicBezTo>
                      <a:pt x="0" y="172"/>
                      <a:pt x="0" y="172"/>
                      <a:pt x="0" y="172"/>
                    </a:cubicBezTo>
                    <a:lnTo>
                      <a:pt x="3" y="172"/>
                    </a:lnTo>
                    <a:close/>
                    <a:moveTo>
                      <a:pt x="431" y="1091"/>
                    </a:moveTo>
                    <a:cubicBezTo>
                      <a:pt x="445" y="1091"/>
                      <a:pt x="456" y="1080"/>
                      <a:pt x="456" y="1066"/>
                    </a:cubicBezTo>
                    <a:cubicBezTo>
                      <a:pt x="456" y="1052"/>
                      <a:pt x="445" y="1042"/>
                      <a:pt x="431" y="1042"/>
                    </a:cubicBezTo>
                    <a:cubicBezTo>
                      <a:pt x="417" y="1042"/>
                      <a:pt x="407" y="1052"/>
                      <a:pt x="407" y="1066"/>
                    </a:cubicBezTo>
                    <a:cubicBezTo>
                      <a:pt x="407" y="1080"/>
                      <a:pt x="417" y="1091"/>
                      <a:pt x="431" y="1091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9" name="Freeform 51"/>
              <p:cNvSpPr>
                <a:spLocks/>
              </p:cNvSpPr>
              <p:nvPr/>
            </p:nvSpPr>
            <p:spPr bwMode="auto">
              <a:xfrm>
                <a:off x="4252896" y="-836841"/>
                <a:ext cx="994749" cy="1313488"/>
              </a:xfrm>
              <a:custGeom>
                <a:avLst/>
                <a:gdLst>
                  <a:gd name="T0" fmla="*/ 0 w 688"/>
                  <a:gd name="T1" fmla="*/ 909 h 909"/>
                  <a:gd name="T2" fmla="*/ 688 w 688"/>
                  <a:gd name="T3" fmla="*/ 909 h 909"/>
                  <a:gd name="T4" fmla="*/ 688 w 688"/>
                  <a:gd name="T5" fmla="*/ 0 h 909"/>
                  <a:gd name="T6" fmla="*/ 0 w 688"/>
                  <a:gd name="T7" fmla="*/ 0 h 909"/>
                  <a:gd name="T8" fmla="*/ 0 w 688"/>
                  <a:gd name="T9" fmla="*/ 909 h 9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88" h="909">
                    <a:moveTo>
                      <a:pt x="0" y="909"/>
                    </a:moveTo>
                    <a:cubicBezTo>
                      <a:pt x="688" y="909"/>
                      <a:pt x="688" y="909"/>
                      <a:pt x="688" y="909"/>
                    </a:cubicBezTo>
                    <a:cubicBezTo>
                      <a:pt x="688" y="0"/>
                      <a:pt x="688" y="0"/>
                      <a:pt x="688" y="0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0" y="909"/>
                    </a:lnTo>
                    <a:close/>
                  </a:path>
                </a:pathLst>
              </a:custGeom>
              <a:solidFill>
                <a:srgbClr val="3B000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50" name="Group 49"/>
            <p:cNvGrpSpPr/>
            <p:nvPr/>
          </p:nvGrpSpPr>
          <p:grpSpPr>
            <a:xfrm>
              <a:off x="792730" y="3669803"/>
              <a:ext cx="205447" cy="215281"/>
              <a:chOff x="4725291" y="3326465"/>
              <a:chExt cx="292170" cy="365566"/>
            </a:xfrm>
            <a:solidFill>
              <a:schemeClr val="bg1"/>
            </a:solidFill>
          </p:grpSpPr>
          <p:sp>
            <p:nvSpPr>
              <p:cNvPr id="51" name="Round Same Side Corner Rectangle 50"/>
              <p:cNvSpPr/>
              <p:nvPr/>
            </p:nvSpPr>
            <p:spPr bwMode="auto">
              <a:xfrm>
                <a:off x="4725291" y="3545829"/>
                <a:ext cx="292170" cy="146202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grp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91440" rIns="91440" bIns="9144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90000"/>
                  </a:lnSpc>
                  <a:spcBef>
                    <a:spcPts val="600"/>
                  </a:spcBef>
                  <a:spcAft>
                    <a:spcPts val="0"/>
                  </a:spcAft>
                </a:pPr>
                <a:endParaRPr lang="en-US" sz="1400" dirty="0">
                  <a:solidFill>
                    <a:schemeClr val="bg1"/>
                  </a:solidFill>
                  <a:latin typeface="+mn-lt"/>
                </a:endParaRPr>
              </a:p>
            </p:txBody>
          </p:sp>
          <p:sp>
            <p:nvSpPr>
              <p:cNvPr id="52" name="Oval 51"/>
              <p:cNvSpPr/>
              <p:nvPr/>
            </p:nvSpPr>
            <p:spPr bwMode="auto">
              <a:xfrm>
                <a:off x="4788908" y="3357096"/>
                <a:ext cx="164935" cy="164935"/>
              </a:xfrm>
              <a:prstGeom prst="ellipse">
                <a:avLst/>
              </a:prstGeom>
              <a:grp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91440" rIns="91440" bIns="9144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90000"/>
                  </a:lnSpc>
                  <a:spcBef>
                    <a:spcPts val="600"/>
                  </a:spcBef>
                  <a:spcAft>
                    <a:spcPts val="0"/>
                  </a:spcAft>
                </a:pPr>
                <a:endParaRPr lang="en-US" sz="1400" dirty="0">
                  <a:solidFill>
                    <a:schemeClr val="bg1"/>
                  </a:solidFill>
                  <a:latin typeface="+mn-lt"/>
                </a:endParaRPr>
              </a:p>
            </p:txBody>
          </p:sp>
          <p:sp>
            <p:nvSpPr>
              <p:cNvPr id="53" name="Block Arc 52"/>
              <p:cNvSpPr/>
              <p:nvPr/>
            </p:nvSpPr>
            <p:spPr bwMode="auto">
              <a:xfrm>
                <a:off x="4758985" y="3326465"/>
                <a:ext cx="226078" cy="250701"/>
              </a:xfrm>
              <a:prstGeom prst="blockArc">
                <a:avLst>
                  <a:gd name="adj1" fmla="val 10800000"/>
                  <a:gd name="adj2" fmla="val 174673"/>
                  <a:gd name="adj3" fmla="val 5750"/>
                </a:avLst>
              </a:prstGeom>
              <a:grpFill/>
              <a:ln w="6350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91440" rIns="91440" bIns="9144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90000"/>
                  </a:lnSpc>
                  <a:spcBef>
                    <a:spcPts val="6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+mn-lt"/>
                </a:endParaRPr>
              </a:p>
            </p:txBody>
          </p:sp>
          <p:sp>
            <p:nvSpPr>
              <p:cNvPr id="54" name="Diagonal Stripe 53"/>
              <p:cNvSpPr/>
              <p:nvPr/>
            </p:nvSpPr>
            <p:spPr bwMode="auto">
              <a:xfrm rot="18900000">
                <a:off x="4746716" y="3421640"/>
                <a:ext cx="49159" cy="49160"/>
              </a:xfrm>
              <a:prstGeom prst="diagStripe">
                <a:avLst/>
              </a:prstGeom>
              <a:grpFill/>
              <a:ln w="6350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91440" rIns="91440" bIns="9144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90000"/>
                  </a:lnSpc>
                  <a:spcBef>
                    <a:spcPts val="6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+mn-lt"/>
                </a:endParaRPr>
              </a:p>
            </p:txBody>
          </p:sp>
          <p:grpSp>
            <p:nvGrpSpPr>
              <p:cNvPr id="55" name="Group 54"/>
              <p:cNvGrpSpPr/>
              <p:nvPr/>
            </p:nvGrpSpPr>
            <p:grpSpPr>
              <a:xfrm rot="20700000">
                <a:off x="4844054" y="3373461"/>
                <a:ext cx="136542" cy="124385"/>
                <a:chOff x="3416314" y="2349485"/>
                <a:chExt cx="193675" cy="176431"/>
              </a:xfrm>
              <a:grpFill/>
            </p:grpSpPr>
            <p:sp>
              <p:nvSpPr>
                <p:cNvPr id="56" name="Teardrop 55"/>
                <p:cNvSpPr/>
                <p:nvPr/>
              </p:nvSpPr>
              <p:spPr bwMode="auto">
                <a:xfrm rot="3600000">
                  <a:off x="3451656" y="2501904"/>
                  <a:ext cx="25807" cy="22217"/>
                </a:xfrm>
                <a:prstGeom prst="teardrop">
                  <a:avLst/>
                </a:prstGeom>
                <a:grpFill/>
                <a:ln w="6350" cap="flat" cmpd="sng" algn="ctr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91440" rIns="91440" bIns="91440" numCol="1" rtlCol="0" anchor="ctr" anchorCtr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90000"/>
                    </a:lnSpc>
                    <a:spcBef>
                      <a:spcPts val="6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4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+mn-lt"/>
                  </a:endParaRPr>
                </a:p>
              </p:txBody>
            </p:sp>
            <p:sp>
              <p:nvSpPr>
                <p:cNvPr id="57" name="Block Arc 56"/>
                <p:cNvSpPr/>
                <p:nvPr/>
              </p:nvSpPr>
              <p:spPr bwMode="auto">
                <a:xfrm rot="7200000">
                  <a:off x="3425825" y="2339974"/>
                  <a:ext cx="174653" cy="193675"/>
                </a:xfrm>
                <a:prstGeom prst="blockArc">
                  <a:avLst>
                    <a:gd name="adj1" fmla="val 15737160"/>
                    <a:gd name="adj2" fmla="val 21460458"/>
                    <a:gd name="adj3" fmla="val 2785"/>
                  </a:avLst>
                </a:prstGeom>
                <a:grpFill/>
                <a:ln w="6350" cap="flat" cmpd="sng" algn="ctr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91440" rIns="91440" bIns="91440" numCol="1" rtlCol="0" anchor="ctr" anchorCtr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90000"/>
                    </a:lnSpc>
                    <a:spcBef>
                      <a:spcPts val="6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4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+mn-lt"/>
                  </a:endParaRPr>
                </a:p>
              </p:txBody>
            </p:sp>
          </p:grpSp>
        </p:grpSp>
      </p:grpSp>
      <p:sp>
        <p:nvSpPr>
          <p:cNvPr id="60" name="Rectangle 59"/>
          <p:cNvSpPr/>
          <p:nvPr/>
        </p:nvSpPr>
        <p:spPr>
          <a:xfrm>
            <a:off x="1077525" y="2792528"/>
            <a:ext cx="730631" cy="415498"/>
          </a:xfrm>
          <a:prstGeom prst="rect">
            <a:avLst/>
          </a:prstGeom>
        </p:spPr>
        <p:txBody>
          <a:bodyPr wrap="square" lIns="0" rIns="0" bIns="0" anchor="ctr">
            <a:spAutoFit/>
          </a:bodyPr>
          <a:lstStyle/>
          <a:p>
            <a:pPr algn="ctr">
              <a:buClr>
                <a:srgbClr val="CC0000"/>
              </a:buClr>
            </a:pPr>
            <a:r>
              <a:rPr lang="en-US" sz="2400" b="1" dirty="0" smtClean="0">
                <a:gradFill flip="none" rotWithShape="1">
                  <a:gsLst>
                    <a:gs pos="8000">
                      <a:schemeClr val="bg2">
                        <a:lumMod val="75000"/>
                      </a:schemeClr>
                    </a:gs>
                    <a:gs pos="23000">
                      <a:schemeClr val="bg2"/>
                    </a:gs>
                    <a:gs pos="64000">
                      <a:schemeClr val="bg1"/>
                    </a:gs>
                  </a:gsLst>
                  <a:lin ang="16200000" scaled="1"/>
                  <a:tileRect/>
                </a:gradFill>
                <a:latin typeface="Arial Black"/>
                <a:cs typeface="Arial Black"/>
              </a:rPr>
              <a:t>87%</a:t>
            </a:r>
            <a:endParaRPr lang="en-US" sz="2400" b="1" dirty="0">
              <a:gradFill flip="none" rotWithShape="1">
                <a:gsLst>
                  <a:gs pos="8000">
                    <a:schemeClr val="bg2">
                      <a:lumMod val="75000"/>
                    </a:schemeClr>
                  </a:gs>
                  <a:gs pos="23000">
                    <a:schemeClr val="bg2"/>
                  </a:gs>
                  <a:gs pos="64000">
                    <a:schemeClr val="bg1"/>
                  </a:gs>
                </a:gsLst>
                <a:lin ang="16200000" scaled="1"/>
                <a:tileRect/>
              </a:gradFill>
              <a:latin typeface="Arial Black"/>
              <a:cs typeface="Arial Black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1077525" y="3593102"/>
            <a:ext cx="730631" cy="415498"/>
          </a:xfrm>
          <a:prstGeom prst="rect">
            <a:avLst/>
          </a:prstGeom>
        </p:spPr>
        <p:txBody>
          <a:bodyPr wrap="square" lIns="0" rIns="0" bIns="0" anchor="ctr">
            <a:spAutoFit/>
          </a:bodyPr>
          <a:lstStyle/>
          <a:p>
            <a:pPr algn="ctr">
              <a:buClr>
                <a:srgbClr val="CC0000"/>
              </a:buClr>
            </a:pPr>
            <a:r>
              <a:rPr lang="en-US" sz="2400" b="1" dirty="0" smtClean="0">
                <a:gradFill flip="none" rotWithShape="1">
                  <a:gsLst>
                    <a:gs pos="8000">
                      <a:schemeClr val="bg2">
                        <a:lumMod val="75000"/>
                      </a:schemeClr>
                    </a:gs>
                    <a:gs pos="23000">
                      <a:schemeClr val="bg2"/>
                    </a:gs>
                    <a:gs pos="64000">
                      <a:schemeClr val="bg1"/>
                    </a:gs>
                  </a:gsLst>
                  <a:lin ang="16200000" scaled="1"/>
                  <a:tileRect/>
                </a:gradFill>
                <a:latin typeface="Arial Black"/>
                <a:cs typeface="Arial Black"/>
              </a:rPr>
              <a:t>70%</a:t>
            </a:r>
            <a:endParaRPr lang="en-US" sz="2400" b="1" dirty="0">
              <a:gradFill flip="none" rotWithShape="1">
                <a:gsLst>
                  <a:gs pos="8000">
                    <a:schemeClr val="bg2">
                      <a:lumMod val="75000"/>
                    </a:schemeClr>
                  </a:gs>
                  <a:gs pos="23000">
                    <a:schemeClr val="bg2"/>
                  </a:gs>
                  <a:gs pos="64000">
                    <a:schemeClr val="bg1"/>
                  </a:gs>
                </a:gsLst>
                <a:lin ang="16200000" scaled="1"/>
                <a:tileRect/>
              </a:gradFill>
              <a:latin typeface="Arial Black"/>
              <a:cs typeface="Arial Black"/>
            </a:endParaRPr>
          </a:p>
        </p:txBody>
      </p:sp>
      <p:sp>
        <p:nvSpPr>
          <p:cNvPr id="77" name="Freeform 7"/>
          <p:cNvSpPr>
            <a:spLocks noEditPoints="1"/>
          </p:cNvSpPr>
          <p:nvPr/>
        </p:nvSpPr>
        <p:spPr bwMode="auto">
          <a:xfrm>
            <a:off x="381996" y="2830972"/>
            <a:ext cx="411720" cy="313714"/>
          </a:xfrm>
          <a:custGeom>
            <a:avLst/>
            <a:gdLst>
              <a:gd name="T0" fmla="*/ 0 w 1730"/>
              <a:gd name="T1" fmla="*/ 70 h 1574"/>
              <a:gd name="T2" fmla="*/ 499 w 1730"/>
              <a:gd name="T3" fmla="*/ 18 h 1574"/>
              <a:gd name="T4" fmla="*/ 550 w 1730"/>
              <a:gd name="T5" fmla="*/ 53 h 1574"/>
              <a:gd name="T6" fmla="*/ 566 w 1730"/>
              <a:gd name="T7" fmla="*/ 120 h 1574"/>
              <a:gd name="T8" fmla="*/ 783 w 1730"/>
              <a:gd name="T9" fmla="*/ 124 h 1574"/>
              <a:gd name="T10" fmla="*/ 949 w 1730"/>
              <a:gd name="T11" fmla="*/ 12 h 1574"/>
              <a:gd name="T12" fmla="*/ 1524 w 1730"/>
              <a:gd name="T13" fmla="*/ 0 h 1574"/>
              <a:gd name="T14" fmla="*/ 1717 w 1730"/>
              <a:gd name="T15" fmla="*/ 156 h 1574"/>
              <a:gd name="T16" fmla="*/ 1730 w 1730"/>
              <a:gd name="T17" fmla="*/ 919 h 1574"/>
              <a:gd name="T18" fmla="*/ 1599 w 1730"/>
              <a:gd name="T19" fmla="*/ 1012 h 1574"/>
              <a:gd name="T20" fmla="*/ 1336 w 1730"/>
              <a:gd name="T21" fmla="*/ 1019 h 1574"/>
              <a:gd name="T22" fmla="*/ 1318 w 1730"/>
              <a:gd name="T23" fmla="*/ 1258 h 1574"/>
              <a:gd name="T24" fmla="*/ 1351 w 1730"/>
              <a:gd name="T25" fmla="*/ 1420 h 1574"/>
              <a:gd name="T26" fmla="*/ 1314 w 1730"/>
              <a:gd name="T27" fmla="*/ 1574 h 1574"/>
              <a:gd name="T28" fmla="*/ 1071 w 1730"/>
              <a:gd name="T29" fmla="*/ 1548 h 1574"/>
              <a:gd name="T30" fmla="*/ 842 w 1730"/>
              <a:gd name="T31" fmla="*/ 1058 h 1574"/>
              <a:gd name="T32" fmla="*/ 741 w 1730"/>
              <a:gd name="T33" fmla="*/ 923 h 1574"/>
              <a:gd name="T34" fmla="*/ 550 w 1730"/>
              <a:gd name="T35" fmla="*/ 869 h 1574"/>
              <a:gd name="T36" fmla="*/ 516 w 1730"/>
              <a:gd name="T37" fmla="*/ 956 h 1574"/>
              <a:gd name="T38" fmla="*/ 2 w 1730"/>
              <a:gd name="T39" fmla="*/ 927 h 1574"/>
              <a:gd name="T40" fmla="*/ 0 w 1730"/>
              <a:gd name="T41" fmla="*/ 486 h 1574"/>
              <a:gd name="T42" fmla="*/ 1659 w 1730"/>
              <a:gd name="T43" fmla="*/ 549 h 1574"/>
              <a:gd name="T44" fmla="*/ 1648 w 1730"/>
              <a:gd name="T45" fmla="*/ 189 h 1574"/>
              <a:gd name="T46" fmla="*/ 1499 w 1730"/>
              <a:gd name="T47" fmla="*/ 70 h 1574"/>
              <a:gd name="T48" fmla="*/ 974 w 1730"/>
              <a:gd name="T49" fmla="*/ 81 h 1574"/>
              <a:gd name="T50" fmla="*/ 810 w 1730"/>
              <a:gd name="T51" fmla="*/ 192 h 1574"/>
              <a:gd name="T52" fmla="*/ 554 w 1730"/>
              <a:gd name="T53" fmla="*/ 206 h 1574"/>
              <a:gd name="T54" fmla="*/ 550 w 1730"/>
              <a:gd name="T55" fmla="*/ 753 h 1574"/>
              <a:gd name="T56" fmla="*/ 809 w 1730"/>
              <a:gd name="T57" fmla="*/ 888 h 1574"/>
              <a:gd name="T58" fmla="*/ 1120 w 1730"/>
              <a:gd name="T59" fmla="*/ 1490 h 1574"/>
              <a:gd name="T60" fmla="*/ 1271 w 1730"/>
              <a:gd name="T61" fmla="*/ 1506 h 1574"/>
              <a:gd name="T62" fmla="*/ 1266 w 1730"/>
              <a:gd name="T63" fmla="*/ 1342 h 1574"/>
              <a:gd name="T64" fmla="*/ 1247 w 1730"/>
              <a:gd name="T65" fmla="*/ 993 h 1574"/>
              <a:gd name="T66" fmla="*/ 1507 w 1730"/>
              <a:gd name="T67" fmla="*/ 952 h 1574"/>
              <a:gd name="T68" fmla="*/ 1644 w 1730"/>
              <a:gd name="T69" fmla="*/ 910 h 1574"/>
              <a:gd name="T70" fmla="*/ 1660 w 1730"/>
              <a:gd name="T71" fmla="*/ 549 h 1574"/>
              <a:gd name="T72" fmla="*/ 477 w 1730"/>
              <a:gd name="T73" fmla="*/ 773 h 1574"/>
              <a:gd name="T74" fmla="*/ 99 w 1730"/>
              <a:gd name="T75" fmla="*/ 756 h 1574"/>
              <a:gd name="T76" fmla="*/ 72 w 1730"/>
              <a:gd name="T77" fmla="*/ 774 h 1574"/>
              <a:gd name="T78" fmla="*/ 93 w 1730"/>
              <a:gd name="T79" fmla="*/ 884 h 1574"/>
              <a:gd name="T80" fmla="*/ 476 w 1730"/>
              <a:gd name="T81" fmla="*/ 883 h 15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1730" h="1574">
                <a:moveTo>
                  <a:pt x="0" y="486"/>
                </a:moveTo>
                <a:cubicBezTo>
                  <a:pt x="0" y="347"/>
                  <a:pt x="0" y="208"/>
                  <a:pt x="0" y="70"/>
                </a:cubicBezTo>
                <a:cubicBezTo>
                  <a:pt x="0" y="29"/>
                  <a:pt x="11" y="18"/>
                  <a:pt x="52" y="18"/>
                </a:cubicBezTo>
                <a:cubicBezTo>
                  <a:pt x="201" y="18"/>
                  <a:pt x="350" y="18"/>
                  <a:pt x="499" y="18"/>
                </a:cubicBezTo>
                <a:cubicBezTo>
                  <a:pt x="508" y="18"/>
                  <a:pt x="517" y="19"/>
                  <a:pt x="525" y="21"/>
                </a:cubicBezTo>
                <a:cubicBezTo>
                  <a:pt x="542" y="25"/>
                  <a:pt x="550" y="36"/>
                  <a:pt x="550" y="53"/>
                </a:cubicBezTo>
                <a:cubicBezTo>
                  <a:pt x="551" y="70"/>
                  <a:pt x="551" y="88"/>
                  <a:pt x="550" y="105"/>
                </a:cubicBezTo>
                <a:cubicBezTo>
                  <a:pt x="550" y="117"/>
                  <a:pt x="554" y="120"/>
                  <a:pt x="566" y="120"/>
                </a:cubicBezTo>
                <a:cubicBezTo>
                  <a:pt x="594" y="120"/>
                  <a:pt x="623" y="121"/>
                  <a:pt x="652" y="122"/>
                </a:cubicBezTo>
                <a:cubicBezTo>
                  <a:pt x="696" y="122"/>
                  <a:pt x="740" y="123"/>
                  <a:pt x="783" y="124"/>
                </a:cubicBezTo>
                <a:cubicBezTo>
                  <a:pt x="797" y="125"/>
                  <a:pt x="808" y="121"/>
                  <a:pt x="819" y="112"/>
                </a:cubicBezTo>
                <a:cubicBezTo>
                  <a:pt x="862" y="78"/>
                  <a:pt x="905" y="45"/>
                  <a:pt x="949" y="12"/>
                </a:cubicBezTo>
                <a:cubicBezTo>
                  <a:pt x="958" y="5"/>
                  <a:pt x="971" y="0"/>
                  <a:pt x="982" y="0"/>
                </a:cubicBezTo>
                <a:cubicBezTo>
                  <a:pt x="1163" y="0"/>
                  <a:pt x="1344" y="0"/>
                  <a:pt x="1524" y="0"/>
                </a:cubicBezTo>
                <a:cubicBezTo>
                  <a:pt x="1535" y="0"/>
                  <a:pt x="1547" y="5"/>
                  <a:pt x="1554" y="11"/>
                </a:cubicBezTo>
                <a:cubicBezTo>
                  <a:pt x="1609" y="59"/>
                  <a:pt x="1663" y="107"/>
                  <a:pt x="1717" y="156"/>
                </a:cubicBezTo>
                <a:cubicBezTo>
                  <a:pt x="1724" y="162"/>
                  <a:pt x="1729" y="175"/>
                  <a:pt x="1729" y="185"/>
                </a:cubicBezTo>
                <a:cubicBezTo>
                  <a:pt x="1730" y="429"/>
                  <a:pt x="1730" y="674"/>
                  <a:pt x="1730" y="919"/>
                </a:cubicBezTo>
                <a:cubicBezTo>
                  <a:pt x="1730" y="934"/>
                  <a:pt x="1723" y="945"/>
                  <a:pt x="1710" y="952"/>
                </a:cubicBezTo>
                <a:cubicBezTo>
                  <a:pt x="1673" y="972"/>
                  <a:pt x="1636" y="993"/>
                  <a:pt x="1599" y="1012"/>
                </a:cubicBezTo>
                <a:cubicBezTo>
                  <a:pt x="1590" y="1017"/>
                  <a:pt x="1578" y="1018"/>
                  <a:pt x="1568" y="1019"/>
                </a:cubicBezTo>
                <a:cubicBezTo>
                  <a:pt x="1491" y="1019"/>
                  <a:pt x="1414" y="1019"/>
                  <a:pt x="1336" y="1019"/>
                </a:cubicBezTo>
                <a:cubicBezTo>
                  <a:pt x="1322" y="1018"/>
                  <a:pt x="1317" y="1023"/>
                  <a:pt x="1317" y="1038"/>
                </a:cubicBezTo>
                <a:cubicBezTo>
                  <a:pt x="1317" y="1111"/>
                  <a:pt x="1315" y="1184"/>
                  <a:pt x="1318" y="1258"/>
                </a:cubicBezTo>
                <a:cubicBezTo>
                  <a:pt x="1319" y="1285"/>
                  <a:pt x="1330" y="1312"/>
                  <a:pt x="1338" y="1338"/>
                </a:cubicBezTo>
                <a:cubicBezTo>
                  <a:pt x="1346" y="1365"/>
                  <a:pt x="1352" y="1391"/>
                  <a:pt x="1351" y="1420"/>
                </a:cubicBezTo>
                <a:cubicBezTo>
                  <a:pt x="1350" y="1458"/>
                  <a:pt x="1351" y="1497"/>
                  <a:pt x="1351" y="1536"/>
                </a:cubicBezTo>
                <a:cubicBezTo>
                  <a:pt x="1351" y="1561"/>
                  <a:pt x="1339" y="1574"/>
                  <a:pt x="1314" y="1574"/>
                </a:cubicBezTo>
                <a:cubicBezTo>
                  <a:pt x="1244" y="1573"/>
                  <a:pt x="1174" y="1574"/>
                  <a:pt x="1104" y="1574"/>
                </a:cubicBezTo>
                <a:cubicBezTo>
                  <a:pt x="1087" y="1574"/>
                  <a:pt x="1077" y="1563"/>
                  <a:pt x="1071" y="1548"/>
                </a:cubicBezTo>
                <a:cubicBezTo>
                  <a:pt x="1044" y="1490"/>
                  <a:pt x="1017" y="1432"/>
                  <a:pt x="989" y="1374"/>
                </a:cubicBezTo>
                <a:cubicBezTo>
                  <a:pt x="940" y="1268"/>
                  <a:pt x="891" y="1163"/>
                  <a:pt x="842" y="1058"/>
                </a:cubicBezTo>
                <a:cubicBezTo>
                  <a:pt x="835" y="1045"/>
                  <a:pt x="828" y="1031"/>
                  <a:pt x="823" y="1017"/>
                </a:cubicBezTo>
                <a:cubicBezTo>
                  <a:pt x="807" y="975"/>
                  <a:pt x="774" y="949"/>
                  <a:pt x="741" y="923"/>
                </a:cubicBezTo>
                <a:cubicBezTo>
                  <a:pt x="692" y="885"/>
                  <a:pt x="636" y="861"/>
                  <a:pt x="575" y="850"/>
                </a:cubicBezTo>
                <a:cubicBezTo>
                  <a:pt x="552" y="845"/>
                  <a:pt x="550" y="847"/>
                  <a:pt x="550" y="869"/>
                </a:cubicBezTo>
                <a:cubicBezTo>
                  <a:pt x="550" y="887"/>
                  <a:pt x="551" y="904"/>
                  <a:pt x="550" y="922"/>
                </a:cubicBezTo>
                <a:cubicBezTo>
                  <a:pt x="550" y="942"/>
                  <a:pt x="537" y="956"/>
                  <a:pt x="516" y="956"/>
                </a:cubicBezTo>
                <a:cubicBezTo>
                  <a:pt x="356" y="956"/>
                  <a:pt x="196" y="956"/>
                  <a:pt x="36" y="956"/>
                </a:cubicBezTo>
                <a:cubicBezTo>
                  <a:pt x="17" y="956"/>
                  <a:pt x="5" y="946"/>
                  <a:pt x="2" y="927"/>
                </a:cubicBezTo>
                <a:cubicBezTo>
                  <a:pt x="0" y="920"/>
                  <a:pt x="0" y="912"/>
                  <a:pt x="0" y="904"/>
                </a:cubicBezTo>
                <a:cubicBezTo>
                  <a:pt x="0" y="765"/>
                  <a:pt x="0" y="625"/>
                  <a:pt x="0" y="486"/>
                </a:cubicBezTo>
                <a:close/>
                <a:moveTo>
                  <a:pt x="1660" y="549"/>
                </a:moveTo>
                <a:cubicBezTo>
                  <a:pt x="1660" y="549"/>
                  <a:pt x="1660" y="549"/>
                  <a:pt x="1659" y="549"/>
                </a:cubicBezTo>
                <a:cubicBezTo>
                  <a:pt x="1659" y="437"/>
                  <a:pt x="1660" y="325"/>
                  <a:pt x="1659" y="213"/>
                </a:cubicBezTo>
                <a:cubicBezTo>
                  <a:pt x="1659" y="205"/>
                  <a:pt x="1654" y="195"/>
                  <a:pt x="1648" y="189"/>
                </a:cubicBezTo>
                <a:cubicBezTo>
                  <a:pt x="1609" y="153"/>
                  <a:pt x="1568" y="117"/>
                  <a:pt x="1528" y="81"/>
                </a:cubicBezTo>
                <a:cubicBezTo>
                  <a:pt x="1519" y="73"/>
                  <a:pt x="1511" y="69"/>
                  <a:pt x="1499" y="70"/>
                </a:cubicBezTo>
                <a:cubicBezTo>
                  <a:pt x="1334" y="70"/>
                  <a:pt x="1170" y="70"/>
                  <a:pt x="1005" y="70"/>
                </a:cubicBezTo>
                <a:cubicBezTo>
                  <a:pt x="995" y="70"/>
                  <a:pt x="983" y="75"/>
                  <a:pt x="974" y="81"/>
                </a:cubicBezTo>
                <a:cubicBezTo>
                  <a:pt x="931" y="114"/>
                  <a:pt x="888" y="148"/>
                  <a:pt x="844" y="181"/>
                </a:cubicBezTo>
                <a:cubicBezTo>
                  <a:pt x="835" y="188"/>
                  <a:pt x="822" y="192"/>
                  <a:pt x="810" y="192"/>
                </a:cubicBezTo>
                <a:cubicBezTo>
                  <a:pt x="730" y="192"/>
                  <a:pt x="651" y="191"/>
                  <a:pt x="571" y="190"/>
                </a:cubicBezTo>
                <a:cubicBezTo>
                  <a:pt x="559" y="190"/>
                  <a:pt x="554" y="193"/>
                  <a:pt x="554" y="206"/>
                </a:cubicBezTo>
                <a:cubicBezTo>
                  <a:pt x="554" y="250"/>
                  <a:pt x="552" y="295"/>
                  <a:pt x="551" y="340"/>
                </a:cubicBezTo>
                <a:cubicBezTo>
                  <a:pt x="551" y="478"/>
                  <a:pt x="551" y="615"/>
                  <a:pt x="550" y="753"/>
                </a:cubicBezTo>
                <a:cubicBezTo>
                  <a:pt x="550" y="778"/>
                  <a:pt x="550" y="778"/>
                  <a:pt x="575" y="781"/>
                </a:cubicBezTo>
                <a:cubicBezTo>
                  <a:pt x="664" y="793"/>
                  <a:pt x="741" y="830"/>
                  <a:pt x="809" y="888"/>
                </a:cubicBezTo>
                <a:cubicBezTo>
                  <a:pt x="837" y="912"/>
                  <a:pt x="862" y="938"/>
                  <a:pt x="878" y="972"/>
                </a:cubicBezTo>
                <a:cubicBezTo>
                  <a:pt x="959" y="1145"/>
                  <a:pt x="1040" y="1318"/>
                  <a:pt x="1120" y="1490"/>
                </a:cubicBezTo>
                <a:cubicBezTo>
                  <a:pt x="1125" y="1501"/>
                  <a:pt x="1132" y="1506"/>
                  <a:pt x="1143" y="1506"/>
                </a:cubicBezTo>
                <a:cubicBezTo>
                  <a:pt x="1185" y="1506"/>
                  <a:pt x="1228" y="1506"/>
                  <a:pt x="1271" y="1506"/>
                </a:cubicBezTo>
                <a:cubicBezTo>
                  <a:pt x="1274" y="1506"/>
                  <a:pt x="1281" y="1499"/>
                  <a:pt x="1281" y="1496"/>
                </a:cubicBezTo>
                <a:cubicBezTo>
                  <a:pt x="1280" y="1444"/>
                  <a:pt x="1287" y="1393"/>
                  <a:pt x="1266" y="1342"/>
                </a:cubicBezTo>
                <a:cubicBezTo>
                  <a:pt x="1252" y="1307"/>
                  <a:pt x="1246" y="1270"/>
                  <a:pt x="1247" y="1230"/>
                </a:cubicBezTo>
                <a:cubicBezTo>
                  <a:pt x="1249" y="1151"/>
                  <a:pt x="1247" y="1072"/>
                  <a:pt x="1247" y="993"/>
                </a:cubicBezTo>
                <a:cubicBezTo>
                  <a:pt x="1247" y="963"/>
                  <a:pt x="1259" y="951"/>
                  <a:pt x="1289" y="951"/>
                </a:cubicBezTo>
                <a:cubicBezTo>
                  <a:pt x="1362" y="951"/>
                  <a:pt x="1434" y="950"/>
                  <a:pt x="1507" y="952"/>
                </a:cubicBezTo>
                <a:cubicBezTo>
                  <a:pt x="1547" y="953"/>
                  <a:pt x="1584" y="949"/>
                  <a:pt x="1617" y="924"/>
                </a:cubicBezTo>
                <a:cubicBezTo>
                  <a:pt x="1625" y="918"/>
                  <a:pt x="1635" y="914"/>
                  <a:pt x="1644" y="910"/>
                </a:cubicBezTo>
                <a:cubicBezTo>
                  <a:pt x="1657" y="904"/>
                  <a:pt x="1661" y="896"/>
                  <a:pt x="1661" y="882"/>
                </a:cubicBezTo>
                <a:cubicBezTo>
                  <a:pt x="1660" y="771"/>
                  <a:pt x="1660" y="660"/>
                  <a:pt x="1660" y="549"/>
                </a:cubicBezTo>
                <a:close/>
                <a:moveTo>
                  <a:pt x="476" y="883"/>
                </a:moveTo>
                <a:cubicBezTo>
                  <a:pt x="476" y="845"/>
                  <a:pt x="476" y="809"/>
                  <a:pt x="477" y="773"/>
                </a:cubicBezTo>
                <a:cubicBezTo>
                  <a:pt x="477" y="760"/>
                  <a:pt x="473" y="755"/>
                  <a:pt x="459" y="755"/>
                </a:cubicBezTo>
                <a:cubicBezTo>
                  <a:pt x="339" y="756"/>
                  <a:pt x="219" y="756"/>
                  <a:pt x="99" y="756"/>
                </a:cubicBezTo>
                <a:cubicBezTo>
                  <a:pt x="91" y="756"/>
                  <a:pt x="83" y="756"/>
                  <a:pt x="73" y="756"/>
                </a:cubicBezTo>
                <a:cubicBezTo>
                  <a:pt x="73" y="763"/>
                  <a:pt x="72" y="768"/>
                  <a:pt x="72" y="774"/>
                </a:cubicBezTo>
                <a:cubicBezTo>
                  <a:pt x="72" y="804"/>
                  <a:pt x="73" y="833"/>
                  <a:pt x="72" y="863"/>
                </a:cubicBezTo>
                <a:cubicBezTo>
                  <a:pt x="71" y="879"/>
                  <a:pt x="76" y="884"/>
                  <a:pt x="93" y="884"/>
                </a:cubicBezTo>
                <a:cubicBezTo>
                  <a:pt x="214" y="883"/>
                  <a:pt x="336" y="883"/>
                  <a:pt x="458" y="883"/>
                </a:cubicBezTo>
                <a:cubicBezTo>
                  <a:pt x="463" y="883"/>
                  <a:pt x="469" y="883"/>
                  <a:pt x="476" y="88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91" name="Straight Connector 90"/>
          <p:cNvCxnSpPr/>
          <p:nvPr/>
        </p:nvCxnSpPr>
        <p:spPr>
          <a:xfrm>
            <a:off x="140610" y="2656439"/>
            <a:ext cx="4463866" cy="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>
            <a:off x="140610" y="3355529"/>
            <a:ext cx="4463866" cy="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Rectangle 95"/>
          <p:cNvSpPr/>
          <p:nvPr/>
        </p:nvSpPr>
        <p:spPr>
          <a:xfrm>
            <a:off x="868454" y="2058239"/>
            <a:ext cx="1148773" cy="46166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sz="2400" b="1" dirty="0" smtClean="0">
                <a:gradFill flip="none" rotWithShape="1">
                  <a:gsLst>
                    <a:gs pos="8000">
                      <a:schemeClr val="bg2">
                        <a:lumMod val="75000"/>
                      </a:schemeClr>
                    </a:gs>
                    <a:gs pos="23000">
                      <a:schemeClr val="bg2"/>
                    </a:gs>
                    <a:gs pos="64000">
                      <a:schemeClr val="bg1"/>
                    </a:gs>
                  </a:gsLst>
                  <a:lin ang="16200000" scaled="1"/>
                  <a:tileRect/>
                </a:gradFill>
                <a:latin typeface="Arial Black"/>
                <a:cs typeface="Arial Black"/>
              </a:rPr>
              <a:t>67</a:t>
            </a:r>
            <a:r>
              <a:rPr lang="en-US" sz="2400" b="1" baseline="30000" dirty="0" smtClean="0">
                <a:gradFill flip="none" rotWithShape="1">
                  <a:gsLst>
                    <a:gs pos="8000">
                      <a:schemeClr val="bg2">
                        <a:lumMod val="75000"/>
                      </a:schemeClr>
                    </a:gs>
                    <a:gs pos="23000">
                      <a:schemeClr val="bg2"/>
                    </a:gs>
                    <a:gs pos="64000">
                      <a:schemeClr val="bg1"/>
                    </a:gs>
                  </a:gsLst>
                  <a:lin ang="16200000" scaled="1"/>
                  <a:tileRect/>
                </a:gradFill>
                <a:latin typeface="Arial Black"/>
                <a:cs typeface="Arial Black"/>
              </a:rPr>
              <a:t>%</a:t>
            </a:r>
            <a:endParaRPr lang="en-US" sz="2400" b="1" baseline="30000" dirty="0">
              <a:gradFill flip="none" rotWithShape="1">
                <a:gsLst>
                  <a:gs pos="8000">
                    <a:schemeClr val="bg2">
                      <a:lumMod val="75000"/>
                    </a:schemeClr>
                  </a:gs>
                  <a:gs pos="23000">
                    <a:schemeClr val="bg2"/>
                  </a:gs>
                  <a:gs pos="64000">
                    <a:schemeClr val="bg1"/>
                  </a:gs>
                </a:gsLst>
                <a:lin ang="16200000" scaled="1"/>
                <a:tileRect/>
              </a:gradFill>
              <a:latin typeface="Arial Black"/>
              <a:cs typeface="Arial Black"/>
            </a:endParaRPr>
          </a:p>
        </p:txBody>
      </p:sp>
      <p:grpSp>
        <p:nvGrpSpPr>
          <p:cNvPr id="98" name="Group 97"/>
          <p:cNvGrpSpPr/>
          <p:nvPr/>
        </p:nvGrpSpPr>
        <p:grpSpPr>
          <a:xfrm>
            <a:off x="311876" y="2257982"/>
            <a:ext cx="212747" cy="248153"/>
            <a:chOff x="4725291" y="3326465"/>
            <a:chExt cx="292170" cy="365566"/>
          </a:xfrm>
          <a:solidFill>
            <a:schemeClr val="bg1"/>
          </a:solidFill>
        </p:grpSpPr>
        <p:sp>
          <p:nvSpPr>
            <p:cNvPr id="103" name="Round Same Side Corner Rectangle 102"/>
            <p:cNvSpPr/>
            <p:nvPr/>
          </p:nvSpPr>
          <p:spPr bwMode="auto">
            <a:xfrm>
              <a:off x="4725291" y="3545829"/>
              <a:ext cx="292170" cy="146202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3B0000"/>
            </a:solidFill>
            <a:ln w="63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91440" rIns="91440" bIns="9144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400" dirty="0">
                <a:solidFill>
                  <a:schemeClr val="bg1"/>
                </a:solidFill>
                <a:latin typeface="+mn-lt"/>
              </a:endParaRPr>
            </a:p>
          </p:txBody>
        </p:sp>
        <p:sp>
          <p:nvSpPr>
            <p:cNvPr id="104" name="Oval 103"/>
            <p:cNvSpPr/>
            <p:nvPr/>
          </p:nvSpPr>
          <p:spPr bwMode="auto">
            <a:xfrm>
              <a:off x="4788908" y="3357096"/>
              <a:ext cx="164935" cy="164935"/>
            </a:xfrm>
            <a:prstGeom prst="ellipse">
              <a:avLst/>
            </a:prstGeom>
            <a:solidFill>
              <a:srgbClr val="3B0000"/>
            </a:solidFill>
            <a:ln w="63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91440" rIns="91440" bIns="9144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400" dirty="0">
                <a:solidFill>
                  <a:schemeClr val="bg1"/>
                </a:solidFill>
                <a:latin typeface="+mn-lt"/>
              </a:endParaRPr>
            </a:p>
          </p:txBody>
        </p:sp>
        <p:sp>
          <p:nvSpPr>
            <p:cNvPr id="105" name="Block Arc 104"/>
            <p:cNvSpPr/>
            <p:nvPr/>
          </p:nvSpPr>
          <p:spPr bwMode="auto">
            <a:xfrm>
              <a:off x="4758985" y="3326465"/>
              <a:ext cx="226078" cy="250701"/>
            </a:xfrm>
            <a:prstGeom prst="blockArc">
              <a:avLst>
                <a:gd name="adj1" fmla="val 10800000"/>
                <a:gd name="adj2" fmla="val 174673"/>
                <a:gd name="adj3" fmla="val 5750"/>
              </a:avLst>
            </a:prstGeom>
            <a:grpFill/>
            <a:ln w="635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91440" rIns="91440" bIns="9144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endParaRPr>
            </a:p>
          </p:txBody>
        </p:sp>
        <p:sp>
          <p:nvSpPr>
            <p:cNvPr id="106" name="Diagonal Stripe 105"/>
            <p:cNvSpPr/>
            <p:nvPr/>
          </p:nvSpPr>
          <p:spPr bwMode="auto">
            <a:xfrm rot="18900000">
              <a:off x="4746716" y="3421640"/>
              <a:ext cx="49159" cy="49160"/>
            </a:xfrm>
            <a:prstGeom prst="diagStripe">
              <a:avLst/>
            </a:prstGeom>
            <a:grpFill/>
            <a:ln w="635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91440" rIns="91440" bIns="9144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endParaRPr>
            </a:p>
          </p:txBody>
        </p:sp>
        <p:grpSp>
          <p:nvGrpSpPr>
            <p:cNvPr id="107" name="Group 106"/>
            <p:cNvGrpSpPr/>
            <p:nvPr/>
          </p:nvGrpSpPr>
          <p:grpSpPr>
            <a:xfrm rot="20700000">
              <a:off x="4844054" y="3373461"/>
              <a:ext cx="136542" cy="124385"/>
              <a:chOff x="3416314" y="2349485"/>
              <a:chExt cx="193675" cy="176431"/>
            </a:xfrm>
            <a:grpFill/>
          </p:grpSpPr>
          <p:sp>
            <p:nvSpPr>
              <p:cNvPr id="108" name="Teardrop 107"/>
              <p:cNvSpPr/>
              <p:nvPr/>
            </p:nvSpPr>
            <p:spPr bwMode="auto">
              <a:xfrm rot="3600000">
                <a:off x="3451656" y="2501904"/>
                <a:ext cx="25807" cy="22217"/>
              </a:xfrm>
              <a:prstGeom prst="teardrop">
                <a:avLst/>
              </a:prstGeom>
              <a:grpFill/>
              <a:ln w="6350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91440" rIns="91440" bIns="9144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90000"/>
                  </a:lnSpc>
                  <a:spcBef>
                    <a:spcPts val="6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+mn-lt"/>
                </a:endParaRPr>
              </a:p>
            </p:txBody>
          </p:sp>
          <p:sp>
            <p:nvSpPr>
              <p:cNvPr id="109" name="Block Arc 108"/>
              <p:cNvSpPr/>
              <p:nvPr/>
            </p:nvSpPr>
            <p:spPr bwMode="auto">
              <a:xfrm rot="7200000">
                <a:off x="3425825" y="2339974"/>
                <a:ext cx="174653" cy="193675"/>
              </a:xfrm>
              <a:prstGeom prst="blockArc">
                <a:avLst>
                  <a:gd name="adj1" fmla="val 15737160"/>
                  <a:gd name="adj2" fmla="val 21460458"/>
                  <a:gd name="adj3" fmla="val 2785"/>
                </a:avLst>
              </a:prstGeom>
              <a:grpFill/>
              <a:ln w="6350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91440" rIns="91440" bIns="9144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90000"/>
                  </a:lnSpc>
                  <a:spcBef>
                    <a:spcPts val="6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+mn-lt"/>
                </a:endParaRPr>
              </a:p>
            </p:txBody>
          </p:sp>
        </p:grpSp>
      </p:grpSp>
      <p:sp>
        <p:nvSpPr>
          <p:cNvPr id="99" name="Round Same Side Corner Rectangle 98"/>
          <p:cNvSpPr/>
          <p:nvPr/>
        </p:nvSpPr>
        <p:spPr bwMode="auto">
          <a:xfrm>
            <a:off x="674862" y="2006539"/>
            <a:ext cx="212747" cy="99244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bg1"/>
          </a:solidFill>
          <a:ln w="6350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91440" rIns="9144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endParaRPr lang="en-US" sz="1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00" name="Oval 99"/>
          <p:cNvSpPr/>
          <p:nvPr/>
        </p:nvSpPr>
        <p:spPr bwMode="auto">
          <a:xfrm>
            <a:off x="721185" y="1878422"/>
            <a:ext cx="120100" cy="111962"/>
          </a:xfrm>
          <a:prstGeom prst="ellipse">
            <a:avLst/>
          </a:prstGeom>
          <a:solidFill>
            <a:schemeClr val="bg1"/>
          </a:solidFill>
          <a:ln w="6350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91440" rIns="9144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endParaRPr lang="en-US" sz="1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01" name="Arc 100"/>
          <p:cNvSpPr/>
          <p:nvPr/>
        </p:nvSpPr>
        <p:spPr>
          <a:xfrm>
            <a:off x="329768" y="1957714"/>
            <a:ext cx="541927" cy="505205"/>
          </a:xfrm>
          <a:prstGeom prst="arc">
            <a:avLst>
              <a:gd name="adj1" fmla="val 10133063"/>
              <a:gd name="adj2" fmla="val 17252697"/>
            </a:avLst>
          </a:prstGeom>
          <a:ln w="38100" cmpd="sng">
            <a:solidFill>
              <a:srgbClr val="FFFFFF"/>
            </a:solidFill>
            <a:miter lim="800000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Arc 101"/>
          <p:cNvSpPr/>
          <p:nvPr/>
        </p:nvSpPr>
        <p:spPr>
          <a:xfrm rot="10800000">
            <a:off x="329768" y="1957714"/>
            <a:ext cx="541927" cy="505205"/>
          </a:xfrm>
          <a:prstGeom prst="arc">
            <a:avLst>
              <a:gd name="adj1" fmla="val 9853153"/>
              <a:gd name="adj2" fmla="val 16696443"/>
            </a:avLst>
          </a:prstGeom>
          <a:ln w="38100" cmpd="sng">
            <a:solidFill>
              <a:srgbClr val="FFFFFF"/>
            </a:solidFill>
            <a:miter lim="800000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/>
          <p:cNvSpPr/>
          <p:nvPr/>
        </p:nvSpPr>
        <p:spPr>
          <a:xfrm>
            <a:off x="1921702" y="2006303"/>
            <a:ext cx="3216545" cy="501740"/>
          </a:xfrm>
          <a:prstGeom prst="rect">
            <a:avLst/>
          </a:prstGeom>
        </p:spPr>
        <p:txBody>
          <a:bodyPr wrap="square" lIns="0" rIns="0" bIns="0" anchor="ctr">
            <a:spAutoFit/>
          </a:bodyPr>
          <a:lstStyle/>
          <a:p>
            <a:pPr>
              <a:lnSpc>
                <a:spcPct val="110000"/>
              </a:lnSpc>
              <a:buClr>
                <a:srgbClr val="CC0000"/>
              </a:buClr>
            </a:pPr>
            <a:r>
              <a:rPr lang="en-US" sz="1400" dirty="0" smtClean="0">
                <a:solidFill>
                  <a:schemeClr val="bg1"/>
                </a:solidFill>
                <a:cs typeface="Arial Black"/>
              </a:rPr>
              <a:t>Choose to spend money with companies that treat them as an individual</a:t>
            </a:r>
            <a:endParaRPr lang="en-US" sz="1400" dirty="0">
              <a:solidFill>
                <a:schemeClr val="bg1"/>
              </a:solidFill>
              <a:cs typeface="Arial Black"/>
            </a:endParaRPr>
          </a:p>
        </p:txBody>
      </p:sp>
      <p:sp>
        <p:nvSpPr>
          <p:cNvPr id="118" name="Rectangle 117"/>
          <p:cNvSpPr/>
          <p:nvPr/>
        </p:nvSpPr>
        <p:spPr>
          <a:xfrm>
            <a:off x="6686168" y="1885583"/>
            <a:ext cx="1007454" cy="538609"/>
          </a:xfrm>
          <a:prstGeom prst="rect">
            <a:avLst/>
          </a:prstGeom>
        </p:spPr>
        <p:txBody>
          <a:bodyPr wrap="square" lIns="0" rIns="0" bIns="0" anchor="ctr">
            <a:spAutoFit/>
          </a:bodyPr>
          <a:lstStyle/>
          <a:p>
            <a:pPr>
              <a:buClr>
                <a:srgbClr val="CC0000"/>
              </a:buClr>
            </a:pPr>
            <a:r>
              <a:rPr lang="en-US" sz="3200" b="1" dirty="0" smtClean="0">
                <a:gradFill flip="none" rotWithShape="1">
                  <a:gsLst>
                    <a:gs pos="8000">
                      <a:srgbClr val="890000"/>
                    </a:gs>
                    <a:gs pos="23000">
                      <a:srgbClr val="890000"/>
                    </a:gs>
                    <a:gs pos="64000">
                      <a:srgbClr val="E6001B"/>
                    </a:gs>
                  </a:gsLst>
                  <a:lin ang="16200000" scaled="1"/>
                  <a:tileRect/>
                </a:gradFill>
                <a:latin typeface="Arial Black"/>
                <a:cs typeface="Arial Black"/>
              </a:rPr>
              <a:t>95%</a:t>
            </a:r>
            <a:endParaRPr lang="en-US" sz="3200" b="1" dirty="0">
              <a:gradFill flip="none" rotWithShape="1">
                <a:gsLst>
                  <a:gs pos="8000">
                    <a:srgbClr val="890000"/>
                  </a:gs>
                  <a:gs pos="23000">
                    <a:srgbClr val="890000"/>
                  </a:gs>
                  <a:gs pos="64000">
                    <a:srgbClr val="E6001B"/>
                  </a:gs>
                </a:gsLst>
                <a:lin ang="16200000" scaled="1"/>
                <a:tileRect/>
              </a:gradFill>
              <a:latin typeface="Arial Black"/>
              <a:cs typeface="Arial Black"/>
            </a:endParaRPr>
          </a:p>
        </p:txBody>
      </p:sp>
      <p:sp>
        <p:nvSpPr>
          <p:cNvPr id="119" name="Rectangle 118"/>
          <p:cNvSpPr/>
          <p:nvPr/>
        </p:nvSpPr>
        <p:spPr>
          <a:xfrm>
            <a:off x="5507670" y="2310427"/>
            <a:ext cx="3466214" cy="501740"/>
          </a:xfrm>
          <a:prstGeom prst="rect">
            <a:avLst/>
          </a:prstGeom>
        </p:spPr>
        <p:txBody>
          <a:bodyPr wrap="square" lIns="0" rIns="0" bIns="0" anchor="ctr">
            <a:spAutoFit/>
          </a:bodyPr>
          <a:lstStyle/>
          <a:p>
            <a:pPr algn="ctr">
              <a:lnSpc>
                <a:spcPct val="110000"/>
              </a:lnSpc>
              <a:buClr>
                <a:srgbClr val="CC0000"/>
              </a:buClr>
            </a:pPr>
            <a:r>
              <a:rPr lang="en-US" sz="1400" dirty="0">
                <a:solidFill>
                  <a:srgbClr val="4C657D"/>
                </a:solidFill>
                <a:cs typeface="Arial Black"/>
              </a:rPr>
              <a:t>of managers say CEM will be important </a:t>
            </a:r>
            <a:r>
              <a:rPr lang="en-US" sz="1400" dirty="0" smtClean="0">
                <a:solidFill>
                  <a:srgbClr val="4C657D"/>
                </a:solidFill>
                <a:cs typeface="Arial Black"/>
              </a:rPr>
              <a:t>to </a:t>
            </a:r>
            <a:r>
              <a:rPr lang="en-US" sz="1400" dirty="0">
                <a:solidFill>
                  <a:srgbClr val="4C657D"/>
                </a:solidFill>
                <a:cs typeface="Arial Black"/>
              </a:rPr>
              <a:t>their organization in 2014 </a:t>
            </a:r>
          </a:p>
        </p:txBody>
      </p:sp>
      <p:sp>
        <p:nvSpPr>
          <p:cNvPr id="123" name="Rectangle 122"/>
          <p:cNvSpPr/>
          <p:nvPr/>
        </p:nvSpPr>
        <p:spPr>
          <a:xfrm>
            <a:off x="6707335" y="2783050"/>
            <a:ext cx="965120" cy="538609"/>
          </a:xfrm>
          <a:prstGeom prst="rect">
            <a:avLst/>
          </a:prstGeom>
        </p:spPr>
        <p:txBody>
          <a:bodyPr wrap="square" lIns="0" rIns="0" bIns="0" anchor="ctr">
            <a:spAutoFit/>
          </a:bodyPr>
          <a:lstStyle/>
          <a:p>
            <a:pPr>
              <a:buClr>
                <a:srgbClr val="CC0000"/>
              </a:buClr>
            </a:pPr>
            <a:r>
              <a:rPr lang="en-US" sz="3200" b="1" dirty="0" smtClean="0">
                <a:gradFill flip="none" rotWithShape="1">
                  <a:gsLst>
                    <a:gs pos="8000">
                      <a:srgbClr val="890000"/>
                    </a:gs>
                    <a:gs pos="23000">
                      <a:srgbClr val="890000"/>
                    </a:gs>
                    <a:gs pos="64000">
                      <a:srgbClr val="E6001B"/>
                    </a:gs>
                  </a:gsLst>
                  <a:lin ang="16200000" scaled="1"/>
                  <a:tileRect/>
                </a:gradFill>
                <a:latin typeface="Arial Black"/>
                <a:cs typeface="Arial Black"/>
              </a:rPr>
              <a:t>57%</a:t>
            </a:r>
            <a:endParaRPr lang="en-US" sz="3200" b="1" dirty="0">
              <a:gradFill flip="none" rotWithShape="1">
                <a:gsLst>
                  <a:gs pos="8000">
                    <a:srgbClr val="890000"/>
                  </a:gs>
                  <a:gs pos="23000">
                    <a:srgbClr val="890000"/>
                  </a:gs>
                  <a:gs pos="64000">
                    <a:srgbClr val="E6001B"/>
                  </a:gs>
                </a:gsLst>
                <a:lin ang="16200000" scaled="1"/>
                <a:tileRect/>
              </a:gradFill>
              <a:latin typeface="Arial Black"/>
              <a:cs typeface="Arial Black"/>
            </a:endParaRPr>
          </a:p>
        </p:txBody>
      </p:sp>
      <p:sp>
        <p:nvSpPr>
          <p:cNvPr id="124" name="Rectangle 123"/>
          <p:cNvSpPr/>
          <p:nvPr/>
        </p:nvSpPr>
        <p:spPr>
          <a:xfrm>
            <a:off x="5507670" y="3207895"/>
            <a:ext cx="3466214" cy="501740"/>
          </a:xfrm>
          <a:prstGeom prst="rect">
            <a:avLst/>
          </a:prstGeom>
        </p:spPr>
        <p:txBody>
          <a:bodyPr wrap="square" lIns="0" rIns="0" bIns="0" anchor="ctr">
            <a:spAutoFit/>
          </a:bodyPr>
          <a:lstStyle/>
          <a:p>
            <a:pPr algn="ctr">
              <a:lnSpc>
                <a:spcPct val="110000"/>
              </a:lnSpc>
              <a:buClr>
                <a:srgbClr val="CC0000"/>
              </a:buClr>
            </a:pPr>
            <a:r>
              <a:rPr lang="en-US" sz="1400" dirty="0">
                <a:solidFill>
                  <a:srgbClr val="4C657D"/>
                </a:solidFill>
                <a:cs typeface="Arial Black"/>
              </a:rPr>
              <a:t>of organizations have </a:t>
            </a:r>
            <a:r>
              <a:rPr lang="en-US" sz="1400" dirty="0" smtClean="0">
                <a:solidFill>
                  <a:srgbClr val="4C657D"/>
                </a:solidFill>
                <a:cs typeface="Arial Black"/>
              </a:rPr>
              <a:t>comprehensive CEM </a:t>
            </a:r>
            <a:r>
              <a:rPr lang="en-US" sz="1400" dirty="0">
                <a:solidFill>
                  <a:srgbClr val="4C657D"/>
                </a:solidFill>
                <a:cs typeface="Arial Black"/>
              </a:rPr>
              <a:t>program in place </a:t>
            </a:r>
          </a:p>
        </p:txBody>
      </p:sp>
      <p:sp>
        <p:nvSpPr>
          <p:cNvPr id="125" name="Rectangle 124"/>
          <p:cNvSpPr/>
          <p:nvPr/>
        </p:nvSpPr>
        <p:spPr>
          <a:xfrm>
            <a:off x="6707335" y="3722849"/>
            <a:ext cx="965120" cy="538609"/>
          </a:xfrm>
          <a:prstGeom prst="rect">
            <a:avLst/>
          </a:prstGeom>
        </p:spPr>
        <p:txBody>
          <a:bodyPr wrap="square" lIns="0" rIns="0" bIns="0" anchor="ctr">
            <a:spAutoFit/>
          </a:bodyPr>
          <a:lstStyle/>
          <a:p>
            <a:pPr>
              <a:buClr>
                <a:srgbClr val="CC0000"/>
              </a:buClr>
            </a:pPr>
            <a:r>
              <a:rPr lang="en-US" sz="3200" b="1" dirty="0" smtClean="0">
                <a:gradFill flip="none" rotWithShape="1">
                  <a:gsLst>
                    <a:gs pos="8000">
                      <a:srgbClr val="890000"/>
                    </a:gs>
                    <a:gs pos="23000">
                      <a:srgbClr val="890000"/>
                    </a:gs>
                    <a:gs pos="64000">
                      <a:srgbClr val="E6001B"/>
                    </a:gs>
                  </a:gsLst>
                  <a:lin ang="16200000" scaled="1"/>
                  <a:tileRect/>
                </a:gradFill>
                <a:latin typeface="Arial Black"/>
                <a:cs typeface="Arial Black"/>
              </a:rPr>
              <a:t>80%</a:t>
            </a:r>
            <a:endParaRPr lang="en-US" sz="3200" b="1" dirty="0">
              <a:gradFill flip="none" rotWithShape="1">
                <a:gsLst>
                  <a:gs pos="8000">
                    <a:srgbClr val="890000"/>
                  </a:gs>
                  <a:gs pos="23000">
                    <a:srgbClr val="890000"/>
                  </a:gs>
                  <a:gs pos="64000">
                    <a:srgbClr val="E6001B"/>
                  </a:gs>
                </a:gsLst>
                <a:lin ang="16200000" scaled="1"/>
                <a:tileRect/>
              </a:gradFill>
              <a:latin typeface="Arial Black"/>
              <a:cs typeface="Arial Black"/>
            </a:endParaRPr>
          </a:p>
        </p:txBody>
      </p:sp>
      <p:sp>
        <p:nvSpPr>
          <p:cNvPr id="126" name="Rectangle 125"/>
          <p:cNvSpPr/>
          <p:nvPr/>
        </p:nvSpPr>
        <p:spPr>
          <a:xfrm>
            <a:off x="5507670" y="4113871"/>
            <a:ext cx="3466214" cy="738728"/>
          </a:xfrm>
          <a:prstGeom prst="rect">
            <a:avLst/>
          </a:prstGeom>
        </p:spPr>
        <p:txBody>
          <a:bodyPr wrap="square" lIns="0" rIns="0" bIns="0" anchor="ctr">
            <a:spAutoFit/>
          </a:bodyPr>
          <a:lstStyle/>
          <a:p>
            <a:pPr algn="ctr">
              <a:lnSpc>
                <a:spcPct val="110000"/>
              </a:lnSpc>
              <a:buClr>
                <a:srgbClr val="CC0000"/>
              </a:buClr>
            </a:pPr>
            <a:r>
              <a:rPr lang="en-US" sz="1400" dirty="0">
                <a:solidFill>
                  <a:srgbClr val="4C657D"/>
                </a:solidFill>
                <a:cs typeface="Arial Black"/>
              </a:rPr>
              <a:t>of organizations had some department projects aimed at improving </a:t>
            </a:r>
            <a:r>
              <a:rPr lang="en-US" sz="1400" dirty="0" smtClean="0">
                <a:solidFill>
                  <a:srgbClr val="4C657D"/>
                </a:solidFill>
                <a:cs typeface="Arial Black"/>
              </a:rPr>
              <a:t>customer</a:t>
            </a:r>
            <a:br>
              <a:rPr lang="en-US" sz="1400" dirty="0" smtClean="0">
                <a:solidFill>
                  <a:srgbClr val="4C657D"/>
                </a:solidFill>
                <a:cs typeface="Arial Black"/>
              </a:rPr>
            </a:br>
            <a:r>
              <a:rPr lang="en-US" sz="1400" dirty="0" smtClean="0">
                <a:solidFill>
                  <a:srgbClr val="4C657D"/>
                </a:solidFill>
                <a:cs typeface="Arial Black"/>
              </a:rPr>
              <a:t>experience </a:t>
            </a:r>
            <a:r>
              <a:rPr lang="en-US" sz="1400" dirty="0">
                <a:solidFill>
                  <a:srgbClr val="4C657D"/>
                </a:solidFill>
                <a:cs typeface="Arial Black"/>
              </a:rPr>
              <a:t>in </a:t>
            </a:r>
            <a:r>
              <a:rPr lang="en-US" sz="1400" dirty="0" smtClean="0">
                <a:solidFill>
                  <a:srgbClr val="4C657D"/>
                </a:solidFill>
                <a:cs typeface="Arial Black"/>
              </a:rPr>
              <a:t>last the </a:t>
            </a:r>
            <a:r>
              <a:rPr lang="en-US" sz="1400" dirty="0">
                <a:solidFill>
                  <a:srgbClr val="4C657D"/>
                </a:solidFill>
                <a:cs typeface="Arial Black"/>
              </a:rPr>
              <a:t>12 months </a:t>
            </a:r>
          </a:p>
        </p:txBody>
      </p:sp>
      <p:sp>
        <p:nvSpPr>
          <p:cNvPr id="128" name="Rectangle 127"/>
          <p:cNvSpPr/>
          <p:nvPr/>
        </p:nvSpPr>
        <p:spPr>
          <a:xfrm>
            <a:off x="6253144" y="1616823"/>
            <a:ext cx="1694682" cy="200055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/>
            <a:r>
              <a:rPr lang="en-US" sz="700" i="1" dirty="0" smtClean="0">
                <a:solidFill>
                  <a:schemeClr val="tx2"/>
                </a:solidFill>
                <a:latin typeface="Arial Black"/>
                <a:cs typeface="Arial Black"/>
              </a:rPr>
              <a:t>*OF ORGANIZATIONS POLLED</a:t>
            </a:r>
            <a:endParaRPr lang="en-US" sz="700" i="1" dirty="0">
              <a:solidFill>
                <a:schemeClr val="tx2"/>
              </a:solidFill>
              <a:latin typeface="Arial Black"/>
              <a:cs typeface="Arial Black"/>
            </a:endParaRPr>
          </a:p>
        </p:txBody>
      </p:sp>
      <p:sp>
        <p:nvSpPr>
          <p:cNvPr id="129" name="Rectangle 128"/>
          <p:cNvSpPr/>
          <p:nvPr/>
        </p:nvSpPr>
        <p:spPr>
          <a:xfrm>
            <a:off x="5272703" y="1248074"/>
            <a:ext cx="3871297" cy="338554"/>
          </a:xfrm>
          <a:prstGeom prst="rect">
            <a:avLst/>
          </a:prstGeom>
          <a:solidFill>
            <a:schemeClr val="tx2"/>
          </a:solidFill>
        </p:spPr>
        <p:txBody>
          <a:bodyPr wrap="square" anchor="ctr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Arial Black"/>
                <a:cs typeface="Arial Black"/>
              </a:rPr>
              <a:t>…and CEM is seen as the answer </a:t>
            </a:r>
            <a:endParaRPr lang="en-US" sz="1600" dirty="0">
              <a:latin typeface="Arial Black"/>
              <a:cs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3705802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5273040" y="0"/>
            <a:ext cx="3241770" cy="6858000"/>
          </a:xfrm>
          <a:prstGeom prst="rect">
            <a:avLst/>
          </a:prstGeom>
          <a:solidFill>
            <a:schemeClr val="bg2"/>
          </a:solidFill>
        </p:spPr>
        <p:txBody>
          <a:bodyPr wrap="square" anchor="ctr">
            <a:noAutofit/>
          </a:bodyPr>
          <a:lstStyle/>
          <a:p>
            <a:pPr algn="ctr"/>
            <a:endParaRPr lang="en-GB" sz="1200" dirty="0">
              <a:solidFill>
                <a:schemeClr val="bg1"/>
              </a:solidFill>
              <a:cs typeface="Arial Black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16942" y="664389"/>
            <a:ext cx="4289957" cy="830997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/>
            <a:r>
              <a:rPr lang="en-US" sz="2400" dirty="0" smtClean="0">
                <a:solidFill>
                  <a:srgbClr val="E6001D"/>
                </a:solidFill>
                <a:latin typeface="Arial Black"/>
                <a:cs typeface="Arial Black"/>
              </a:rPr>
              <a:t>THE VALUE </a:t>
            </a:r>
            <a:br>
              <a:rPr lang="en-US" sz="2400" dirty="0" smtClean="0">
                <a:solidFill>
                  <a:srgbClr val="E6001D"/>
                </a:solidFill>
                <a:latin typeface="Arial Black"/>
                <a:cs typeface="Arial Black"/>
              </a:rPr>
            </a:br>
            <a:r>
              <a:rPr lang="en-US" sz="2400" dirty="0" smtClean="0">
                <a:solidFill>
                  <a:srgbClr val="E6001D"/>
                </a:solidFill>
                <a:latin typeface="Arial Black"/>
                <a:cs typeface="Arial Black"/>
              </a:rPr>
              <a:t>OF IMPLEMENTING CEM</a:t>
            </a:r>
            <a:endParaRPr lang="en-US" sz="2400" dirty="0">
              <a:solidFill>
                <a:srgbClr val="E6001D"/>
              </a:solidFill>
              <a:latin typeface="Arial Black"/>
              <a:cs typeface="Arial Black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698136" y="1941573"/>
            <a:ext cx="3927568" cy="3927568"/>
            <a:chOff x="1535978" y="2919461"/>
            <a:chExt cx="1645920" cy="1645920"/>
          </a:xfrm>
        </p:grpSpPr>
        <p:sp>
          <p:nvSpPr>
            <p:cNvPr id="4" name="Oval 3"/>
            <p:cNvSpPr/>
            <p:nvPr/>
          </p:nvSpPr>
          <p:spPr>
            <a:xfrm>
              <a:off x="1535978" y="2919461"/>
              <a:ext cx="1645920" cy="164592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7056" tIns="87056" rIns="87056" bIns="87056" numCol="1" spcCol="1270" rtlCol="0" anchor="ctr" anchorCtr="0">
              <a:noAutofit/>
            </a:bodyPr>
            <a:lstStyle/>
            <a:p>
              <a:pPr algn="ctr" defTabSz="49784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100" dirty="0" smtClean="0"/>
            </a:p>
          </p:txBody>
        </p:sp>
        <p:grpSp>
          <p:nvGrpSpPr>
            <p:cNvPr id="5" name="Group 4"/>
            <p:cNvGrpSpPr/>
            <p:nvPr/>
          </p:nvGrpSpPr>
          <p:grpSpPr>
            <a:xfrm>
              <a:off x="1819148" y="3094492"/>
              <a:ext cx="958725" cy="1170050"/>
              <a:chOff x="4936070" y="1069472"/>
              <a:chExt cx="2094089" cy="2555674"/>
            </a:xfrm>
          </p:grpSpPr>
          <p:grpSp>
            <p:nvGrpSpPr>
              <p:cNvPr id="7" name="Group 6"/>
              <p:cNvGrpSpPr/>
              <p:nvPr/>
            </p:nvGrpSpPr>
            <p:grpSpPr>
              <a:xfrm>
                <a:off x="5965911" y="1069472"/>
                <a:ext cx="1064248" cy="2541562"/>
                <a:chOff x="5941918" y="311389"/>
                <a:chExt cx="1332051" cy="3181109"/>
              </a:xfrm>
              <a:solidFill>
                <a:schemeClr val="accent1">
                  <a:lumMod val="50000"/>
                </a:schemeClr>
              </a:solidFill>
            </p:grpSpPr>
            <p:sp>
              <p:nvSpPr>
                <p:cNvPr id="9" name="Freeform 11"/>
                <p:cNvSpPr>
                  <a:spLocks noEditPoints="1"/>
                </p:cNvSpPr>
                <p:nvPr/>
              </p:nvSpPr>
              <p:spPr bwMode="auto">
                <a:xfrm>
                  <a:off x="6323903" y="792090"/>
                  <a:ext cx="950066" cy="2700408"/>
                </a:xfrm>
                <a:custGeom>
                  <a:avLst/>
                  <a:gdLst/>
                  <a:ahLst/>
                  <a:cxnLst>
                    <a:cxn ang="0">
                      <a:pos x="136" y="128"/>
                    </a:cxn>
                    <a:cxn ang="0">
                      <a:pos x="58" y="958"/>
                    </a:cxn>
                    <a:cxn ang="0">
                      <a:pos x="26" y="886"/>
                    </a:cxn>
                    <a:cxn ang="0">
                      <a:pos x="58" y="875"/>
                    </a:cxn>
                    <a:cxn ang="0">
                      <a:pos x="26" y="793"/>
                    </a:cxn>
                    <a:cxn ang="0">
                      <a:pos x="58" y="720"/>
                    </a:cxn>
                    <a:cxn ang="0">
                      <a:pos x="58" y="669"/>
                    </a:cxn>
                    <a:cxn ang="0">
                      <a:pos x="26" y="597"/>
                    </a:cxn>
                    <a:cxn ang="0">
                      <a:pos x="58" y="587"/>
                    </a:cxn>
                    <a:cxn ang="0">
                      <a:pos x="26" y="504"/>
                    </a:cxn>
                    <a:cxn ang="0">
                      <a:pos x="58" y="431"/>
                    </a:cxn>
                    <a:cxn ang="0">
                      <a:pos x="58" y="380"/>
                    </a:cxn>
                    <a:cxn ang="0">
                      <a:pos x="26" y="308"/>
                    </a:cxn>
                    <a:cxn ang="0">
                      <a:pos x="58" y="298"/>
                    </a:cxn>
                    <a:cxn ang="0">
                      <a:pos x="67" y="958"/>
                    </a:cxn>
                    <a:cxn ang="0">
                      <a:pos x="99" y="886"/>
                    </a:cxn>
                    <a:cxn ang="0">
                      <a:pos x="99" y="833"/>
                    </a:cxn>
                    <a:cxn ang="0">
                      <a:pos x="67" y="761"/>
                    </a:cxn>
                    <a:cxn ang="0">
                      <a:pos x="99" y="752"/>
                    </a:cxn>
                    <a:cxn ang="0">
                      <a:pos x="67" y="669"/>
                    </a:cxn>
                    <a:cxn ang="0">
                      <a:pos x="99" y="597"/>
                    </a:cxn>
                    <a:cxn ang="0">
                      <a:pos x="99" y="546"/>
                    </a:cxn>
                    <a:cxn ang="0">
                      <a:pos x="67" y="472"/>
                    </a:cxn>
                    <a:cxn ang="0">
                      <a:pos x="99" y="463"/>
                    </a:cxn>
                    <a:cxn ang="0">
                      <a:pos x="67" y="380"/>
                    </a:cxn>
                    <a:cxn ang="0">
                      <a:pos x="99" y="308"/>
                    </a:cxn>
                    <a:cxn ang="0">
                      <a:pos x="99" y="257"/>
                    </a:cxn>
                    <a:cxn ang="0">
                      <a:pos x="108" y="927"/>
                    </a:cxn>
                    <a:cxn ang="0">
                      <a:pos x="140" y="916"/>
                    </a:cxn>
                    <a:cxn ang="0">
                      <a:pos x="108" y="833"/>
                    </a:cxn>
                    <a:cxn ang="0">
                      <a:pos x="140" y="761"/>
                    </a:cxn>
                    <a:cxn ang="0">
                      <a:pos x="140" y="710"/>
                    </a:cxn>
                    <a:cxn ang="0">
                      <a:pos x="108" y="638"/>
                    </a:cxn>
                    <a:cxn ang="0">
                      <a:pos x="140" y="627"/>
                    </a:cxn>
                    <a:cxn ang="0">
                      <a:pos x="108" y="546"/>
                    </a:cxn>
                    <a:cxn ang="0">
                      <a:pos x="140" y="472"/>
                    </a:cxn>
                    <a:cxn ang="0">
                      <a:pos x="140" y="421"/>
                    </a:cxn>
                    <a:cxn ang="0">
                      <a:pos x="108" y="349"/>
                    </a:cxn>
                    <a:cxn ang="0">
                      <a:pos x="140" y="340"/>
                    </a:cxn>
                    <a:cxn ang="0">
                      <a:pos x="108" y="257"/>
                    </a:cxn>
                    <a:cxn ang="0">
                      <a:pos x="179" y="927"/>
                    </a:cxn>
                    <a:cxn ang="0">
                      <a:pos x="179" y="875"/>
                    </a:cxn>
                    <a:cxn ang="0">
                      <a:pos x="149" y="803"/>
                    </a:cxn>
                    <a:cxn ang="0">
                      <a:pos x="179" y="793"/>
                    </a:cxn>
                    <a:cxn ang="0">
                      <a:pos x="149" y="710"/>
                    </a:cxn>
                    <a:cxn ang="0">
                      <a:pos x="179" y="638"/>
                    </a:cxn>
                    <a:cxn ang="0">
                      <a:pos x="179" y="587"/>
                    </a:cxn>
                    <a:cxn ang="0">
                      <a:pos x="149" y="514"/>
                    </a:cxn>
                    <a:cxn ang="0">
                      <a:pos x="179" y="504"/>
                    </a:cxn>
                    <a:cxn ang="0">
                      <a:pos x="149" y="421"/>
                    </a:cxn>
                    <a:cxn ang="0">
                      <a:pos x="179" y="349"/>
                    </a:cxn>
                    <a:cxn ang="0">
                      <a:pos x="219" y="916"/>
                    </a:cxn>
                    <a:cxn ang="0">
                      <a:pos x="189" y="844"/>
                    </a:cxn>
                    <a:cxn ang="0">
                      <a:pos x="219" y="833"/>
                    </a:cxn>
                    <a:cxn ang="0">
                      <a:pos x="189" y="752"/>
                    </a:cxn>
                    <a:cxn ang="0">
                      <a:pos x="219" y="680"/>
                    </a:cxn>
                    <a:cxn ang="0">
                      <a:pos x="219" y="627"/>
                    </a:cxn>
                    <a:cxn ang="0">
                      <a:pos x="189" y="555"/>
                    </a:cxn>
                    <a:cxn ang="0">
                      <a:pos x="219" y="546"/>
                    </a:cxn>
                    <a:cxn ang="0">
                      <a:pos x="230" y="916"/>
                    </a:cxn>
                    <a:cxn ang="0">
                      <a:pos x="260" y="844"/>
                    </a:cxn>
                    <a:cxn ang="0">
                      <a:pos x="260" y="793"/>
                    </a:cxn>
                    <a:cxn ang="0">
                      <a:pos x="260" y="720"/>
                    </a:cxn>
                  </a:cxnLst>
                  <a:rect l="0" t="0" r="r" b="b"/>
                  <a:pathLst>
                    <a:path w="356" h="1055">
                      <a:moveTo>
                        <a:pt x="175" y="183"/>
                      </a:moveTo>
                      <a:cubicBezTo>
                        <a:pt x="150" y="183"/>
                        <a:pt x="150" y="183"/>
                        <a:pt x="150" y="183"/>
                      </a:cubicBezTo>
                      <a:cubicBezTo>
                        <a:pt x="150" y="128"/>
                        <a:pt x="150" y="128"/>
                        <a:pt x="150" y="128"/>
                      </a:cubicBezTo>
                      <a:cubicBezTo>
                        <a:pt x="145" y="128"/>
                        <a:pt x="145" y="128"/>
                        <a:pt x="145" y="128"/>
                      </a:cubicBezTo>
                      <a:cubicBezTo>
                        <a:pt x="141" y="0"/>
                        <a:pt x="141" y="0"/>
                        <a:pt x="141" y="0"/>
                      </a:cubicBezTo>
                      <a:cubicBezTo>
                        <a:pt x="140" y="0"/>
                        <a:pt x="140" y="0"/>
                        <a:pt x="140" y="0"/>
                      </a:cubicBezTo>
                      <a:cubicBezTo>
                        <a:pt x="136" y="128"/>
                        <a:pt x="136" y="128"/>
                        <a:pt x="136" y="128"/>
                      </a:cubicBezTo>
                      <a:cubicBezTo>
                        <a:pt x="131" y="128"/>
                        <a:pt x="131" y="128"/>
                        <a:pt x="131" y="128"/>
                      </a:cubicBezTo>
                      <a:cubicBezTo>
                        <a:pt x="131" y="183"/>
                        <a:pt x="131" y="183"/>
                        <a:pt x="131" y="183"/>
                      </a:cubicBezTo>
                      <a:cubicBezTo>
                        <a:pt x="0" y="183"/>
                        <a:pt x="0" y="183"/>
                        <a:pt x="0" y="183"/>
                      </a:cubicBezTo>
                      <a:cubicBezTo>
                        <a:pt x="0" y="1055"/>
                        <a:pt x="0" y="1055"/>
                        <a:pt x="0" y="1055"/>
                      </a:cubicBezTo>
                      <a:cubicBezTo>
                        <a:pt x="356" y="1055"/>
                        <a:pt x="356" y="1055"/>
                        <a:pt x="356" y="1055"/>
                      </a:cubicBezTo>
                      <a:cubicBezTo>
                        <a:pt x="175" y="183"/>
                        <a:pt x="175" y="183"/>
                        <a:pt x="175" y="183"/>
                      </a:cubicBezTo>
                      <a:close/>
                      <a:moveTo>
                        <a:pt x="58" y="958"/>
                      </a:moveTo>
                      <a:cubicBezTo>
                        <a:pt x="26" y="958"/>
                        <a:pt x="26" y="958"/>
                        <a:pt x="26" y="958"/>
                      </a:cubicBezTo>
                      <a:cubicBezTo>
                        <a:pt x="26" y="948"/>
                        <a:pt x="26" y="937"/>
                        <a:pt x="26" y="927"/>
                      </a:cubicBezTo>
                      <a:cubicBezTo>
                        <a:pt x="58" y="927"/>
                        <a:pt x="58" y="927"/>
                        <a:pt x="58" y="927"/>
                      </a:cubicBezTo>
                      <a:cubicBezTo>
                        <a:pt x="58" y="958"/>
                        <a:pt x="58" y="958"/>
                        <a:pt x="58" y="958"/>
                      </a:cubicBezTo>
                      <a:close/>
                      <a:moveTo>
                        <a:pt x="58" y="916"/>
                      </a:moveTo>
                      <a:cubicBezTo>
                        <a:pt x="26" y="916"/>
                        <a:pt x="26" y="916"/>
                        <a:pt x="26" y="916"/>
                      </a:cubicBezTo>
                      <a:cubicBezTo>
                        <a:pt x="26" y="905"/>
                        <a:pt x="26" y="895"/>
                        <a:pt x="26" y="886"/>
                      </a:cubicBezTo>
                      <a:cubicBezTo>
                        <a:pt x="58" y="886"/>
                        <a:pt x="58" y="886"/>
                        <a:pt x="58" y="886"/>
                      </a:cubicBezTo>
                      <a:cubicBezTo>
                        <a:pt x="58" y="916"/>
                        <a:pt x="58" y="916"/>
                        <a:pt x="58" y="916"/>
                      </a:cubicBezTo>
                      <a:close/>
                      <a:moveTo>
                        <a:pt x="58" y="875"/>
                      </a:moveTo>
                      <a:cubicBezTo>
                        <a:pt x="26" y="875"/>
                        <a:pt x="26" y="875"/>
                        <a:pt x="26" y="875"/>
                      </a:cubicBezTo>
                      <a:cubicBezTo>
                        <a:pt x="26" y="865"/>
                        <a:pt x="26" y="854"/>
                        <a:pt x="26" y="844"/>
                      </a:cubicBezTo>
                      <a:cubicBezTo>
                        <a:pt x="58" y="844"/>
                        <a:pt x="58" y="844"/>
                        <a:pt x="58" y="844"/>
                      </a:cubicBezTo>
                      <a:cubicBezTo>
                        <a:pt x="58" y="875"/>
                        <a:pt x="58" y="875"/>
                        <a:pt x="58" y="875"/>
                      </a:cubicBezTo>
                      <a:close/>
                      <a:moveTo>
                        <a:pt x="58" y="833"/>
                      </a:moveTo>
                      <a:cubicBezTo>
                        <a:pt x="26" y="833"/>
                        <a:pt x="26" y="833"/>
                        <a:pt x="26" y="833"/>
                      </a:cubicBezTo>
                      <a:cubicBezTo>
                        <a:pt x="26" y="824"/>
                        <a:pt x="26" y="814"/>
                        <a:pt x="26" y="803"/>
                      </a:cubicBezTo>
                      <a:cubicBezTo>
                        <a:pt x="58" y="803"/>
                        <a:pt x="58" y="803"/>
                        <a:pt x="58" y="803"/>
                      </a:cubicBezTo>
                      <a:cubicBezTo>
                        <a:pt x="58" y="833"/>
                        <a:pt x="58" y="833"/>
                        <a:pt x="58" y="833"/>
                      </a:cubicBezTo>
                      <a:close/>
                      <a:moveTo>
                        <a:pt x="58" y="793"/>
                      </a:moveTo>
                      <a:cubicBezTo>
                        <a:pt x="26" y="793"/>
                        <a:pt x="26" y="793"/>
                        <a:pt x="26" y="793"/>
                      </a:cubicBezTo>
                      <a:cubicBezTo>
                        <a:pt x="26" y="782"/>
                        <a:pt x="26" y="771"/>
                        <a:pt x="26" y="761"/>
                      </a:cubicBezTo>
                      <a:cubicBezTo>
                        <a:pt x="58" y="761"/>
                        <a:pt x="58" y="761"/>
                        <a:pt x="58" y="761"/>
                      </a:cubicBezTo>
                      <a:cubicBezTo>
                        <a:pt x="58" y="793"/>
                        <a:pt x="58" y="793"/>
                        <a:pt x="58" y="793"/>
                      </a:cubicBezTo>
                      <a:close/>
                      <a:moveTo>
                        <a:pt x="58" y="752"/>
                      </a:moveTo>
                      <a:cubicBezTo>
                        <a:pt x="26" y="752"/>
                        <a:pt x="26" y="752"/>
                        <a:pt x="26" y="752"/>
                      </a:cubicBezTo>
                      <a:cubicBezTo>
                        <a:pt x="26" y="741"/>
                        <a:pt x="26" y="731"/>
                        <a:pt x="26" y="720"/>
                      </a:cubicBezTo>
                      <a:cubicBezTo>
                        <a:pt x="58" y="720"/>
                        <a:pt x="58" y="720"/>
                        <a:pt x="58" y="720"/>
                      </a:cubicBezTo>
                      <a:cubicBezTo>
                        <a:pt x="58" y="752"/>
                        <a:pt x="58" y="752"/>
                        <a:pt x="58" y="752"/>
                      </a:cubicBezTo>
                      <a:close/>
                      <a:moveTo>
                        <a:pt x="58" y="710"/>
                      </a:moveTo>
                      <a:cubicBezTo>
                        <a:pt x="26" y="710"/>
                        <a:pt x="26" y="710"/>
                        <a:pt x="26" y="710"/>
                      </a:cubicBezTo>
                      <a:cubicBezTo>
                        <a:pt x="26" y="699"/>
                        <a:pt x="26" y="689"/>
                        <a:pt x="26" y="680"/>
                      </a:cubicBezTo>
                      <a:cubicBezTo>
                        <a:pt x="58" y="680"/>
                        <a:pt x="58" y="680"/>
                        <a:pt x="58" y="680"/>
                      </a:cubicBezTo>
                      <a:cubicBezTo>
                        <a:pt x="58" y="710"/>
                        <a:pt x="58" y="710"/>
                        <a:pt x="58" y="710"/>
                      </a:cubicBezTo>
                      <a:close/>
                      <a:moveTo>
                        <a:pt x="58" y="669"/>
                      </a:moveTo>
                      <a:cubicBezTo>
                        <a:pt x="26" y="669"/>
                        <a:pt x="26" y="669"/>
                        <a:pt x="26" y="669"/>
                      </a:cubicBezTo>
                      <a:cubicBezTo>
                        <a:pt x="26" y="659"/>
                        <a:pt x="26" y="648"/>
                        <a:pt x="26" y="638"/>
                      </a:cubicBezTo>
                      <a:cubicBezTo>
                        <a:pt x="58" y="638"/>
                        <a:pt x="58" y="638"/>
                        <a:pt x="58" y="638"/>
                      </a:cubicBezTo>
                      <a:cubicBezTo>
                        <a:pt x="58" y="669"/>
                        <a:pt x="58" y="669"/>
                        <a:pt x="58" y="669"/>
                      </a:cubicBezTo>
                      <a:close/>
                      <a:moveTo>
                        <a:pt x="58" y="627"/>
                      </a:moveTo>
                      <a:cubicBezTo>
                        <a:pt x="26" y="627"/>
                        <a:pt x="26" y="627"/>
                        <a:pt x="26" y="627"/>
                      </a:cubicBezTo>
                      <a:cubicBezTo>
                        <a:pt x="26" y="618"/>
                        <a:pt x="26" y="608"/>
                        <a:pt x="26" y="597"/>
                      </a:cubicBezTo>
                      <a:cubicBezTo>
                        <a:pt x="58" y="597"/>
                        <a:pt x="58" y="597"/>
                        <a:pt x="58" y="597"/>
                      </a:cubicBezTo>
                      <a:cubicBezTo>
                        <a:pt x="58" y="627"/>
                        <a:pt x="58" y="627"/>
                        <a:pt x="58" y="627"/>
                      </a:cubicBezTo>
                      <a:close/>
                      <a:moveTo>
                        <a:pt x="58" y="587"/>
                      </a:moveTo>
                      <a:cubicBezTo>
                        <a:pt x="26" y="587"/>
                        <a:pt x="26" y="587"/>
                        <a:pt x="26" y="587"/>
                      </a:cubicBezTo>
                      <a:cubicBezTo>
                        <a:pt x="26" y="576"/>
                        <a:pt x="26" y="565"/>
                        <a:pt x="26" y="555"/>
                      </a:cubicBezTo>
                      <a:cubicBezTo>
                        <a:pt x="58" y="555"/>
                        <a:pt x="58" y="555"/>
                        <a:pt x="58" y="555"/>
                      </a:cubicBezTo>
                      <a:cubicBezTo>
                        <a:pt x="58" y="587"/>
                        <a:pt x="58" y="587"/>
                        <a:pt x="58" y="587"/>
                      </a:cubicBezTo>
                      <a:close/>
                      <a:moveTo>
                        <a:pt x="58" y="546"/>
                      </a:moveTo>
                      <a:cubicBezTo>
                        <a:pt x="26" y="546"/>
                        <a:pt x="26" y="546"/>
                        <a:pt x="26" y="546"/>
                      </a:cubicBezTo>
                      <a:cubicBezTo>
                        <a:pt x="26" y="535"/>
                        <a:pt x="26" y="525"/>
                        <a:pt x="26" y="514"/>
                      </a:cubicBezTo>
                      <a:cubicBezTo>
                        <a:pt x="58" y="514"/>
                        <a:pt x="58" y="514"/>
                        <a:pt x="58" y="514"/>
                      </a:cubicBezTo>
                      <a:cubicBezTo>
                        <a:pt x="58" y="546"/>
                        <a:pt x="58" y="546"/>
                        <a:pt x="58" y="546"/>
                      </a:cubicBezTo>
                      <a:close/>
                      <a:moveTo>
                        <a:pt x="58" y="504"/>
                      </a:moveTo>
                      <a:cubicBezTo>
                        <a:pt x="26" y="504"/>
                        <a:pt x="26" y="504"/>
                        <a:pt x="26" y="504"/>
                      </a:cubicBezTo>
                      <a:cubicBezTo>
                        <a:pt x="26" y="493"/>
                        <a:pt x="26" y="483"/>
                        <a:pt x="26" y="472"/>
                      </a:cubicBezTo>
                      <a:cubicBezTo>
                        <a:pt x="58" y="472"/>
                        <a:pt x="58" y="472"/>
                        <a:pt x="58" y="472"/>
                      </a:cubicBezTo>
                      <a:cubicBezTo>
                        <a:pt x="58" y="504"/>
                        <a:pt x="58" y="504"/>
                        <a:pt x="58" y="504"/>
                      </a:cubicBezTo>
                      <a:close/>
                      <a:moveTo>
                        <a:pt x="58" y="463"/>
                      </a:moveTo>
                      <a:cubicBezTo>
                        <a:pt x="26" y="463"/>
                        <a:pt x="26" y="463"/>
                        <a:pt x="26" y="463"/>
                      </a:cubicBezTo>
                      <a:cubicBezTo>
                        <a:pt x="26" y="453"/>
                        <a:pt x="26" y="442"/>
                        <a:pt x="26" y="431"/>
                      </a:cubicBezTo>
                      <a:cubicBezTo>
                        <a:pt x="58" y="431"/>
                        <a:pt x="58" y="431"/>
                        <a:pt x="58" y="431"/>
                      </a:cubicBezTo>
                      <a:cubicBezTo>
                        <a:pt x="58" y="463"/>
                        <a:pt x="58" y="463"/>
                        <a:pt x="58" y="463"/>
                      </a:cubicBezTo>
                      <a:close/>
                      <a:moveTo>
                        <a:pt x="58" y="421"/>
                      </a:moveTo>
                      <a:cubicBezTo>
                        <a:pt x="26" y="421"/>
                        <a:pt x="26" y="421"/>
                        <a:pt x="26" y="421"/>
                      </a:cubicBezTo>
                      <a:cubicBezTo>
                        <a:pt x="26" y="412"/>
                        <a:pt x="26" y="401"/>
                        <a:pt x="26" y="391"/>
                      </a:cubicBezTo>
                      <a:cubicBezTo>
                        <a:pt x="58" y="391"/>
                        <a:pt x="58" y="391"/>
                        <a:pt x="58" y="391"/>
                      </a:cubicBezTo>
                      <a:cubicBezTo>
                        <a:pt x="58" y="421"/>
                        <a:pt x="58" y="421"/>
                        <a:pt x="58" y="421"/>
                      </a:cubicBezTo>
                      <a:close/>
                      <a:moveTo>
                        <a:pt x="58" y="380"/>
                      </a:moveTo>
                      <a:cubicBezTo>
                        <a:pt x="26" y="380"/>
                        <a:pt x="26" y="380"/>
                        <a:pt x="26" y="380"/>
                      </a:cubicBezTo>
                      <a:cubicBezTo>
                        <a:pt x="26" y="370"/>
                        <a:pt x="26" y="359"/>
                        <a:pt x="26" y="349"/>
                      </a:cubicBezTo>
                      <a:cubicBezTo>
                        <a:pt x="58" y="349"/>
                        <a:pt x="58" y="349"/>
                        <a:pt x="58" y="349"/>
                      </a:cubicBezTo>
                      <a:cubicBezTo>
                        <a:pt x="58" y="380"/>
                        <a:pt x="58" y="380"/>
                        <a:pt x="58" y="380"/>
                      </a:cubicBezTo>
                      <a:close/>
                      <a:moveTo>
                        <a:pt x="58" y="340"/>
                      </a:moveTo>
                      <a:cubicBezTo>
                        <a:pt x="26" y="340"/>
                        <a:pt x="26" y="340"/>
                        <a:pt x="26" y="340"/>
                      </a:cubicBezTo>
                      <a:cubicBezTo>
                        <a:pt x="26" y="329"/>
                        <a:pt x="26" y="319"/>
                        <a:pt x="26" y="308"/>
                      </a:cubicBezTo>
                      <a:cubicBezTo>
                        <a:pt x="58" y="308"/>
                        <a:pt x="58" y="308"/>
                        <a:pt x="58" y="308"/>
                      </a:cubicBezTo>
                      <a:cubicBezTo>
                        <a:pt x="58" y="340"/>
                        <a:pt x="58" y="340"/>
                        <a:pt x="58" y="340"/>
                      </a:cubicBezTo>
                      <a:close/>
                      <a:moveTo>
                        <a:pt x="58" y="298"/>
                      </a:moveTo>
                      <a:cubicBezTo>
                        <a:pt x="26" y="298"/>
                        <a:pt x="26" y="298"/>
                        <a:pt x="26" y="298"/>
                      </a:cubicBezTo>
                      <a:cubicBezTo>
                        <a:pt x="26" y="287"/>
                        <a:pt x="26" y="277"/>
                        <a:pt x="26" y="266"/>
                      </a:cubicBezTo>
                      <a:cubicBezTo>
                        <a:pt x="58" y="266"/>
                        <a:pt x="58" y="266"/>
                        <a:pt x="58" y="266"/>
                      </a:cubicBezTo>
                      <a:cubicBezTo>
                        <a:pt x="58" y="298"/>
                        <a:pt x="58" y="298"/>
                        <a:pt x="58" y="298"/>
                      </a:cubicBezTo>
                      <a:close/>
                      <a:moveTo>
                        <a:pt x="58" y="257"/>
                      </a:moveTo>
                      <a:cubicBezTo>
                        <a:pt x="26" y="257"/>
                        <a:pt x="26" y="257"/>
                        <a:pt x="26" y="257"/>
                      </a:cubicBezTo>
                      <a:cubicBezTo>
                        <a:pt x="26" y="247"/>
                        <a:pt x="26" y="236"/>
                        <a:pt x="26" y="225"/>
                      </a:cubicBezTo>
                      <a:cubicBezTo>
                        <a:pt x="58" y="225"/>
                        <a:pt x="58" y="225"/>
                        <a:pt x="58" y="225"/>
                      </a:cubicBezTo>
                      <a:cubicBezTo>
                        <a:pt x="58" y="257"/>
                        <a:pt x="58" y="257"/>
                        <a:pt x="58" y="257"/>
                      </a:cubicBezTo>
                      <a:close/>
                      <a:moveTo>
                        <a:pt x="99" y="958"/>
                      </a:moveTo>
                      <a:cubicBezTo>
                        <a:pt x="67" y="958"/>
                        <a:pt x="67" y="958"/>
                        <a:pt x="67" y="958"/>
                      </a:cubicBezTo>
                      <a:cubicBezTo>
                        <a:pt x="67" y="927"/>
                        <a:pt x="67" y="927"/>
                        <a:pt x="67" y="927"/>
                      </a:cubicBezTo>
                      <a:cubicBezTo>
                        <a:pt x="99" y="927"/>
                        <a:pt x="99" y="927"/>
                        <a:pt x="99" y="927"/>
                      </a:cubicBezTo>
                      <a:cubicBezTo>
                        <a:pt x="99" y="958"/>
                        <a:pt x="99" y="958"/>
                        <a:pt x="99" y="958"/>
                      </a:cubicBezTo>
                      <a:close/>
                      <a:moveTo>
                        <a:pt x="99" y="916"/>
                      </a:moveTo>
                      <a:cubicBezTo>
                        <a:pt x="67" y="916"/>
                        <a:pt x="67" y="916"/>
                        <a:pt x="67" y="916"/>
                      </a:cubicBezTo>
                      <a:cubicBezTo>
                        <a:pt x="67" y="886"/>
                        <a:pt x="67" y="886"/>
                        <a:pt x="67" y="886"/>
                      </a:cubicBezTo>
                      <a:cubicBezTo>
                        <a:pt x="99" y="886"/>
                        <a:pt x="99" y="886"/>
                        <a:pt x="99" y="886"/>
                      </a:cubicBezTo>
                      <a:cubicBezTo>
                        <a:pt x="99" y="916"/>
                        <a:pt x="99" y="916"/>
                        <a:pt x="99" y="916"/>
                      </a:cubicBezTo>
                      <a:close/>
                      <a:moveTo>
                        <a:pt x="99" y="875"/>
                      </a:moveTo>
                      <a:cubicBezTo>
                        <a:pt x="67" y="875"/>
                        <a:pt x="67" y="875"/>
                        <a:pt x="67" y="875"/>
                      </a:cubicBezTo>
                      <a:cubicBezTo>
                        <a:pt x="67" y="844"/>
                        <a:pt x="67" y="844"/>
                        <a:pt x="67" y="844"/>
                      </a:cubicBezTo>
                      <a:cubicBezTo>
                        <a:pt x="99" y="844"/>
                        <a:pt x="99" y="844"/>
                        <a:pt x="99" y="844"/>
                      </a:cubicBezTo>
                      <a:cubicBezTo>
                        <a:pt x="99" y="875"/>
                        <a:pt x="99" y="875"/>
                        <a:pt x="99" y="875"/>
                      </a:cubicBezTo>
                      <a:close/>
                      <a:moveTo>
                        <a:pt x="99" y="833"/>
                      </a:moveTo>
                      <a:cubicBezTo>
                        <a:pt x="67" y="833"/>
                        <a:pt x="67" y="833"/>
                        <a:pt x="67" y="833"/>
                      </a:cubicBezTo>
                      <a:cubicBezTo>
                        <a:pt x="67" y="803"/>
                        <a:pt x="67" y="803"/>
                        <a:pt x="67" y="803"/>
                      </a:cubicBezTo>
                      <a:cubicBezTo>
                        <a:pt x="99" y="803"/>
                        <a:pt x="99" y="803"/>
                        <a:pt x="99" y="803"/>
                      </a:cubicBezTo>
                      <a:cubicBezTo>
                        <a:pt x="99" y="833"/>
                        <a:pt x="99" y="833"/>
                        <a:pt x="99" y="833"/>
                      </a:cubicBezTo>
                      <a:close/>
                      <a:moveTo>
                        <a:pt x="99" y="793"/>
                      </a:moveTo>
                      <a:cubicBezTo>
                        <a:pt x="67" y="793"/>
                        <a:pt x="67" y="793"/>
                        <a:pt x="67" y="793"/>
                      </a:cubicBezTo>
                      <a:cubicBezTo>
                        <a:pt x="67" y="761"/>
                        <a:pt x="67" y="761"/>
                        <a:pt x="67" y="761"/>
                      </a:cubicBezTo>
                      <a:cubicBezTo>
                        <a:pt x="99" y="761"/>
                        <a:pt x="99" y="761"/>
                        <a:pt x="99" y="761"/>
                      </a:cubicBezTo>
                      <a:cubicBezTo>
                        <a:pt x="99" y="793"/>
                        <a:pt x="99" y="793"/>
                        <a:pt x="99" y="793"/>
                      </a:cubicBezTo>
                      <a:close/>
                      <a:moveTo>
                        <a:pt x="99" y="752"/>
                      </a:moveTo>
                      <a:cubicBezTo>
                        <a:pt x="67" y="752"/>
                        <a:pt x="67" y="752"/>
                        <a:pt x="67" y="752"/>
                      </a:cubicBezTo>
                      <a:cubicBezTo>
                        <a:pt x="67" y="720"/>
                        <a:pt x="67" y="720"/>
                        <a:pt x="67" y="720"/>
                      </a:cubicBezTo>
                      <a:cubicBezTo>
                        <a:pt x="99" y="720"/>
                        <a:pt x="99" y="720"/>
                        <a:pt x="99" y="720"/>
                      </a:cubicBezTo>
                      <a:cubicBezTo>
                        <a:pt x="99" y="752"/>
                        <a:pt x="99" y="752"/>
                        <a:pt x="99" y="752"/>
                      </a:cubicBezTo>
                      <a:close/>
                      <a:moveTo>
                        <a:pt x="99" y="710"/>
                      </a:moveTo>
                      <a:cubicBezTo>
                        <a:pt x="67" y="710"/>
                        <a:pt x="67" y="710"/>
                        <a:pt x="67" y="710"/>
                      </a:cubicBezTo>
                      <a:cubicBezTo>
                        <a:pt x="67" y="680"/>
                        <a:pt x="67" y="680"/>
                        <a:pt x="67" y="680"/>
                      </a:cubicBezTo>
                      <a:cubicBezTo>
                        <a:pt x="99" y="680"/>
                        <a:pt x="99" y="680"/>
                        <a:pt x="99" y="680"/>
                      </a:cubicBezTo>
                      <a:cubicBezTo>
                        <a:pt x="99" y="710"/>
                        <a:pt x="99" y="710"/>
                        <a:pt x="99" y="710"/>
                      </a:cubicBezTo>
                      <a:close/>
                      <a:moveTo>
                        <a:pt x="99" y="669"/>
                      </a:moveTo>
                      <a:cubicBezTo>
                        <a:pt x="67" y="669"/>
                        <a:pt x="67" y="669"/>
                        <a:pt x="67" y="669"/>
                      </a:cubicBezTo>
                      <a:cubicBezTo>
                        <a:pt x="67" y="638"/>
                        <a:pt x="67" y="638"/>
                        <a:pt x="67" y="638"/>
                      </a:cubicBezTo>
                      <a:cubicBezTo>
                        <a:pt x="99" y="638"/>
                        <a:pt x="99" y="638"/>
                        <a:pt x="99" y="638"/>
                      </a:cubicBezTo>
                      <a:cubicBezTo>
                        <a:pt x="99" y="669"/>
                        <a:pt x="99" y="669"/>
                        <a:pt x="99" y="669"/>
                      </a:cubicBezTo>
                      <a:close/>
                      <a:moveTo>
                        <a:pt x="99" y="627"/>
                      </a:moveTo>
                      <a:cubicBezTo>
                        <a:pt x="67" y="627"/>
                        <a:pt x="67" y="627"/>
                        <a:pt x="67" y="627"/>
                      </a:cubicBezTo>
                      <a:cubicBezTo>
                        <a:pt x="67" y="597"/>
                        <a:pt x="67" y="597"/>
                        <a:pt x="67" y="597"/>
                      </a:cubicBezTo>
                      <a:cubicBezTo>
                        <a:pt x="99" y="597"/>
                        <a:pt x="99" y="597"/>
                        <a:pt x="99" y="597"/>
                      </a:cubicBezTo>
                      <a:cubicBezTo>
                        <a:pt x="99" y="627"/>
                        <a:pt x="99" y="627"/>
                        <a:pt x="99" y="627"/>
                      </a:cubicBezTo>
                      <a:close/>
                      <a:moveTo>
                        <a:pt x="99" y="587"/>
                      </a:moveTo>
                      <a:cubicBezTo>
                        <a:pt x="67" y="587"/>
                        <a:pt x="67" y="587"/>
                        <a:pt x="67" y="587"/>
                      </a:cubicBezTo>
                      <a:cubicBezTo>
                        <a:pt x="67" y="555"/>
                        <a:pt x="67" y="555"/>
                        <a:pt x="67" y="555"/>
                      </a:cubicBezTo>
                      <a:cubicBezTo>
                        <a:pt x="99" y="555"/>
                        <a:pt x="99" y="555"/>
                        <a:pt x="99" y="555"/>
                      </a:cubicBezTo>
                      <a:cubicBezTo>
                        <a:pt x="99" y="587"/>
                        <a:pt x="99" y="587"/>
                        <a:pt x="99" y="587"/>
                      </a:cubicBezTo>
                      <a:close/>
                      <a:moveTo>
                        <a:pt x="99" y="546"/>
                      </a:moveTo>
                      <a:cubicBezTo>
                        <a:pt x="67" y="546"/>
                        <a:pt x="67" y="546"/>
                        <a:pt x="67" y="546"/>
                      </a:cubicBezTo>
                      <a:cubicBezTo>
                        <a:pt x="67" y="514"/>
                        <a:pt x="67" y="514"/>
                        <a:pt x="67" y="514"/>
                      </a:cubicBezTo>
                      <a:cubicBezTo>
                        <a:pt x="99" y="514"/>
                        <a:pt x="99" y="514"/>
                        <a:pt x="99" y="514"/>
                      </a:cubicBezTo>
                      <a:cubicBezTo>
                        <a:pt x="99" y="546"/>
                        <a:pt x="99" y="546"/>
                        <a:pt x="99" y="546"/>
                      </a:cubicBezTo>
                      <a:close/>
                      <a:moveTo>
                        <a:pt x="99" y="504"/>
                      </a:moveTo>
                      <a:cubicBezTo>
                        <a:pt x="67" y="504"/>
                        <a:pt x="67" y="504"/>
                        <a:pt x="67" y="504"/>
                      </a:cubicBezTo>
                      <a:cubicBezTo>
                        <a:pt x="67" y="472"/>
                        <a:pt x="67" y="472"/>
                        <a:pt x="67" y="472"/>
                      </a:cubicBezTo>
                      <a:cubicBezTo>
                        <a:pt x="99" y="472"/>
                        <a:pt x="99" y="472"/>
                        <a:pt x="99" y="472"/>
                      </a:cubicBezTo>
                      <a:cubicBezTo>
                        <a:pt x="99" y="504"/>
                        <a:pt x="99" y="504"/>
                        <a:pt x="99" y="504"/>
                      </a:cubicBezTo>
                      <a:close/>
                      <a:moveTo>
                        <a:pt x="99" y="463"/>
                      </a:moveTo>
                      <a:cubicBezTo>
                        <a:pt x="67" y="463"/>
                        <a:pt x="67" y="463"/>
                        <a:pt x="67" y="463"/>
                      </a:cubicBezTo>
                      <a:cubicBezTo>
                        <a:pt x="67" y="431"/>
                        <a:pt x="67" y="431"/>
                        <a:pt x="67" y="431"/>
                      </a:cubicBezTo>
                      <a:cubicBezTo>
                        <a:pt x="99" y="431"/>
                        <a:pt x="99" y="431"/>
                        <a:pt x="99" y="431"/>
                      </a:cubicBezTo>
                      <a:cubicBezTo>
                        <a:pt x="99" y="463"/>
                        <a:pt x="99" y="463"/>
                        <a:pt x="99" y="463"/>
                      </a:cubicBezTo>
                      <a:close/>
                      <a:moveTo>
                        <a:pt x="99" y="421"/>
                      </a:moveTo>
                      <a:cubicBezTo>
                        <a:pt x="67" y="421"/>
                        <a:pt x="67" y="421"/>
                        <a:pt x="67" y="421"/>
                      </a:cubicBezTo>
                      <a:cubicBezTo>
                        <a:pt x="67" y="391"/>
                        <a:pt x="67" y="391"/>
                        <a:pt x="67" y="391"/>
                      </a:cubicBezTo>
                      <a:cubicBezTo>
                        <a:pt x="99" y="391"/>
                        <a:pt x="99" y="391"/>
                        <a:pt x="99" y="391"/>
                      </a:cubicBezTo>
                      <a:cubicBezTo>
                        <a:pt x="99" y="421"/>
                        <a:pt x="99" y="421"/>
                        <a:pt x="99" y="421"/>
                      </a:cubicBezTo>
                      <a:close/>
                      <a:moveTo>
                        <a:pt x="99" y="380"/>
                      </a:moveTo>
                      <a:cubicBezTo>
                        <a:pt x="67" y="380"/>
                        <a:pt x="67" y="380"/>
                        <a:pt x="67" y="380"/>
                      </a:cubicBezTo>
                      <a:cubicBezTo>
                        <a:pt x="67" y="349"/>
                        <a:pt x="67" y="349"/>
                        <a:pt x="67" y="349"/>
                      </a:cubicBezTo>
                      <a:cubicBezTo>
                        <a:pt x="99" y="349"/>
                        <a:pt x="99" y="349"/>
                        <a:pt x="99" y="349"/>
                      </a:cubicBezTo>
                      <a:cubicBezTo>
                        <a:pt x="99" y="380"/>
                        <a:pt x="99" y="380"/>
                        <a:pt x="99" y="380"/>
                      </a:cubicBezTo>
                      <a:close/>
                      <a:moveTo>
                        <a:pt x="99" y="340"/>
                      </a:moveTo>
                      <a:cubicBezTo>
                        <a:pt x="67" y="340"/>
                        <a:pt x="67" y="340"/>
                        <a:pt x="67" y="340"/>
                      </a:cubicBezTo>
                      <a:cubicBezTo>
                        <a:pt x="67" y="308"/>
                        <a:pt x="67" y="308"/>
                        <a:pt x="67" y="308"/>
                      </a:cubicBezTo>
                      <a:cubicBezTo>
                        <a:pt x="99" y="308"/>
                        <a:pt x="99" y="308"/>
                        <a:pt x="99" y="308"/>
                      </a:cubicBezTo>
                      <a:cubicBezTo>
                        <a:pt x="99" y="340"/>
                        <a:pt x="99" y="340"/>
                        <a:pt x="99" y="340"/>
                      </a:cubicBezTo>
                      <a:close/>
                      <a:moveTo>
                        <a:pt x="99" y="298"/>
                      </a:moveTo>
                      <a:cubicBezTo>
                        <a:pt x="67" y="298"/>
                        <a:pt x="67" y="298"/>
                        <a:pt x="67" y="298"/>
                      </a:cubicBezTo>
                      <a:cubicBezTo>
                        <a:pt x="67" y="266"/>
                        <a:pt x="67" y="266"/>
                        <a:pt x="67" y="266"/>
                      </a:cubicBezTo>
                      <a:cubicBezTo>
                        <a:pt x="99" y="266"/>
                        <a:pt x="99" y="266"/>
                        <a:pt x="99" y="266"/>
                      </a:cubicBezTo>
                      <a:cubicBezTo>
                        <a:pt x="99" y="298"/>
                        <a:pt x="99" y="298"/>
                        <a:pt x="99" y="298"/>
                      </a:cubicBezTo>
                      <a:close/>
                      <a:moveTo>
                        <a:pt x="99" y="257"/>
                      </a:moveTo>
                      <a:cubicBezTo>
                        <a:pt x="67" y="257"/>
                        <a:pt x="67" y="257"/>
                        <a:pt x="67" y="257"/>
                      </a:cubicBezTo>
                      <a:cubicBezTo>
                        <a:pt x="67" y="225"/>
                        <a:pt x="67" y="225"/>
                        <a:pt x="67" y="225"/>
                      </a:cubicBezTo>
                      <a:cubicBezTo>
                        <a:pt x="99" y="225"/>
                        <a:pt x="99" y="225"/>
                        <a:pt x="99" y="225"/>
                      </a:cubicBezTo>
                      <a:cubicBezTo>
                        <a:pt x="99" y="257"/>
                        <a:pt x="99" y="257"/>
                        <a:pt x="99" y="257"/>
                      </a:cubicBezTo>
                      <a:close/>
                      <a:moveTo>
                        <a:pt x="140" y="958"/>
                      </a:moveTo>
                      <a:cubicBezTo>
                        <a:pt x="108" y="958"/>
                        <a:pt x="108" y="958"/>
                        <a:pt x="108" y="958"/>
                      </a:cubicBezTo>
                      <a:cubicBezTo>
                        <a:pt x="108" y="927"/>
                        <a:pt x="108" y="927"/>
                        <a:pt x="108" y="927"/>
                      </a:cubicBezTo>
                      <a:cubicBezTo>
                        <a:pt x="140" y="927"/>
                        <a:pt x="140" y="927"/>
                        <a:pt x="140" y="927"/>
                      </a:cubicBezTo>
                      <a:cubicBezTo>
                        <a:pt x="140" y="958"/>
                        <a:pt x="140" y="958"/>
                        <a:pt x="140" y="958"/>
                      </a:cubicBezTo>
                      <a:close/>
                      <a:moveTo>
                        <a:pt x="140" y="916"/>
                      </a:moveTo>
                      <a:cubicBezTo>
                        <a:pt x="108" y="916"/>
                        <a:pt x="108" y="916"/>
                        <a:pt x="108" y="916"/>
                      </a:cubicBezTo>
                      <a:cubicBezTo>
                        <a:pt x="108" y="886"/>
                        <a:pt x="108" y="886"/>
                        <a:pt x="108" y="886"/>
                      </a:cubicBezTo>
                      <a:cubicBezTo>
                        <a:pt x="140" y="886"/>
                        <a:pt x="140" y="886"/>
                        <a:pt x="140" y="886"/>
                      </a:cubicBezTo>
                      <a:cubicBezTo>
                        <a:pt x="140" y="916"/>
                        <a:pt x="140" y="916"/>
                        <a:pt x="140" y="916"/>
                      </a:cubicBezTo>
                      <a:close/>
                      <a:moveTo>
                        <a:pt x="140" y="875"/>
                      </a:moveTo>
                      <a:cubicBezTo>
                        <a:pt x="108" y="875"/>
                        <a:pt x="108" y="875"/>
                        <a:pt x="108" y="875"/>
                      </a:cubicBezTo>
                      <a:cubicBezTo>
                        <a:pt x="108" y="844"/>
                        <a:pt x="108" y="844"/>
                        <a:pt x="108" y="844"/>
                      </a:cubicBezTo>
                      <a:cubicBezTo>
                        <a:pt x="140" y="844"/>
                        <a:pt x="140" y="844"/>
                        <a:pt x="140" y="844"/>
                      </a:cubicBezTo>
                      <a:cubicBezTo>
                        <a:pt x="140" y="875"/>
                        <a:pt x="140" y="875"/>
                        <a:pt x="140" y="875"/>
                      </a:cubicBezTo>
                      <a:close/>
                      <a:moveTo>
                        <a:pt x="140" y="833"/>
                      </a:moveTo>
                      <a:cubicBezTo>
                        <a:pt x="108" y="833"/>
                        <a:pt x="108" y="833"/>
                        <a:pt x="108" y="833"/>
                      </a:cubicBezTo>
                      <a:cubicBezTo>
                        <a:pt x="108" y="803"/>
                        <a:pt x="108" y="803"/>
                        <a:pt x="108" y="803"/>
                      </a:cubicBezTo>
                      <a:cubicBezTo>
                        <a:pt x="140" y="803"/>
                        <a:pt x="140" y="803"/>
                        <a:pt x="140" y="803"/>
                      </a:cubicBezTo>
                      <a:cubicBezTo>
                        <a:pt x="140" y="833"/>
                        <a:pt x="140" y="833"/>
                        <a:pt x="140" y="833"/>
                      </a:cubicBezTo>
                      <a:close/>
                      <a:moveTo>
                        <a:pt x="140" y="793"/>
                      </a:moveTo>
                      <a:cubicBezTo>
                        <a:pt x="108" y="793"/>
                        <a:pt x="108" y="793"/>
                        <a:pt x="108" y="793"/>
                      </a:cubicBezTo>
                      <a:cubicBezTo>
                        <a:pt x="108" y="761"/>
                        <a:pt x="108" y="761"/>
                        <a:pt x="108" y="761"/>
                      </a:cubicBezTo>
                      <a:cubicBezTo>
                        <a:pt x="140" y="761"/>
                        <a:pt x="140" y="761"/>
                        <a:pt x="140" y="761"/>
                      </a:cubicBezTo>
                      <a:cubicBezTo>
                        <a:pt x="140" y="793"/>
                        <a:pt x="140" y="793"/>
                        <a:pt x="140" y="793"/>
                      </a:cubicBezTo>
                      <a:close/>
                      <a:moveTo>
                        <a:pt x="140" y="752"/>
                      </a:moveTo>
                      <a:cubicBezTo>
                        <a:pt x="108" y="752"/>
                        <a:pt x="108" y="752"/>
                        <a:pt x="108" y="752"/>
                      </a:cubicBezTo>
                      <a:cubicBezTo>
                        <a:pt x="108" y="720"/>
                        <a:pt x="108" y="720"/>
                        <a:pt x="108" y="720"/>
                      </a:cubicBezTo>
                      <a:cubicBezTo>
                        <a:pt x="140" y="720"/>
                        <a:pt x="140" y="720"/>
                        <a:pt x="140" y="720"/>
                      </a:cubicBezTo>
                      <a:cubicBezTo>
                        <a:pt x="140" y="752"/>
                        <a:pt x="140" y="752"/>
                        <a:pt x="140" y="752"/>
                      </a:cubicBezTo>
                      <a:close/>
                      <a:moveTo>
                        <a:pt x="140" y="710"/>
                      </a:moveTo>
                      <a:cubicBezTo>
                        <a:pt x="108" y="710"/>
                        <a:pt x="108" y="710"/>
                        <a:pt x="108" y="710"/>
                      </a:cubicBezTo>
                      <a:cubicBezTo>
                        <a:pt x="108" y="680"/>
                        <a:pt x="108" y="680"/>
                        <a:pt x="108" y="680"/>
                      </a:cubicBezTo>
                      <a:cubicBezTo>
                        <a:pt x="140" y="680"/>
                        <a:pt x="140" y="680"/>
                        <a:pt x="140" y="680"/>
                      </a:cubicBezTo>
                      <a:cubicBezTo>
                        <a:pt x="140" y="710"/>
                        <a:pt x="140" y="710"/>
                        <a:pt x="140" y="710"/>
                      </a:cubicBezTo>
                      <a:close/>
                      <a:moveTo>
                        <a:pt x="140" y="669"/>
                      </a:moveTo>
                      <a:cubicBezTo>
                        <a:pt x="108" y="669"/>
                        <a:pt x="108" y="669"/>
                        <a:pt x="108" y="669"/>
                      </a:cubicBezTo>
                      <a:cubicBezTo>
                        <a:pt x="108" y="638"/>
                        <a:pt x="108" y="638"/>
                        <a:pt x="108" y="638"/>
                      </a:cubicBezTo>
                      <a:cubicBezTo>
                        <a:pt x="140" y="638"/>
                        <a:pt x="140" y="638"/>
                        <a:pt x="140" y="638"/>
                      </a:cubicBezTo>
                      <a:cubicBezTo>
                        <a:pt x="140" y="669"/>
                        <a:pt x="140" y="669"/>
                        <a:pt x="140" y="669"/>
                      </a:cubicBezTo>
                      <a:close/>
                      <a:moveTo>
                        <a:pt x="140" y="627"/>
                      </a:moveTo>
                      <a:cubicBezTo>
                        <a:pt x="108" y="627"/>
                        <a:pt x="108" y="627"/>
                        <a:pt x="108" y="627"/>
                      </a:cubicBezTo>
                      <a:cubicBezTo>
                        <a:pt x="108" y="597"/>
                        <a:pt x="108" y="597"/>
                        <a:pt x="108" y="597"/>
                      </a:cubicBezTo>
                      <a:cubicBezTo>
                        <a:pt x="140" y="597"/>
                        <a:pt x="140" y="597"/>
                        <a:pt x="140" y="597"/>
                      </a:cubicBezTo>
                      <a:cubicBezTo>
                        <a:pt x="140" y="627"/>
                        <a:pt x="140" y="627"/>
                        <a:pt x="140" y="627"/>
                      </a:cubicBezTo>
                      <a:close/>
                      <a:moveTo>
                        <a:pt x="140" y="587"/>
                      </a:moveTo>
                      <a:cubicBezTo>
                        <a:pt x="108" y="587"/>
                        <a:pt x="108" y="587"/>
                        <a:pt x="108" y="587"/>
                      </a:cubicBezTo>
                      <a:cubicBezTo>
                        <a:pt x="108" y="555"/>
                        <a:pt x="108" y="555"/>
                        <a:pt x="108" y="555"/>
                      </a:cubicBezTo>
                      <a:cubicBezTo>
                        <a:pt x="140" y="555"/>
                        <a:pt x="140" y="555"/>
                        <a:pt x="140" y="555"/>
                      </a:cubicBezTo>
                      <a:cubicBezTo>
                        <a:pt x="140" y="587"/>
                        <a:pt x="140" y="587"/>
                        <a:pt x="140" y="587"/>
                      </a:cubicBezTo>
                      <a:close/>
                      <a:moveTo>
                        <a:pt x="140" y="546"/>
                      </a:moveTo>
                      <a:cubicBezTo>
                        <a:pt x="108" y="546"/>
                        <a:pt x="108" y="546"/>
                        <a:pt x="108" y="546"/>
                      </a:cubicBezTo>
                      <a:cubicBezTo>
                        <a:pt x="108" y="514"/>
                        <a:pt x="108" y="514"/>
                        <a:pt x="108" y="514"/>
                      </a:cubicBezTo>
                      <a:cubicBezTo>
                        <a:pt x="140" y="514"/>
                        <a:pt x="140" y="514"/>
                        <a:pt x="140" y="514"/>
                      </a:cubicBezTo>
                      <a:cubicBezTo>
                        <a:pt x="140" y="546"/>
                        <a:pt x="140" y="546"/>
                        <a:pt x="140" y="546"/>
                      </a:cubicBezTo>
                      <a:close/>
                      <a:moveTo>
                        <a:pt x="140" y="504"/>
                      </a:moveTo>
                      <a:cubicBezTo>
                        <a:pt x="108" y="504"/>
                        <a:pt x="108" y="504"/>
                        <a:pt x="108" y="504"/>
                      </a:cubicBezTo>
                      <a:cubicBezTo>
                        <a:pt x="108" y="472"/>
                        <a:pt x="108" y="472"/>
                        <a:pt x="108" y="472"/>
                      </a:cubicBezTo>
                      <a:cubicBezTo>
                        <a:pt x="140" y="472"/>
                        <a:pt x="140" y="472"/>
                        <a:pt x="140" y="472"/>
                      </a:cubicBezTo>
                      <a:cubicBezTo>
                        <a:pt x="140" y="504"/>
                        <a:pt x="140" y="504"/>
                        <a:pt x="140" y="504"/>
                      </a:cubicBezTo>
                      <a:close/>
                      <a:moveTo>
                        <a:pt x="140" y="463"/>
                      </a:moveTo>
                      <a:cubicBezTo>
                        <a:pt x="108" y="463"/>
                        <a:pt x="108" y="463"/>
                        <a:pt x="108" y="463"/>
                      </a:cubicBezTo>
                      <a:cubicBezTo>
                        <a:pt x="108" y="431"/>
                        <a:pt x="108" y="431"/>
                        <a:pt x="108" y="431"/>
                      </a:cubicBezTo>
                      <a:cubicBezTo>
                        <a:pt x="140" y="431"/>
                        <a:pt x="140" y="431"/>
                        <a:pt x="140" y="431"/>
                      </a:cubicBezTo>
                      <a:cubicBezTo>
                        <a:pt x="140" y="463"/>
                        <a:pt x="140" y="463"/>
                        <a:pt x="140" y="463"/>
                      </a:cubicBezTo>
                      <a:close/>
                      <a:moveTo>
                        <a:pt x="140" y="421"/>
                      </a:moveTo>
                      <a:cubicBezTo>
                        <a:pt x="108" y="421"/>
                        <a:pt x="108" y="421"/>
                        <a:pt x="108" y="421"/>
                      </a:cubicBezTo>
                      <a:cubicBezTo>
                        <a:pt x="108" y="391"/>
                        <a:pt x="108" y="391"/>
                        <a:pt x="108" y="391"/>
                      </a:cubicBezTo>
                      <a:cubicBezTo>
                        <a:pt x="140" y="391"/>
                        <a:pt x="140" y="391"/>
                        <a:pt x="140" y="391"/>
                      </a:cubicBezTo>
                      <a:cubicBezTo>
                        <a:pt x="140" y="421"/>
                        <a:pt x="140" y="421"/>
                        <a:pt x="140" y="421"/>
                      </a:cubicBezTo>
                      <a:close/>
                      <a:moveTo>
                        <a:pt x="140" y="380"/>
                      </a:moveTo>
                      <a:cubicBezTo>
                        <a:pt x="108" y="380"/>
                        <a:pt x="108" y="380"/>
                        <a:pt x="108" y="380"/>
                      </a:cubicBezTo>
                      <a:cubicBezTo>
                        <a:pt x="108" y="349"/>
                        <a:pt x="108" y="349"/>
                        <a:pt x="108" y="349"/>
                      </a:cubicBezTo>
                      <a:cubicBezTo>
                        <a:pt x="140" y="349"/>
                        <a:pt x="140" y="349"/>
                        <a:pt x="140" y="349"/>
                      </a:cubicBezTo>
                      <a:cubicBezTo>
                        <a:pt x="140" y="380"/>
                        <a:pt x="140" y="380"/>
                        <a:pt x="140" y="380"/>
                      </a:cubicBezTo>
                      <a:close/>
                      <a:moveTo>
                        <a:pt x="140" y="340"/>
                      </a:moveTo>
                      <a:cubicBezTo>
                        <a:pt x="108" y="340"/>
                        <a:pt x="108" y="340"/>
                        <a:pt x="108" y="340"/>
                      </a:cubicBezTo>
                      <a:cubicBezTo>
                        <a:pt x="108" y="308"/>
                        <a:pt x="108" y="308"/>
                        <a:pt x="108" y="308"/>
                      </a:cubicBezTo>
                      <a:cubicBezTo>
                        <a:pt x="140" y="308"/>
                        <a:pt x="140" y="308"/>
                        <a:pt x="140" y="308"/>
                      </a:cubicBezTo>
                      <a:cubicBezTo>
                        <a:pt x="140" y="340"/>
                        <a:pt x="140" y="340"/>
                        <a:pt x="140" y="340"/>
                      </a:cubicBezTo>
                      <a:close/>
                      <a:moveTo>
                        <a:pt x="140" y="298"/>
                      </a:moveTo>
                      <a:cubicBezTo>
                        <a:pt x="108" y="298"/>
                        <a:pt x="108" y="298"/>
                        <a:pt x="108" y="298"/>
                      </a:cubicBezTo>
                      <a:cubicBezTo>
                        <a:pt x="108" y="266"/>
                        <a:pt x="108" y="266"/>
                        <a:pt x="108" y="266"/>
                      </a:cubicBezTo>
                      <a:cubicBezTo>
                        <a:pt x="140" y="266"/>
                        <a:pt x="140" y="266"/>
                        <a:pt x="140" y="266"/>
                      </a:cubicBezTo>
                      <a:cubicBezTo>
                        <a:pt x="140" y="298"/>
                        <a:pt x="140" y="298"/>
                        <a:pt x="140" y="298"/>
                      </a:cubicBezTo>
                      <a:close/>
                      <a:moveTo>
                        <a:pt x="140" y="257"/>
                      </a:moveTo>
                      <a:cubicBezTo>
                        <a:pt x="108" y="257"/>
                        <a:pt x="108" y="257"/>
                        <a:pt x="108" y="257"/>
                      </a:cubicBezTo>
                      <a:cubicBezTo>
                        <a:pt x="108" y="225"/>
                        <a:pt x="108" y="225"/>
                        <a:pt x="108" y="225"/>
                      </a:cubicBezTo>
                      <a:cubicBezTo>
                        <a:pt x="140" y="225"/>
                        <a:pt x="140" y="225"/>
                        <a:pt x="140" y="225"/>
                      </a:cubicBezTo>
                      <a:cubicBezTo>
                        <a:pt x="140" y="257"/>
                        <a:pt x="140" y="257"/>
                        <a:pt x="140" y="257"/>
                      </a:cubicBezTo>
                      <a:close/>
                      <a:moveTo>
                        <a:pt x="179" y="958"/>
                      </a:moveTo>
                      <a:cubicBezTo>
                        <a:pt x="149" y="958"/>
                        <a:pt x="149" y="958"/>
                        <a:pt x="149" y="958"/>
                      </a:cubicBezTo>
                      <a:cubicBezTo>
                        <a:pt x="149" y="927"/>
                        <a:pt x="149" y="927"/>
                        <a:pt x="149" y="927"/>
                      </a:cubicBezTo>
                      <a:cubicBezTo>
                        <a:pt x="179" y="927"/>
                        <a:pt x="179" y="927"/>
                        <a:pt x="179" y="927"/>
                      </a:cubicBezTo>
                      <a:cubicBezTo>
                        <a:pt x="179" y="958"/>
                        <a:pt x="179" y="958"/>
                        <a:pt x="179" y="958"/>
                      </a:cubicBezTo>
                      <a:close/>
                      <a:moveTo>
                        <a:pt x="179" y="916"/>
                      </a:moveTo>
                      <a:cubicBezTo>
                        <a:pt x="149" y="916"/>
                        <a:pt x="149" y="916"/>
                        <a:pt x="149" y="916"/>
                      </a:cubicBezTo>
                      <a:cubicBezTo>
                        <a:pt x="149" y="886"/>
                        <a:pt x="149" y="886"/>
                        <a:pt x="149" y="886"/>
                      </a:cubicBezTo>
                      <a:cubicBezTo>
                        <a:pt x="179" y="886"/>
                        <a:pt x="179" y="886"/>
                        <a:pt x="179" y="886"/>
                      </a:cubicBezTo>
                      <a:cubicBezTo>
                        <a:pt x="179" y="916"/>
                        <a:pt x="179" y="916"/>
                        <a:pt x="179" y="916"/>
                      </a:cubicBezTo>
                      <a:close/>
                      <a:moveTo>
                        <a:pt x="179" y="875"/>
                      </a:moveTo>
                      <a:cubicBezTo>
                        <a:pt x="149" y="875"/>
                        <a:pt x="149" y="875"/>
                        <a:pt x="149" y="875"/>
                      </a:cubicBezTo>
                      <a:cubicBezTo>
                        <a:pt x="149" y="844"/>
                        <a:pt x="149" y="844"/>
                        <a:pt x="149" y="844"/>
                      </a:cubicBezTo>
                      <a:cubicBezTo>
                        <a:pt x="179" y="844"/>
                        <a:pt x="179" y="844"/>
                        <a:pt x="179" y="844"/>
                      </a:cubicBezTo>
                      <a:cubicBezTo>
                        <a:pt x="179" y="875"/>
                        <a:pt x="179" y="875"/>
                        <a:pt x="179" y="875"/>
                      </a:cubicBezTo>
                      <a:close/>
                      <a:moveTo>
                        <a:pt x="179" y="833"/>
                      </a:moveTo>
                      <a:cubicBezTo>
                        <a:pt x="149" y="833"/>
                        <a:pt x="149" y="833"/>
                        <a:pt x="149" y="833"/>
                      </a:cubicBezTo>
                      <a:cubicBezTo>
                        <a:pt x="149" y="803"/>
                        <a:pt x="149" y="803"/>
                        <a:pt x="149" y="803"/>
                      </a:cubicBezTo>
                      <a:cubicBezTo>
                        <a:pt x="179" y="803"/>
                        <a:pt x="179" y="803"/>
                        <a:pt x="179" y="803"/>
                      </a:cubicBezTo>
                      <a:cubicBezTo>
                        <a:pt x="179" y="833"/>
                        <a:pt x="179" y="833"/>
                        <a:pt x="179" y="833"/>
                      </a:cubicBezTo>
                      <a:close/>
                      <a:moveTo>
                        <a:pt x="179" y="793"/>
                      </a:moveTo>
                      <a:cubicBezTo>
                        <a:pt x="149" y="793"/>
                        <a:pt x="149" y="793"/>
                        <a:pt x="149" y="793"/>
                      </a:cubicBezTo>
                      <a:cubicBezTo>
                        <a:pt x="149" y="761"/>
                        <a:pt x="149" y="761"/>
                        <a:pt x="149" y="761"/>
                      </a:cubicBezTo>
                      <a:cubicBezTo>
                        <a:pt x="179" y="761"/>
                        <a:pt x="179" y="761"/>
                        <a:pt x="179" y="761"/>
                      </a:cubicBezTo>
                      <a:cubicBezTo>
                        <a:pt x="179" y="793"/>
                        <a:pt x="179" y="793"/>
                        <a:pt x="179" y="793"/>
                      </a:cubicBezTo>
                      <a:close/>
                      <a:moveTo>
                        <a:pt x="179" y="752"/>
                      </a:moveTo>
                      <a:cubicBezTo>
                        <a:pt x="149" y="752"/>
                        <a:pt x="149" y="752"/>
                        <a:pt x="149" y="752"/>
                      </a:cubicBezTo>
                      <a:cubicBezTo>
                        <a:pt x="149" y="720"/>
                        <a:pt x="149" y="720"/>
                        <a:pt x="149" y="720"/>
                      </a:cubicBezTo>
                      <a:cubicBezTo>
                        <a:pt x="179" y="720"/>
                        <a:pt x="179" y="720"/>
                        <a:pt x="179" y="720"/>
                      </a:cubicBezTo>
                      <a:cubicBezTo>
                        <a:pt x="179" y="752"/>
                        <a:pt x="179" y="752"/>
                        <a:pt x="179" y="752"/>
                      </a:cubicBezTo>
                      <a:close/>
                      <a:moveTo>
                        <a:pt x="179" y="710"/>
                      </a:moveTo>
                      <a:cubicBezTo>
                        <a:pt x="149" y="710"/>
                        <a:pt x="149" y="710"/>
                        <a:pt x="149" y="710"/>
                      </a:cubicBezTo>
                      <a:cubicBezTo>
                        <a:pt x="149" y="680"/>
                        <a:pt x="149" y="680"/>
                        <a:pt x="149" y="680"/>
                      </a:cubicBezTo>
                      <a:cubicBezTo>
                        <a:pt x="179" y="680"/>
                        <a:pt x="179" y="680"/>
                        <a:pt x="179" y="680"/>
                      </a:cubicBezTo>
                      <a:cubicBezTo>
                        <a:pt x="179" y="710"/>
                        <a:pt x="179" y="710"/>
                        <a:pt x="179" y="710"/>
                      </a:cubicBezTo>
                      <a:close/>
                      <a:moveTo>
                        <a:pt x="179" y="669"/>
                      </a:moveTo>
                      <a:cubicBezTo>
                        <a:pt x="149" y="669"/>
                        <a:pt x="149" y="669"/>
                        <a:pt x="149" y="669"/>
                      </a:cubicBezTo>
                      <a:cubicBezTo>
                        <a:pt x="149" y="638"/>
                        <a:pt x="149" y="638"/>
                        <a:pt x="149" y="638"/>
                      </a:cubicBezTo>
                      <a:cubicBezTo>
                        <a:pt x="179" y="638"/>
                        <a:pt x="179" y="638"/>
                        <a:pt x="179" y="638"/>
                      </a:cubicBezTo>
                      <a:cubicBezTo>
                        <a:pt x="179" y="669"/>
                        <a:pt x="179" y="669"/>
                        <a:pt x="179" y="669"/>
                      </a:cubicBezTo>
                      <a:close/>
                      <a:moveTo>
                        <a:pt x="179" y="627"/>
                      </a:moveTo>
                      <a:cubicBezTo>
                        <a:pt x="149" y="627"/>
                        <a:pt x="149" y="627"/>
                        <a:pt x="149" y="627"/>
                      </a:cubicBezTo>
                      <a:cubicBezTo>
                        <a:pt x="149" y="597"/>
                        <a:pt x="149" y="597"/>
                        <a:pt x="149" y="597"/>
                      </a:cubicBezTo>
                      <a:cubicBezTo>
                        <a:pt x="179" y="597"/>
                        <a:pt x="179" y="597"/>
                        <a:pt x="179" y="597"/>
                      </a:cubicBezTo>
                      <a:cubicBezTo>
                        <a:pt x="179" y="627"/>
                        <a:pt x="179" y="627"/>
                        <a:pt x="179" y="627"/>
                      </a:cubicBezTo>
                      <a:close/>
                      <a:moveTo>
                        <a:pt x="179" y="587"/>
                      </a:moveTo>
                      <a:cubicBezTo>
                        <a:pt x="149" y="587"/>
                        <a:pt x="149" y="587"/>
                        <a:pt x="149" y="587"/>
                      </a:cubicBezTo>
                      <a:cubicBezTo>
                        <a:pt x="149" y="555"/>
                        <a:pt x="149" y="555"/>
                        <a:pt x="149" y="555"/>
                      </a:cubicBezTo>
                      <a:cubicBezTo>
                        <a:pt x="179" y="555"/>
                        <a:pt x="179" y="555"/>
                        <a:pt x="179" y="555"/>
                      </a:cubicBezTo>
                      <a:cubicBezTo>
                        <a:pt x="179" y="587"/>
                        <a:pt x="179" y="587"/>
                        <a:pt x="179" y="587"/>
                      </a:cubicBezTo>
                      <a:close/>
                      <a:moveTo>
                        <a:pt x="179" y="546"/>
                      </a:moveTo>
                      <a:cubicBezTo>
                        <a:pt x="149" y="546"/>
                        <a:pt x="149" y="546"/>
                        <a:pt x="149" y="546"/>
                      </a:cubicBezTo>
                      <a:cubicBezTo>
                        <a:pt x="149" y="514"/>
                        <a:pt x="149" y="514"/>
                        <a:pt x="149" y="514"/>
                      </a:cubicBezTo>
                      <a:cubicBezTo>
                        <a:pt x="179" y="514"/>
                        <a:pt x="179" y="514"/>
                        <a:pt x="179" y="514"/>
                      </a:cubicBezTo>
                      <a:cubicBezTo>
                        <a:pt x="179" y="546"/>
                        <a:pt x="179" y="546"/>
                        <a:pt x="179" y="546"/>
                      </a:cubicBezTo>
                      <a:close/>
                      <a:moveTo>
                        <a:pt x="179" y="504"/>
                      </a:moveTo>
                      <a:cubicBezTo>
                        <a:pt x="149" y="504"/>
                        <a:pt x="149" y="504"/>
                        <a:pt x="149" y="504"/>
                      </a:cubicBezTo>
                      <a:cubicBezTo>
                        <a:pt x="149" y="472"/>
                        <a:pt x="149" y="472"/>
                        <a:pt x="149" y="472"/>
                      </a:cubicBezTo>
                      <a:cubicBezTo>
                        <a:pt x="179" y="472"/>
                        <a:pt x="179" y="472"/>
                        <a:pt x="179" y="472"/>
                      </a:cubicBezTo>
                      <a:cubicBezTo>
                        <a:pt x="179" y="504"/>
                        <a:pt x="179" y="504"/>
                        <a:pt x="179" y="504"/>
                      </a:cubicBezTo>
                      <a:close/>
                      <a:moveTo>
                        <a:pt x="179" y="463"/>
                      </a:moveTo>
                      <a:cubicBezTo>
                        <a:pt x="149" y="463"/>
                        <a:pt x="149" y="463"/>
                        <a:pt x="149" y="463"/>
                      </a:cubicBezTo>
                      <a:cubicBezTo>
                        <a:pt x="149" y="431"/>
                        <a:pt x="149" y="431"/>
                        <a:pt x="149" y="431"/>
                      </a:cubicBezTo>
                      <a:cubicBezTo>
                        <a:pt x="179" y="431"/>
                        <a:pt x="179" y="431"/>
                        <a:pt x="179" y="431"/>
                      </a:cubicBezTo>
                      <a:cubicBezTo>
                        <a:pt x="179" y="463"/>
                        <a:pt x="179" y="463"/>
                        <a:pt x="179" y="463"/>
                      </a:cubicBezTo>
                      <a:close/>
                      <a:moveTo>
                        <a:pt x="179" y="421"/>
                      </a:moveTo>
                      <a:cubicBezTo>
                        <a:pt x="149" y="421"/>
                        <a:pt x="149" y="421"/>
                        <a:pt x="149" y="421"/>
                      </a:cubicBezTo>
                      <a:cubicBezTo>
                        <a:pt x="149" y="391"/>
                        <a:pt x="149" y="391"/>
                        <a:pt x="149" y="391"/>
                      </a:cubicBezTo>
                      <a:cubicBezTo>
                        <a:pt x="179" y="391"/>
                        <a:pt x="179" y="391"/>
                        <a:pt x="179" y="391"/>
                      </a:cubicBezTo>
                      <a:cubicBezTo>
                        <a:pt x="179" y="421"/>
                        <a:pt x="179" y="421"/>
                        <a:pt x="179" y="421"/>
                      </a:cubicBezTo>
                      <a:close/>
                      <a:moveTo>
                        <a:pt x="179" y="380"/>
                      </a:moveTo>
                      <a:cubicBezTo>
                        <a:pt x="149" y="380"/>
                        <a:pt x="149" y="380"/>
                        <a:pt x="149" y="380"/>
                      </a:cubicBezTo>
                      <a:cubicBezTo>
                        <a:pt x="149" y="349"/>
                        <a:pt x="149" y="349"/>
                        <a:pt x="149" y="349"/>
                      </a:cubicBezTo>
                      <a:cubicBezTo>
                        <a:pt x="179" y="349"/>
                        <a:pt x="179" y="349"/>
                        <a:pt x="179" y="349"/>
                      </a:cubicBezTo>
                      <a:cubicBezTo>
                        <a:pt x="179" y="380"/>
                        <a:pt x="179" y="380"/>
                        <a:pt x="179" y="380"/>
                      </a:cubicBezTo>
                      <a:close/>
                      <a:moveTo>
                        <a:pt x="219" y="958"/>
                      </a:moveTo>
                      <a:cubicBezTo>
                        <a:pt x="189" y="958"/>
                        <a:pt x="189" y="958"/>
                        <a:pt x="189" y="958"/>
                      </a:cubicBezTo>
                      <a:cubicBezTo>
                        <a:pt x="189" y="927"/>
                        <a:pt x="189" y="927"/>
                        <a:pt x="189" y="927"/>
                      </a:cubicBezTo>
                      <a:cubicBezTo>
                        <a:pt x="219" y="927"/>
                        <a:pt x="219" y="927"/>
                        <a:pt x="219" y="927"/>
                      </a:cubicBezTo>
                      <a:cubicBezTo>
                        <a:pt x="219" y="958"/>
                        <a:pt x="219" y="958"/>
                        <a:pt x="219" y="958"/>
                      </a:cubicBezTo>
                      <a:close/>
                      <a:moveTo>
                        <a:pt x="219" y="916"/>
                      </a:moveTo>
                      <a:cubicBezTo>
                        <a:pt x="189" y="916"/>
                        <a:pt x="189" y="916"/>
                        <a:pt x="189" y="916"/>
                      </a:cubicBezTo>
                      <a:cubicBezTo>
                        <a:pt x="189" y="886"/>
                        <a:pt x="189" y="886"/>
                        <a:pt x="189" y="886"/>
                      </a:cubicBezTo>
                      <a:cubicBezTo>
                        <a:pt x="219" y="886"/>
                        <a:pt x="219" y="886"/>
                        <a:pt x="219" y="886"/>
                      </a:cubicBezTo>
                      <a:cubicBezTo>
                        <a:pt x="219" y="916"/>
                        <a:pt x="219" y="916"/>
                        <a:pt x="219" y="916"/>
                      </a:cubicBezTo>
                      <a:close/>
                      <a:moveTo>
                        <a:pt x="219" y="875"/>
                      </a:moveTo>
                      <a:cubicBezTo>
                        <a:pt x="189" y="875"/>
                        <a:pt x="189" y="875"/>
                        <a:pt x="189" y="875"/>
                      </a:cubicBezTo>
                      <a:cubicBezTo>
                        <a:pt x="189" y="844"/>
                        <a:pt x="189" y="844"/>
                        <a:pt x="189" y="844"/>
                      </a:cubicBezTo>
                      <a:cubicBezTo>
                        <a:pt x="219" y="844"/>
                        <a:pt x="219" y="844"/>
                        <a:pt x="219" y="844"/>
                      </a:cubicBezTo>
                      <a:cubicBezTo>
                        <a:pt x="219" y="875"/>
                        <a:pt x="219" y="875"/>
                        <a:pt x="219" y="875"/>
                      </a:cubicBezTo>
                      <a:close/>
                      <a:moveTo>
                        <a:pt x="219" y="833"/>
                      </a:moveTo>
                      <a:cubicBezTo>
                        <a:pt x="189" y="833"/>
                        <a:pt x="189" y="833"/>
                        <a:pt x="189" y="833"/>
                      </a:cubicBezTo>
                      <a:cubicBezTo>
                        <a:pt x="189" y="803"/>
                        <a:pt x="189" y="803"/>
                        <a:pt x="189" y="803"/>
                      </a:cubicBezTo>
                      <a:cubicBezTo>
                        <a:pt x="219" y="803"/>
                        <a:pt x="219" y="803"/>
                        <a:pt x="219" y="803"/>
                      </a:cubicBezTo>
                      <a:cubicBezTo>
                        <a:pt x="219" y="833"/>
                        <a:pt x="219" y="833"/>
                        <a:pt x="219" y="833"/>
                      </a:cubicBezTo>
                      <a:close/>
                      <a:moveTo>
                        <a:pt x="219" y="793"/>
                      </a:moveTo>
                      <a:cubicBezTo>
                        <a:pt x="189" y="793"/>
                        <a:pt x="189" y="793"/>
                        <a:pt x="189" y="793"/>
                      </a:cubicBezTo>
                      <a:cubicBezTo>
                        <a:pt x="189" y="761"/>
                        <a:pt x="189" y="761"/>
                        <a:pt x="189" y="761"/>
                      </a:cubicBezTo>
                      <a:cubicBezTo>
                        <a:pt x="219" y="761"/>
                        <a:pt x="219" y="761"/>
                        <a:pt x="219" y="761"/>
                      </a:cubicBezTo>
                      <a:cubicBezTo>
                        <a:pt x="219" y="793"/>
                        <a:pt x="219" y="793"/>
                        <a:pt x="219" y="793"/>
                      </a:cubicBezTo>
                      <a:close/>
                      <a:moveTo>
                        <a:pt x="219" y="752"/>
                      </a:moveTo>
                      <a:cubicBezTo>
                        <a:pt x="189" y="752"/>
                        <a:pt x="189" y="752"/>
                        <a:pt x="189" y="752"/>
                      </a:cubicBezTo>
                      <a:cubicBezTo>
                        <a:pt x="189" y="720"/>
                        <a:pt x="189" y="720"/>
                        <a:pt x="189" y="720"/>
                      </a:cubicBezTo>
                      <a:cubicBezTo>
                        <a:pt x="219" y="720"/>
                        <a:pt x="219" y="720"/>
                        <a:pt x="219" y="720"/>
                      </a:cubicBezTo>
                      <a:cubicBezTo>
                        <a:pt x="219" y="752"/>
                        <a:pt x="219" y="752"/>
                        <a:pt x="219" y="752"/>
                      </a:cubicBezTo>
                      <a:close/>
                      <a:moveTo>
                        <a:pt x="219" y="710"/>
                      </a:moveTo>
                      <a:cubicBezTo>
                        <a:pt x="189" y="710"/>
                        <a:pt x="189" y="710"/>
                        <a:pt x="189" y="710"/>
                      </a:cubicBezTo>
                      <a:cubicBezTo>
                        <a:pt x="189" y="680"/>
                        <a:pt x="189" y="680"/>
                        <a:pt x="189" y="680"/>
                      </a:cubicBezTo>
                      <a:cubicBezTo>
                        <a:pt x="219" y="680"/>
                        <a:pt x="219" y="680"/>
                        <a:pt x="219" y="680"/>
                      </a:cubicBezTo>
                      <a:cubicBezTo>
                        <a:pt x="219" y="710"/>
                        <a:pt x="219" y="710"/>
                        <a:pt x="219" y="710"/>
                      </a:cubicBezTo>
                      <a:close/>
                      <a:moveTo>
                        <a:pt x="219" y="669"/>
                      </a:moveTo>
                      <a:cubicBezTo>
                        <a:pt x="189" y="669"/>
                        <a:pt x="189" y="669"/>
                        <a:pt x="189" y="669"/>
                      </a:cubicBezTo>
                      <a:cubicBezTo>
                        <a:pt x="189" y="638"/>
                        <a:pt x="189" y="638"/>
                        <a:pt x="189" y="638"/>
                      </a:cubicBezTo>
                      <a:cubicBezTo>
                        <a:pt x="219" y="638"/>
                        <a:pt x="219" y="638"/>
                        <a:pt x="219" y="638"/>
                      </a:cubicBezTo>
                      <a:cubicBezTo>
                        <a:pt x="219" y="669"/>
                        <a:pt x="219" y="669"/>
                        <a:pt x="219" y="669"/>
                      </a:cubicBezTo>
                      <a:close/>
                      <a:moveTo>
                        <a:pt x="219" y="627"/>
                      </a:moveTo>
                      <a:cubicBezTo>
                        <a:pt x="189" y="627"/>
                        <a:pt x="189" y="627"/>
                        <a:pt x="189" y="627"/>
                      </a:cubicBezTo>
                      <a:cubicBezTo>
                        <a:pt x="189" y="597"/>
                        <a:pt x="189" y="597"/>
                        <a:pt x="189" y="597"/>
                      </a:cubicBezTo>
                      <a:cubicBezTo>
                        <a:pt x="219" y="597"/>
                        <a:pt x="219" y="597"/>
                        <a:pt x="219" y="597"/>
                      </a:cubicBezTo>
                      <a:cubicBezTo>
                        <a:pt x="219" y="627"/>
                        <a:pt x="219" y="627"/>
                        <a:pt x="219" y="627"/>
                      </a:cubicBezTo>
                      <a:close/>
                      <a:moveTo>
                        <a:pt x="219" y="587"/>
                      </a:moveTo>
                      <a:cubicBezTo>
                        <a:pt x="189" y="587"/>
                        <a:pt x="189" y="587"/>
                        <a:pt x="189" y="587"/>
                      </a:cubicBezTo>
                      <a:cubicBezTo>
                        <a:pt x="189" y="555"/>
                        <a:pt x="189" y="555"/>
                        <a:pt x="189" y="555"/>
                      </a:cubicBezTo>
                      <a:cubicBezTo>
                        <a:pt x="219" y="555"/>
                        <a:pt x="219" y="555"/>
                        <a:pt x="219" y="555"/>
                      </a:cubicBezTo>
                      <a:cubicBezTo>
                        <a:pt x="219" y="587"/>
                        <a:pt x="219" y="587"/>
                        <a:pt x="219" y="587"/>
                      </a:cubicBezTo>
                      <a:close/>
                      <a:moveTo>
                        <a:pt x="219" y="546"/>
                      </a:moveTo>
                      <a:cubicBezTo>
                        <a:pt x="189" y="546"/>
                        <a:pt x="189" y="546"/>
                        <a:pt x="189" y="546"/>
                      </a:cubicBezTo>
                      <a:cubicBezTo>
                        <a:pt x="189" y="514"/>
                        <a:pt x="189" y="514"/>
                        <a:pt x="189" y="514"/>
                      </a:cubicBezTo>
                      <a:cubicBezTo>
                        <a:pt x="219" y="514"/>
                        <a:pt x="219" y="514"/>
                        <a:pt x="219" y="514"/>
                      </a:cubicBezTo>
                      <a:cubicBezTo>
                        <a:pt x="219" y="546"/>
                        <a:pt x="219" y="546"/>
                        <a:pt x="219" y="546"/>
                      </a:cubicBezTo>
                      <a:close/>
                      <a:moveTo>
                        <a:pt x="260" y="958"/>
                      </a:moveTo>
                      <a:cubicBezTo>
                        <a:pt x="230" y="958"/>
                        <a:pt x="230" y="958"/>
                        <a:pt x="230" y="958"/>
                      </a:cubicBezTo>
                      <a:cubicBezTo>
                        <a:pt x="230" y="927"/>
                        <a:pt x="230" y="927"/>
                        <a:pt x="230" y="927"/>
                      </a:cubicBezTo>
                      <a:cubicBezTo>
                        <a:pt x="260" y="927"/>
                        <a:pt x="260" y="927"/>
                        <a:pt x="260" y="927"/>
                      </a:cubicBezTo>
                      <a:cubicBezTo>
                        <a:pt x="260" y="958"/>
                        <a:pt x="260" y="958"/>
                        <a:pt x="260" y="958"/>
                      </a:cubicBezTo>
                      <a:close/>
                      <a:moveTo>
                        <a:pt x="260" y="916"/>
                      </a:moveTo>
                      <a:cubicBezTo>
                        <a:pt x="230" y="916"/>
                        <a:pt x="230" y="916"/>
                        <a:pt x="230" y="916"/>
                      </a:cubicBezTo>
                      <a:cubicBezTo>
                        <a:pt x="230" y="886"/>
                        <a:pt x="230" y="886"/>
                        <a:pt x="230" y="886"/>
                      </a:cubicBezTo>
                      <a:cubicBezTo>
                        <a:pt x="260" y="886"/>
                        <a:pt x="260" y="886"/>
                        <a:pt x="260" y="886"/>
                      </a:cubicBezTo>
                      <a:cubicBezTo>
                        <a:pt x="260" y="916"/>
                        <a:pt x="260" y="916"/>
                        <a:pt x="260" y="916"/>
                      </a:cubicBezTo>
                      <a:close/>
                      <a:moveTo>
                        <a:pt x="260" y="875"/>
                      </a:moveTo>
                      <a:cubicBezTo>
                        <a:pt x="230" y="875"/>
                        <a:pt x="230" y="875"/>
                        <a:pt x="230" y="875"/>
                      </a:cubicBezTo>
                      <a:cubicBezTo>
                        <a:pt x="230" y="844"/>
                        <a:pt x="230" y="844"/>
                        <a:pt x="230" y="844"/>
                      </a:cubicBezTo>
                      <a:cubicBezTo>
                        <a:pt x="260" y="844"/>
                        <a:pt x="260" y="844"/>
                        <a:pt x="260" y="844"/>
                      </a:cubicBezTo>
                      <a:cubicBezTo>
                        <a:pt x="260" y="875"/>
                        <a:pt x="260" y="875"/>
                        <a:pt x="260" y="875"/>
                      </a:cubicBezTo>
                      <a:close/>
                      <a:moveTo>
                        <a:pt x="260" y="833"/>
                      </a:moveTo>
                      <a:cubicBezTo>
                        <a:pt x="230" y="833"/>
                        <a:pt x="230" y="833"/>
                        <a:pt x="230" y="833"/>
                      </a:cubicBezTo>
                      <a:cubicBezTo>
                        <a:pt x="230" y="803"/>
                        <a:pt x="230" y="803"/>
                        <a:pt x="230" y="803"/>
                      </a:cubicBezTo>
                      <a:cubicBezTo>
                        <a:pt x="260" y="803"/>
                        <a:pt x="260" y="803"/>
                        <a:pt x="260" y="803"/>
                      </a:cubicBezTo>
                      <a:cubicBezTo>
                        <a:pt x="260" y="833"/>
                        <a:pt x="260" y="833"/>
                        <a:pt x="260" y="833"/>
                      </a:cubicBezTo>
                      <a:close/>
                      <a:moveTo>
                        <a:pt x="260" y="793"/>
                      </a:moveTo>
                      <a:cubicBezTo>
                        <a:pt x="230" y="793"/>
                        <a:pt x="230" y="793"/>
                        <a:pt x="230" y="793"/>
                      </a:cubicBezTo>
                      <a:cubicBezTo>
                        <a:pt x="230" y="761"/>
                        <a:pt x="230" y="761"/>
                        <a:pt x="230" y="761"/>
                      </a:cubicBezTo>
                      <a:cubicBezTo>
                        <a:pt x="260" y="761"/>
                        <a:pt x="260" y="761"/>
                        <a:pt x="260" y="761"/>
                      </a:cubicBezTo>
                      <a:cubicBezTo>
                        <a:pt x="260" y="793"/>
                        <a:pt x="260" y="793"/>
                        <a:pt x="260" y="793"/>
                      </a:cubicBezTo>
                      <a:close/>
                      <a:moveTo>
                        <a:pt x="230" y="752"/>
                      </a:moveTo>
                      <a:cubicBezTo>
                        <a:pt x="230" y="720"/>
                        <a:pt x="230" y="720"/>
                        <a:pt x="230" y="720"/>
                      </a:cubicBezTo>
                      <a:cubicBezTo>
                        <a:pt x="260" y="720"/>
                        <a:pt x="260" y="720"/>
                        <a:pt x="260" y="720"/>
                      </a:cubicBezTo>
                      <a:cubicBezTo>
                        <a:pt x="260" y="752"/>
                        <a:pt x="260" y="752"/>
                        <a:pt x="260" y="752"/>
                      </a:cubicBezTo>
                      <a:cubicBezTo>
                        <a:pt x="230" y="752"/>
                        <a:pt x="230" y="752"/>
                        <a:pt x="230" y="75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/>
                <a:lstStyle/>
                <a:p>
                  <a:endParaRPr lang="en-US">
                    <a:solidFill>
                      <a:srgbClr val="323232"/>
                    </a:solidFill>
                    <a:cs typeface="Arial" pitchFamily="34" charset="0"/>
                  </a:endParaRPr>
                </a:p>
              </p:txBody>
            </p:sp>
            <p:sp>
              <p:nvSpPr>
                <p:cNvPr id="10" name="Freeform 12"/>
                <p:cNvSpPr>
                  <a:spLocks noEditPoints="1"/>
                </p:cNvSpPr>
                <p:nvPr/>
              </p:nvSpPr>
              <p:spPr bwMode="auto">
                <a:xfrm>
                  <a:off x="5941918" y="311389"/>
                  <a:ext cx="597464" cy="3181109"/>
                </a:xfrm>
                <a:custGeom>
                  <a:avLst/>
                  <a:gdLst/>
                  <a:ahLst/>
                  <a:cxnLst>
                    <a:cxn ang="0">
                      <a:pos x="37" y="36"/>
                    </a:cxn>
                    <a:cxn ang="0">
                      <a:pos x="26" y="99"/>
                    </a:cxn>
                    <a:cxn ang="0">
                      <a:pos x="19" y="71"/>
                    </a:cxn>
                    <a:cxn ang="0">
                      <a:pos x="70" y="675"/>
                    </a:cxn>
                    <a:cxn ang="0">
                      <a:pos x="34" y="651"/>
                    </a:cxn>
                    <a:cxn ang="0">
                      <a:pos x="34" y="651"/>
                    </a:cxn>
                    <a:cxn ang="0">
                      <a:pos x="34" y="626"/>
                    </a:cxn>
                    <a:cxn ang="0">
                      <a:pos x="34" y="585"/>
                    </a:cxn>
                    <a:cxn ang="0">
                      <a:pos x="20" y="559"/>
                    </a:cxn>
                    <a:cxn ang="0">
                      <a:pos x="20" y="547"/>
                    </a:cxn>
                    <a:cxn ang="0">
                      <a:pos x="34" y="521"/>
                    </a:cxn>
                    <a:cxn ang="0">
                      <a:pos x="34" y="521"/>
                    </a:cxn>
                    <a:cxn ang="0">
                      <a:pos x="34" y="495"/>
                    </a:cxn>
                    <a:cxn ang="0">
                      <a:pos x="34" y="456"/>
                    </a:cxn>
                    <a:cxn ang="0">
                      <a:pos x="20" y="430"/>
                    </a:cxn>
                    <a:cxn ang="0">
                      <a:pos x="20" y="418"/>
                    </a:cxn>
                    <a:cxn ang="0">
                      <a:pos x="34" y="392"/>
                    </a:cxn>
                    <a:cxn ang="0">
                      <a:pos x="34" y="392"/>
                    </a:cxn>
                    <a:cxn ang="0">
                      <a:pos x="34" y="366"/>
                    </a:cxn>
                    <a:cxn ang="0">
                      <a:pos x="34" y="326"/>
                    </a:cxn>
                    <a:cxn ang="0">
                      <a:pos x="20" y="300"/>
                    </a:cxn>
                    <a:cxn ang="0">
                      <a:pos x="20" y="289"/>
                    </a:cxn>
                    <a:cxn ang="0">
                      <a:pos x="34" y="263"/>
                    </a:cxn>
                    <a:cxn ang="0">
                      <a:pos x="34" y="263"/>
                    </a:cxn>
                    <a:cxn ang="0">
                      <a:pos x="34" y="237"/>
                    </a:cxn>
                    <a:cxn ang="0">
                      <a:pos x="34" y="197"/>
                    </a:cxn>
                    <a:cxn ang="0">
                      <a:pos x="20" y="172"/>
                    </a:cxn>
                    <a:cxn ang="0">
                      <a:pos x="20" y="160"/>
                    </a:cxn>
                    <a:cxn ang="0">
                      <a:pos x="60" y="651"/>
                    </a:cxn>
                    <a:cxn ang="0">
                      <a:pos x="60" y="651"/>
                    </a:cxn>
                    <a:cxn ang="0">
                      <a:pos x="60" y="626"/>
                    </a:cxn>
                    <a:cxn ang="0">
                      <a:pos x="60" y="585"/>
                    </a:cxn>
                    <a:cxn ang="0">
                      <a:pos x="46" y="559"/>
                    </a:cxn>
                    <a:cxn ang="0">
                      <a:pos x="46" y="547"/>
                    </a:cxn>
                    <a:cxn ang="0">
                      <a:pos x="60" y="521"/>
                    </a:cxn>
                    <a:cxn ang="0">
                      <a:pos x="60" y="521"/>
                    </a:cxn>
                    <a:cxn ang="0">
                      <a:pos x="60" y="495"/>
                    </a:cxn>
                    <a:cxn ang="0">
                      <a:pos x="60" y="456"/>
                    </a:cxn>
                    <a:cxn ang="0">
                      <a:pos x="46" y="430"/>
                    </a:cxn>
                    <a:cxn ang="0">
                      <a:pos x="46" y="418"/>
                    </a:cxn>
                    <a:cxn ang="0">
                      <a:pos x="60" y="392"/>
                    </a:cxn>
                    <a:cxn ang="0">
                      <a:pos x="60" y="392"/>
                    </a:cxn>
                    <a:cxn ang="0">
                      <a:pos x="60" y="366"/>
                    </a:cxn>
                    <a:cxn ang="0">
                      <a:pos x="60" y="326"/>
                    </a:cxn>
                    <a:cxn ang="0">
                      <a:pos x="46" y="300"/>
                    </a:cxn>
                    <a:cxn ang="0">
                      <a:pos x="46" y="289"/>
                    </a:cxn>
                    <a:cxn ang="0">
                      <a:pos x="60" y="263"/>
                    </a:cxn>
                    <a:cxn ang="0">
                      <a:pos x="60" y="263"/>
                    </a:cxn>
                    <a:cxn ang="0">
                      <a:pos x="60" y="237"/>
                    </a:cxn>
                    <a:cxn ang="0">
                      <a:pos x="60" y="197"/>
                    </a:cxn>
                    <a:cxn ang="0">
                      <a:pos x="46" y="172"/>
                    </a:cxn>
                    <a:cxn ang="0">
                      <a:pos x="46" y="160"/>
                    </a:cxn>
                    <a:cxn ang="0">
                      <a:pos x="86" y="186"/>
                    </a:cxn>
                    <a:cxn ang="0">
                      <a:pos x="86" y="186"/>
                    </a:cxn>
                    <a:cxn ang="0">
                      <a:pos x="86" y="160"/>
                    </a:cxn>
                  </a:cxnLst>
                  <a:rect l="0" t="0" r="r" b="b"/>
                  <a:pathLst>
                    <a:path w="122" h="675">
                      <a:moveTo>
                        <a:pt x="122" y="99"/>
                      </a:moveTo>
                      <a:lnTo>
                        <a:pt x="39" y="99"/>
                      </a:lnTo>
                      <a:lnTo>
                        <a:pt x="39" y="81"/>
                      </a:lnTo>
                      <a:lnTo>
                        <a:pt x="38" y="81"/>
                      </a:lnTo>
                      <a:lnTo>
                        <a:pt x="37" y="36"/>
                      </a:lnTo>
                      <a:lnTo>
                        <a:pt x="35" y="36"/>
                      </a:lnTo>
                      <a:lnTo>
                        <a:pt x="34" y="81"/>
                      </a:lnTo>
                      <a:lnTo>
                        <a:pt x="33" y="81"/>
                      </a:lnTo>
                      <a:lnTo>
                        <a:pt x="33" y="99"/>
                      </a:lnTo>
                      <a:lnTo>
                        <a:pt x="26" y="99"/>
                      </a:lnTo>
                      <a:lnTo>
                        <a:pt x="26" y="71"/>
                      </a:lnTo>
                      <a:lnTo>
                        <a:pt x="23" y="71"/>
                      </a:lnTo>
                      <a:lnTo>
                        <a:pt x="21" y="0"/>
                      </a:lnTo>
                      <a:lnTo>
                        <a:pt x="21" y="0"/>
                      </a:lnTo>
                      <a:lnTo>
                        <a:pt x="19" y="71"/>
                      </a:lnTo>
                      <a:lnTo>
                        <a:pt x="16" y="71"/>
                      </a:lnTo>
                      <a:lnTo>
                        <a:pt x="16" y="99"/>
                      </a:lnTo>
                      <a:lnTo>
                        <a:pt x="0" y="99"/>
                      </a:lnTo>
                      <a:lnTo>
                        <a:pt x="0" y="675"/>
                      </a:lnTo>
                      <a:lnTo>
                        <a:pt x="70" y="675"/>
                      </a:lnTo>
                      <a:lnTo>
                        <a:pt x="70" y="196"/>
                      </a:lnTo>
                      <a:lnTo>
                        <a:pt x="122" y="196"/>
                      </a:lnTo>
                      <a:lnTo>
                        <a:pt x="122" y="99"/>
                      </a:lnTo>
                      <a:lnTo>
                        <a:pt x="122" y="99"/>
                      </a:lnTo>
                      <a:close/>
                      <a:moveTo>
                        <a:pt x="34" y="651"/>
                      </a:moveTo>
                      <a:lnTo>
                        <a:pt x="20" y="651"/>
                      </a:lnTo>
                      <a:lnTo>
                        <a:pt x="20" y="637"/>
                      </a:lnTo>
                      <a:lnTo>
                        <a:pt x="34" y="637"/>
                      </a:lnTo>
                      <a:lnTo>
                        <a:pt x="34" y="651"/>
                      </a:lnTo>
                      <a:lnTo>
                        <a:pt x="34" y="651"/>
                      </a:lnTo>
                      <a:close/>
                      <a:moveTo>
                        <a:pt x="34" y="626"/>
                      </a:moveTo>
                      <a:lnTo>
                        <a:pt x="20" y="626"/>
                      </a:lnTo>
                      <a:lnTo>
                        <a:pt x="20" y="611"/>
                      </a:lnTo>
                      <a:lnTo>
                        <a:pt x="34" y="611"/>
                      </a:lnTo>
                      <a:lnTo>
                        <a:pt x="34" y="626"/>
                      </a:lnTo>
                      <a:lnTo>
                        <a:pt x="34" y="626"/>
                      </a:lnTo>
                      <a:close/>
                      <a:moveTo>
                        <a:pt x="34" y="598"/>
                      </a:moveTo>
                      <a:lnTo>
                        <a:pt x="20" y="598"/>
                      </a:lnTo>
                      <a:lnTo>
                        <a:pt x="20" y="585"/>
                      </a:lnTo>
                      <a:lnTo>
                        <a:pt x="34" y="585"/>
                      </a:lnTo>
                      <a:lnTo>
                        <a:pt x="34" y="598"/>
                      </a:lnTo>
                      <a:lnTo>
                        <a:pt x="34" y="598"/>
                      </a:lnTo>
                      <a:close/>
                      <a:moveTo>
                        <a:pt x="34" y="573"/>
                      </a:moveTo>
                      <a:lnTo>
                        <a:pt x="20" y="573"/>
                      </a:lnTo>
                      <a:lnTo>
                        <a:pt x="20" y="559"/>
                      </a:lnTo>
                      <a:lnTo>
                        <a:pt x="34" y="559"/>
                      </a:lnTo>
                      <a:lnTo>
                        <a:pt x="34" y="573"/>
                      </a:lnTo>
                      <a:lnTo>
                        <a:pt x="34" y="573"/>
                      </a:lnTo>
                      <a:close/>
                      <a:moveTo>
                        <a:pt x="34" y="547"/>
                      </a:moveTo>
                      <a:lnTo>
                        <a:pt x="20" y="547"/>
                      </a:lnTo>
                      <a:lnTo>
                        <a:pt x="20" y="534"/>
                      </a:lnTo>
                      <a:lnTo>
                        <a:pt x="34" y="534"/>
                      </a:lnTo>
                      <a:lnTo>
                        <a:pt x="34" y="547"/>
                      </a:lnTo>
                      <a:lnTo>
                        <a:pt x="34" y="547"/>
                      </a:lnTo>
                      <a:close/>
                      <a:moveTo>
                        <a:pt x="34" y="521"/>
                      </a:moveTo>
                      <a:lnTo>
                        <a:pt x="20" y="521"/>
                      </a:lnTo>
                      <a:lnTo>
                        <a:pt x="20" y="507"/>
                      </a:lnTo>
                      <a:lnTo>
                        <a:pt x="34" y="507"/>
                      </a:lnTo>
                      <a:lnTo>
                        <a:pt x="34" y="521"/>
                      </a:lnTo>
                      <a:lnTo>
                        <a:pt x="34" y="521"/>
                      </a:lnTo>
                      <a:close/>
                      <a:moveTo>
                        <a:pt x="34" y="495"/>
                      </a:moveTo>
                      <a:lnTo>
                        <a:pt x="20" y="495"/>
                      </a:lnTo>
                      <a:lnTo>
                        <a:pt x="20" y="481"/>
                      </a:lnTo>
                      <a:lnTo>
                        <a:pt x="34" y="481"/>
                      </a:lnTo>
                      <a:lnTo>
                        <a:pt x="34" y="495"/>
                      </a:lnTo>
                      <a:lnTo>
                        <a:pt x="34" y="495"/>
                      </a:lnTo>
                      <a:close/>
                      <a:moveTo>
                        <a:pt x="34" y="470"/>
                      </a:moveTo>
                      <a:lnTo>
                        <a:pt x="20" y="470"/>
                      </a:lnTo>
                      <a:lnTo>
                        <a:pt x="20" y="456"/>
                      </a:lnTo>
                      <a:lnTo>
                        <a:pt x="34" y="456"/>
                      </a:lnTo>
                      <a:lnTo>
                        <a:pt x="34" y="470"/>
                      </a:lnTo>
                      <a:lnTo>
                        <a:pt x="34" y="470"/>
                      </a:lnTo>
                      <a:close/>
                      <a:moveTo>
                        <a:pt x="34" y="444"/>
                      </a:moveTo>
                      <a:lnTo>
                        <a:pt x="20" y="444"/>
                      </a:lnTo>
                      <a:lnTo>
                        <a:pt x="20" y="430"/>
                      </a:lnTo>
                      <a:lnTo>
                        <a:pt x="34" y="430"/>
                      </a:lnTo>
                      <a:lnTo>
                        <a:pt x="34" y="444"/>
                      </a:lnTo>
                      <a:lnTo>
                        <a:pt x="34" y="444"/>
                      </a:lnTo>
                      <a:close/>
                      <a:moveTo>
                        <a:pt x="34" y="418"/>
                      </a:moveTo>
                      <a:lnTo>
                        <a:pt x="20" y="418"/>
                      </a:lnTo>
                      <a:lnTo>
                        <a:pt x="20" y="403"/>
                      </a:lnTo>
                      <a:lnTo>
                        <a:pt x="34" y="403"/>
                      </a:lnTo>
                      <a:lnTo>
                        <a:pt x="34" y="418"/>
                      </a:lnTo>
                      <a:lnTo>
                        <a:pt x="34" y="418"/>
                      </a:lnTo>
                      <a:close/>
                      <a:moveTo>
                        <a:pt x="34" y="392"/>
                      </a:moveTo>
                      <a:lnTo>
                        <a:pt x="20" y="392"/>
                      </a:lnTo>
                      <a:lnTo>
                        <a:pt x="20" y="377"/>
                      </a:lnTo>
                      <a:lnTo>
                        <a:pt x="34" y="377"/>
                      </a:lnTo>
                      <a:lnTo>
                        <a:pt x="34" y="392"/>
                      </a:lnTo>
                      <a:lnTo>
                        <a:pt x="34" y="392"/>
                      </a:lnTo>
                      <a:close/>
                      <a:moveTo>
                        <a:pt x="34" y="366"/>
                      </a:moveTo>
                      <a:lnTo>
                        <a:pt x="20" y="366"/>
                      </a:lnTo>
                      <a:lnTo>
                        <a:pt x="20" y="352"/>
                      </a:lnTo>
                      <a:lnTo>
                        <a:pt x="34" y="352"/>
                      </a:lnTo>
                      <a:lnTo>
                        <a:pt x="34" y="366"/>
                      </a:lnTo>
                      <a:lnTo>
                        <a:pt x="34" y="366"/>
                      </a:lnTo>
                      <a:close/>
                      <a:moveTo>
                        <a:pt x="34" y="340"/>
                      </a:moveTo>
                      <a:lnTo>
                        <a:pt x="20" y="340"/>
                      </a:lnTo>
                      <a:lnTo>
                        <a:pt x="20" y="326"/>
                      </a:lnTo>
                      <a:lnTo>
                        <a:pt x="34" y="326"/>
                      </a:lnTo>
                      <a:lnTo>
                        <a:pt x="34" y="340"/>
                      </a:lnTo>
                      <a:lnTo>
                        <a:pt x="34" y="340"/>
                      </a:lnTo>
                      <a:close/>
                      <a:moveTo>
                        <a:pt x="34" y="314"/>
                      </a:moveTo>
                      <a:lnTo>
                        <a:pt x="20" y="314"/>
                      </a:lnTo>
                      <a:lnTo>
                        <a:pt x="20" y="300"/>
                      </a:lnTo>
                      <a:lnTo>
                        <a:pt x="34" y="300"/>
                      </a:lnTo>
                      <a:lnTo>
                        <a:pt x="34" y="314"/>
                      </a:lnTo>
                      <a:lnTo>
                        <a:pt x="34" y="314"/>
                      </a:lnTo>
                      <a:close/>
                      <a:moveTo>
                        <a:pt x="34" y="289"/>
                      </a:moveTo>
                      <a:lnTo>
                        <a:pt x="20" y="289"/>
                      </a:lnTo>
                      <a:lnTo>
                        <a:pt x="20" y="275"/>
                      </a:lnTo>
                      <a:lnTo>
                        <a:pt x="34" y="275"/>
                      </a:lnTo>
                      <a:lnTo>
                        <a:pt x="34" y="289"/>
                      </a:lnTo>
                      <a:lnTo>
                        <a:pt x="34" y="289"/>
                      </a:lnTo>
                      <a:close/>
                      <a:moveTo>
                        <a:pt x="34" y="263"/>
                      </a:moveTo>
                      <a:lnTo>
                        <a:pt x="20" y="263"/>
                      </a:lnTo>
                      <a:lnTo>
                        <a:pt x="20" y="249"/>
                      </a:lnTo>
                      <a:lnTo>
                        <a:pt x="34" y="249"/>
                      </a:lnTo>
                      <a:lnTo>
                        <a:pt x="34" y="263"/>
                      </a:lnTo>
                      <a:lnTo>
                        <a:pt x="34" y="263"/>
                      </a:lnTo>
                      <a:close/>
                      <a:moveTo>
                        <a:pt x="34" y="237"/>
                      </a:moveTo>
                      <a:lnTo>
                        <a:pt x="20" y="237"/>
                      </a:lnTo>
                      <a:lnTo>
                        <a:pt x="20" y="223"/>
                      </a:lnTo>
                      <a:lnTo>
                        <a:pt x="34" y="223"/>
                      </a:lnTo>
                      <a:lnTo>
                        <a:pt x="34" y="237"/>
                      </a:lnTo>
                      <a:lnTo>
                        <a:pt x="34" y="237"/>
                      </a:lnTo>
                      <a:close/>
                      <a:moveTo>
                        <a:pt x="34" y="211"/>
                      </a:moveTo>
                      <a:lnTo>
                        <a:pt x="20" y="211"/>
                      </a:lnTo>
                      <a:lnTo>
                        <a:pt x="20" y="197"/>
                      </a:lnTo>
                      <a:lnTo>
                        <a:pt x="34" y="197"/>
                      </a:lnTo>
                      <a:lnTo>
                        <a:pt x="34" y="211"/>
                      </a:lnTo>
                      <a:lnTo>
                        <a:pt x="34" y="211"/>
                      </a:lnTo>
                      <a:close/>
                      <a:moveTo>
                        <a:pt x="34" y="186"/>
                      </a:moveTo>
                      <a:lnTo>
                        <a:pt x="20" y="186"/>
                      </a:lnTo>
                      <a:lnTo>
                        <a:pt x="20" y="172"/>
                      </a:lnTo>
                      <a:lnTo>
                        <a:pt x="34" y="172"/>
                      </a:lnTo>
                      <a:lnTo>
                        <a:pt x="34" y="186"/>
                      </a:lnTo>
                      <a:lnTo>
                        <a:pt x="34" y="186"/>
                      </a:lnTo>
                      <a:close/>
                      <a:moveTo>
                        <a:pt x="34" y="160"/>
                      </a:moveTo>
                      <a:lnTo>
                        <a:pt x="20" y="160"/>
                      </a:lnTo>
                      <a:lnTo>
                        <a:pt x="20" y="145"/>
                      </a:lnTo>
                      <a:lnTo>
                        <a:pt x="34" y="145"/>
                      </a:lnTo>
                      <a:lnTo>
                        <a:pt x="34" y="160"/>
                      </a:lnTo>
                      <a:lnTo>
                        <a:pt x="34" y="160"/>
                      </a:lnTo>
                      <a:close/>
                      <a:moveTo>
                        <a:pt x="60" y="651"/>
                      </a:moveTo>
                      <a:lnTo>
                        <a:pt x="46" y="651"/>
                      </a:lnTo>
                      <a:lnTo>
                        <a:pt x="46" y="637"/>
                      </a:lnTo>
                      <a:lnTo>
                        <a:pt x="60" y="637"/>
                      </a:lnTo>
                      <a:lnTo>
                        <a:pt x="60" y="651"/>
                      </a:lnTo>
                      <a:lnTo>
                        <a:pt x="60" y="651"/>
                      </a:lnTo>
                      <a:close/>
                      <a:moveTo>
                        <a:pt x="60" y="626"/>
                      </a:moveTo>
                      <a:lnTo>
                        <a:pt x="46" y="626"/>
                      </a:lnTo>
                      <a:lnTo>
                        <a:pt x="46" y="611"/>
                      </a:lnTo>
                      <a:lnTo>
                        <a:pt x="60" y="611"/>
                      </a:lnTo>
                      <a:lnTo>
                        <a:pt x="60" y="626"/>
                      </a:lnTo>
                      <a:lnTo>
                        <a:pt x="60" y="626"/>
                      </a:lnTo>
                      <a:close/>
                      <a:moveTo>
                        <a:pt x="60" y="598"/>
                      </a:moveTo>
                      <a:lnTo>
                        <a:pt x="46" y="598"/>
                      </a:lnTo>
                      <a:lnTo>
                        <a:pt x="46" y="585"/>
                      </a:lnTo>
                      <a:lnTo>
                        <a:pt x="60" y="585"/>
                      </a:lnTo>
                      <a:lnTo>
                        <a:pt x="60" y="598"/>
                      </a:lnTo>
                      <a:lnTo>
                        <a:pt x="60" y="598"/>
                      </a:lnTo>
                      <a:close/>
                      <a:moveTo>
                        <a:pt x="60" y="573"/>
                      </a:moveTo>
                      <a:lnTo>
                        <a:pt x="46" y="573"/>
                      </a:lnTo>
                      <a:lnTo>
                        <a:pt x="46" y="559"/>
                      </a:lnTo>
                      <a:lnTo>
                        <a:pt x="60" y="559"/>
                      </a:lnTo>
                      <a:lnTo>
                        <a:pt x="60" y="573"/>
                      </a:lnTo>
                      <a:lnTo>
                        <a:pt x="60" y="573"/>
                      </a:lnTo>
                      <a:close/>
                      <a:moveTo>
                        <a:pt x="60" y="547"/>
                      </a:moveTo>
                      <a:lnTo>
                        <a:pt x="46" y="547"/>
                      </a:lnTo>
                      <a:lnTo>
                        <a:pt x="46" y="534"/>
                      </a:lnTo>
                      <a:lnTo>
                        <a:pt x="60" y="534"/>
                      </a:lnTo>
                      <a:lnTo>
                        <a:pt x="60" y="547"/>
                      </a:lnTo>
                      <a:lnTo>
                        <a:pt x="60" y="547"/>
                      </a:lnTo>
                      <a:close/>
                      <a:moveTo>
                        <a:pt x="60" y="521"/>
                      </a:moveTo>
                      <a:lnTo>
                        <a:pt x="46" y="521"/>
                      </a:lnTo>
                      <a:lnTo>
                        <a:pt x="46" y="507"/>
                      </a:lnTo>
                      <a:lnTo>
                        <a:pt x="60" y="507"/>
                      </a:lnTo>
                      <a:lnTo>
                        <a:pt x="60" y="521"/>
                      </a:lnTo>
                      <a:lnTo>
                        <a:pt x="60" y="521"/>
                      </a:lnTo>
                      <a:close/>
                      <a:moveTo>
                        <a:pt x="60" y="495"/>
                      </a:moveTo>
                      <a:lnTo>
                        <a:pt x="46" y="495"/>
                      </a:lnTo>
                      <a:lnTo>
                        <a:pt x="46" y="481"/>
                      </a:lnTo>
                      <a:lnTo>
                        <a:pt x="60" y="481"/>
                      </a:lnTo>
                      <a:lnTo>
                        <a:pt x="60" y="495"/>
                      </a:lnTo>
                      <a:lnTo>
                        <a:pt x="60" y="495"/>
                      </a:lnTo>
                      <a:close/>
                      <a:moveTo>
                        <a:pt x="60" y="470"/>
                      </a:moveTo>
                      <a:lnTo>
                        <a:pt x="46" y="470"/>
                      </a:lnTo>
                      <a:lnTo>
                        <a:pt x="46" y="456"/>
                      </a:lnTo>
                      <a:lnTo>
                        <a:pt x="60" y="456"/>
                      </a:lnTo>
                      <a:lnTo>
                        <a:pt x="60" y="470"/>
                      </a:lnTo>
                      <a:lnTo>
                        <a:pt x="60" y="470"/>
                      </a:lnTo>
                      <a:close/>
                      <a:moveTo>
                        <a:pt x="60" y="444"/>
                      </a:moveTo>
                      <a:lnTo>
                        <a:pt x="46" y="444"/>
                      </a:lnTo>
                      <a:lnTo>
                        <a:pt x="46" y="430"/>
                      </a:lnTo>
                      <a:lnTo>
                        <a:pt x="60" y="430"/>
                      </a:lnTo>
                      <a:lnTo>
                        <a:pt x="60" y="444"/>
                      </a:lnTo>
                      <a:lnTo>
                        <a:pt x="60" y="444"/>
                      </a:lnTo>
                      <a:close/>
                      <a:moveTo>
                        <a:pt x="60" y="418"/>
                      </a:moveTo>
                      <a:lnTo>
                        <a:pt x="46" y="418"/>
                      </a:lnTo>
                      <a:lnTo>
                        <a:pt x="46" y="403"/>
                      </a:lnTo>
                      <a:lnTo>
                        <a:pt x="60" y="403"/>
                      </a:lnTo>
                      <a:lnTo>
                        <a:pt x="60" y="418"/>
                      </a:lnTo>
                      <a:lnTo>
                        <a:pt x="60" y="418"/>
                      </a:lnTo>
                      <a:close/>
                      <a:moveTo>
                        <a:pt x="60" y="392"/>
                      </a:moveTo>
                      <a:lnTo>
                        <a:pt x="46" y="392"/>
                      </a:lnTo>
                      <a:lnTo>
                        <a:pt x="46" y="377"/>
                      </a:lnTo>
                      <a:lnTo>
                        <a:pt x="60" y="377"/>
                      </a:lnTo>
                      <a:lnTo>
                        <a:pt x="60" y="392"/>
                      </a:lnTo>
                      <a:lnTo>
                        <a:pt x="60" y="392"/>
                      </a:lnTo>
                      <a:close/>
                      <a:moveTo>
                        <a:pt x="60" y="366"/>
                      </a:moveTo>
                      <a:lnTo>
                        <a:pt x="46" y="366"/>
                      </a:lnTo>
                      <a:lnTo>
                        <a:pt x="46" y="352"/>
                      </a:lnTo>
                      <a:lnTo>
                        <a:pt x="60" y="352"/>
                      </a:lnTo>
                      <a:lnTo>
                        <a:pt x="60" y="366"/>
                      </a:lnTo>
                      <a:lnTo>
                        <a:pt x="60" y="366"/>
                      </a:lnTo>
                      <a:close/>
                      <a:moveTo>
                        <a:pt x="60" y="340"/>
                      </a:moveTo>
                      <a:lnTo>
                        <a:pt x="46" y="340"/>
                      </a:lnTo>
                      <a:lnTo>
                        <a:pt x="46" y="326"/>
                      </a:lnTo>
                      <a:lnTo>
                        <a:pt x="60" y="326"/>
                      </a:lnTo>
                      <a:lnTo>
                        <a:pt x="60" y="340"/>
                      </a:lnTo>
                      <a:lnTo>
                        <a:pt x="60" y="340"/>
                      </a:lnTo>
                      <a:close/>
                      <a:moveTo>
                        <a:pt x="60" y="314"/>
                      </a:moveTo>
                      <a:lnTo>
                        <a:pt x="46" y="314"/>
                      </a:lnTo>
                      <a:lnTo>
                        <a:pt x="46" y="300"/>
                      </a:lnTo>
                      <a:lnTo>
                        <a:pt x="60" y="300"/>
                      </a:lnTo>
                      <a:lnTo>
                        <a:pt x="60" y="314"/>
                      </a:lnTo>
                      <a:lnTo>
                        <a:pt x="60" y="314"/>
                      </a:lnTo>
                      <a:close/>
                      <a:moveTo>
                        <a:pt x="60" y="289"/>
                      </a:moveTo>
                      <a:lnTo>
                        <a:pt x="46" y="289"/>
                      </a:lnTo>
                      <a:lnTo>
                        <a:pt x="46" y="275"/>
                      </a:lnTo>
                      <a:lnTo>
                        <a:pt x="60" y="275"/>
                      </a:lnTo>
                      <a:lnTo>
                        <a:pt x="60" y="289"/>
                      </a:lnTo>
                      <a:lnTo>
                        <a:pt x="60" y="289"/>
                      </a:lnTo>
                      <a:close/>
                      <a:moveTo>
                        <a:pt x="60" y="263"/>
                      </a:moveTo>
                      <a:lnTo>
                        <a:pt x="46" y="263"/>
                      </a:lnTo>
                      <a:lnTo>
                        <a:pt x="46" y="249"/>
                      </a:lnTo>
                      <a:lnTo>
                        <a:pt x="60" y="249"/>
                      </a:lnTo>
                      <a:lnTo>
                        <a:pt x="60" y="263"/>
                      </a:lnTo>
                      <a:lnTo>
                        <a:pt x="60" y="263"/>
                      </a:lnTo>
                      <a:close/>
                      <a:moveTo>
                        <a:pt x="60" y="237"/>
                      </a:moveTo>
                      <a:lnTo>
                        <a:pt x="46" y="237"/>
                      </a:lnTo>
                      <a:lnTo>
                        <a:pt x="46" y="223"/>
                      </a:lnTo>
                      <a:lnTo>
                        <a:pt x="60" y="223"/>
                      </a:lnTo>
                      <a:lnTo>
                        <a:pt x="60" y="237"/>
                      </a:lnTo>
                      <a:lnTo>
                        <a:pt x="60" y="237"/>
                      </a:lnTo>
                      <a:close/>
                      <a:moveTo>
                        <a:pt x="60" y="211"/>
                      </a:moveTo>
                      <a:lnTo>
                        <a:pt x="46" y="211"/>
                      </a:lnTo>
                      <a:lnTo>
                        <a:pt x="46" y="197"/>
                      </a:lnTo>
                      <a:lnTo>
                        <a:pt x="60" y="197"/>
                      </a:lnTo>
                      <a:lnTo>
                        <a:pt x="60" y="211"/>
                      </a:lnTo>
                      <a:lnTo>
                        <a:pt x="60" y="211"/>
                      </a:lnTo>
                      <a:close/>
                      <a:moveTo>
                        <a:pt x="60" y="186"/>
                      </a:moveTo>
                      <a:lnTo>
                        <a:pt x="46" y="186"/>
                      </a:lnTo>
                      <a:lnTo>
                        <a:pt x="46" y="172"/>
                      </a:lnTo>
                      <a:lnTo>
                        <a:pt x="60" y="172"/>
                      </a:lnTo>
                      <a:lnTo>
                        <a:pt x="60" y="186"/>
                      </a:lnTo>
                      <a:lnTo>
                        <a:pt x="60" y="186"/>
                      </a:lnTo>
                      <a:close/>
                      <a:moveTo>
                        <a:pt x="60" y="160"/>
                      </a:moveTo>
                      <a:lnTo>
                        <a:pt x="46" y="160"/>
                      </a:lnTo>
                      <a:lnTo>
                        <a:pt x="46" y="145"/>
                      </a:lnTo>
                      <a:lnTo>
                        <a:pt x="60" y="145"/>
                      </a:lnTo>
                      <a:lnTo>
                        <a:pt x="60" y="160"/>
                      </a:lnTo>
                      <a:lnTo>
                        <a:pt x="60" y="160"/>
                      </a:lnTo>
                      <a:close/>
                      <a:moveTo>
                        <a:pt x="86" y="186"/>
                      </a:moveTo>
                      <a:lnTo>
                        <a:pt x="73" y="186"/>
                      </a:lnTo>
                      <a:lnTo>
                        <a:pt x="73" y="172"/>
                      </a:lnTo>
                      <a:lnTo>
                        <a:pt x="86" y="172"/>
                      </a:lnTo>
                      <a:lnTo>
                        <a:pt x="86" y="186"/>
                      </a:lnTo>
                      <a:lnTo>
                        <a:pt x="86" y="186"/>
                      </a:lnTo>
                      <a:close/>
                      <a:moveTo>
                        <a:pt x="86" y="160"/>
                      </a:moveTo>
                      <a:lnTo>
                        <a:pt x="73" y="160"/>
                      </a:lnTo>
                      <a:lnTo>
                        <a:pt x="73" y="145"/>
                      </a:lnTo>
                      <a:lnTo>
                        <a:pt x="86" y="145"/>
                      </a:lnTo>
                      <a:lnTo>
                        <a:pt x="86" y="160"/>
                      </a:lnTo>
                      <a:lnTo>
                        <a:pt x="86" y="16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/>
                <a:lstStyle/>
                <a:p>
                  <a:endParaRPr lang="en-US">
                    <a:solidFill>
                      <a:srgbClr val="323232"/>
                    </a:solidFill>
                    <a:cs typeface="Arial" pitchFamily="34" charset="0"/>
                  </a:endParaRPr>
                </a:p>
              </p:txBody>
            </p:sp>
          </p:grpSp>
          <p:sp>
            <p:nvSpPr>
              <p:cNvPr id="8" name="Freeform 85"/>
              <p:cNvSpPr>
                <a:spLocks noEditPoints="1"/>
              </p:cNvSpPr>
              <p:nvPr/>
            </p:nvSpPr>
            <p:spPr bwMode="auto">
              <a:xfrm>
                <a:off x="4936070" y="1422403"/>
                <a:ext cx="1007121" cy="2202743"/>
              </a:xfrm>
              <a:custGeom>
                <a:avLst/>
                <a:gdLst>
                  <a:gd name="T0" fmla="*/ 31 w 10054"/>
                  <a:gd name="T1" fmla="*/ 10644 h 21537"/>
                  <a:gd name="T2" fmla="*/ 1116 w 10054"/>
                  <a:gd name="T3" fmla="*/ 10619 h 21537"/>
                  <a:gd name="T4" fmla="*/ 2516 w 10054"/>
                  <a:gd name="T5" fmla="*/ 10907 h 21537"/>
                  <a:gd name="T6" fmla="*/ 3534 w 10054"/>
                  <a:gd name="T7" fmla="*/ 11764 h 21537"/>
                  <a:gd name="T8" fmla="*/ 4096 w 10054"/>
                  <a:gd name="T9" fmla="*/ 11541 h 21537"/>
                  <a:gd name="T10" fmla="*/ 4824 w 10054"/>
                  <a:gd name="T11" fmla="*/ 11788 h 21537"/>
                  <a:gd name="T12" fmla="*/ 5290 w 10054"/>
                  <a:gd name="T13" fmla="*/ 11990 h 21537"/>
                  <a:gd name="T14" fmla="*/ 5512 w 10054"/>
                  <a:gd name="T15" fmla="*/ 10217 h 21537"/>
                  <a:gd name="T16" fmla="*/ 6594 w 10054"/>
                  <a:gd name="T17" fmla="*/ 8839 h 21537"/>
                  <a:gd name="T18" fmla="*/ 6486 w 10054"/>
                  <a:gd name="T19" fmla="*/ 8224 h 21537"/>
                  <a:gd name="T20" fmla="*/ 6318 w 10054"/>
                  <a:gd name="T21" fmla="*/ 7725 h 21537"/>
                  <a:gd name="T22" fmla="*/ 6651 w 10054"/>
                  <a:gd name="T23" fmla="*/ 7121 h 21537"/>
                  <a:gd name="T24" fmla="*/ 7104 w 10054"/>
                  <a:gd name="T25" fmla="*/ 6920 h 21537"/>
                  <a:gd name="T26" fmla="*/ 8224 w 10054"/>
                  <a:gd name="T27" fmla="*/ 6454 h 21537"/>
                  <a:gd name="T28" fmla="*/ 7923 w 10054"/>
                  <a:gd name="T29" fmla="*/ 5380 h 21537"/>
                  <a:gd name="T30" fmla="*/ 6932 w 10054"/>
                  <a:gd name="T31" fmla="*/ 5032 h 21537"/>
                  <a:gd name="T32" fmla="*/ 6824 w 10054"/>
                  <a:gd name="T33" fmla="*/ 4423 h 21537"/>
                  <a:gd name="T34" fmla="*/ 6694 w 10054"/>
                  <a:gd name="T35" fmla="*/ 3060 h 21537"/>
                  <a:gd name="T36" fmla="*/ 6720 w 10054"/>
                  <a:gd name="T37" fmla="*/ 2757 h 21537"/>
                  <a:gd name="T38" fmla="*/ 6657 w 10054"/>
                  <a:gd name="T39" fmla="*/ 2621 h 21537"/>
                  <a:gd name="T40" fmla="*/ 6680 w 10054"/>
                  <a:gd name="T41" fmla="*/ 2134 h 21537"/>
                  <a:gd name="T42" fmla="*/ 7006 w 10054"/>
                  <a:gd name="T43" fmla="*/ 1099 h 21537"/>
                  <a:gd name="T44" fmla="*/ 7697 w 10054"/>
                  <a:gd name="T45" fmla="*/ 393 h 21537"/>
                  <a:gd name="T46" fmla="*/ 8869 w 10054"/>
                  <a:gd name="T47" fmla="*/ 0 h 21537"/>
                  <a:gd name="T48" fmla="*/ 9827 w 10054"/>
                  <a:gd name="T49" fmla="*/ 178 h 21537"/>
                  <a:gd name="T50" fmla="*/ 9982 w 10054"/>
                  <a:gd name="T51" fmla="*/ 21535 h 21537"/>
                  <a:gd name="T52" fmla="*/ 5729 w 10054"/>
                  <a:gd name="T53" fmla="*/ 21152 h 21537"/>
                  <a:gd name="T54" fmla="*/ 5778 w 10054"/>
                  <a:gd name="T55" fmla="*/ 20989 h 21537"/>
                  <a:gd name="T56" fmla="*/ 5919 w 10054"/>
                  <a:gd name="T57" fmla="*/ 20271 h 21537"/>
                  <a:gd name="T58" fmla="*/ 6167 w 10054"/>
                  <a:gd name="T59" fmla="*/ 19765 h 21537"/>
                  <a:gd name="T60" fmla="*/ 5997 w 10054"/>
                  <a:gd name="T61" fmla="*/ 19467 h 21537"/>
                  <a:gd name="T62" fmla="*/ 5303 w 10054"/>
                  <a:gd name="T63" fmla="*/ 19252 h 21537"/>
                  <a:gd name="T64" fmla="*/ 5544 w 10054"/>
                  <a:gd name="T65" fmla="*/ 17997 h 21537"/>
                  <a:gd name="T66" fmla="*/ 5505 w 10054"/>
                  <a:gd name="T67" fmla="*/ 17504 h 21537"/>
                  <a:gd name="T68" fmla="*/ 5401 w 10054"/>
                  <a:gd name="T69" fmla="*/ 15286 h 21537"/>
                  <a:gd name="T70" fmla="*/ 4827 w 10054"/>
                  <a:gd name="T71" fmla="*/ 15115 h 21537"/>
                  <a:gd name="T72" fmla="*/ 4062 w 10054"/>
                  <a:gd name="T73" fmla="*/ 14952 h 21537"/>
                  <a:gd name="T74" fmla="*/ 3657 w 10054"/>
                  <a:gd name="T75" fmla="*/ 14892 h 21537"/>
                  <a:gd name="T76" fmla="*/ 3281 w 10054"/>
                  <a:gd name="T77" fmla="*/ 15751 h 21537"/>
                  <a:gd name="T78" fmla="*/ 3168 w 10054"/>
                  <a:gd name="T79" fmla="*/ 15672 h 21537"/>
                  <a:gd name="T80" fmla="*/ 2700 w 10054"/>
                  <a:gd name="T81" fmla="*/ 14593 h 21537"/>
                  <a:gd name="T82" fmla="*/ 2223 w 10054"/>
                  <a:gd name="T83" fmla="*/ 13884 h 21537"/>
                  <a:gd name="T84" fmla="*/ 1279 w 10054"/>
                  <a:gd name="T85" fmla="*/ 13266 h 21537"/>
                  <a:gd name="T86" fmla="*/ 980 w 10054"/>
                  <a:gd name="T87" fmla="*/ 12925 h 21537"/>
                  <a:gd name="T88" fmla="*/ 956 w 10054"/>
                  <a:gd name="T89" fmla="*/ 12461 h 21537"/>
                  <a:gd name="T90" fmla="*/ 747 w 10054"/>
                  <a:gd name="T91" fmla="*/ 11433 h 21537"/>
                  <a:gd name="T92" fmla="*/ 3986 w 10054"/>
                  <a:gd name="T93" fmla="*/ 12202 h 21537"/>
                  <a:gd name="T94" fmla="*/ 4871 w 10054"/>
                  <a:gd name="T95" fmla="*/ 12997 h 21537"/>
                  <a:gd name="T96" fmla="*/ 4682 w 10054"/>
                  <a:gd name="T97" fmla="*/ 12624 h 21537"/>
                  <a:gd name="T98" fmla="*/ 4225 w 10054"/>
                  <a:gd name="T99" fmla="*/ 12222 h 215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10054" h="21537">
                    <a:moveTo>
                      <a:pt x="0" y="10708"/>
                    </a:moveTo>
                    <a:cubicBezTo>
                      <a:pt x="0" y="10696"/>
                      <a:pt x="0" y="10685"/>
                      <a:pt x="0" y="10674"/>
                    </a:cubicBezTo>
                    <a:cubicBezTo>
                      <a:pt x="10" y="10664"/>
                      <a:pt x="21" y="10655"/>
                      <a:pt x="31" y="10644"/>
                    </a:cubicBezTo>
                    <a:cubicBezTo>
                      <a:pt x="70" y="10600"/>
                      <a:pt x="114" y="10576"/>
                      <a:pt x="179" y="10582"/>
                    </a:cubicBezTo>
                    <a:cubicBezTo>
                      <a:pt x="304" y="10594"/>
                      <a:pt x="431" y="10599"/>
                      <a:pt x="557" y="10603"/>
                    </a:cubicBezTo>
                    <a:cubicBezTo>
                      <a:pt x="743" y="10610"/>
                      <a:pt x="929" y="10613"/>
                      <a:pt x="1116" y="10619"/>
                    </a:cubicBezTo>
                    <a:cubicBezTo>
                      <a:pt x="1441" y="10630"/>
                      <a:pt x="1766" y="10641"/>
                      <a:pt x="2091" y="10655"/>
                    </a:cubicBezTo>
                    <a:cubicBezTo>
                      <a:pt x="2182" y="10659"/>
                      <a:pt x="2266" y="10685"/>
                      <a:pt x="2335" y="10751"/>
                    </a:cubicBezTo>
                    <a:cubicBezTo>
                      <a:pt x="2392" y="10806"/>
                      <a:pt x="2456" y="10856"/>
                      <a:pt x="2516" y="10907"/>
                    </a:cubicBezTo>
                    <a:cubicBezTo>
                      <a:pt x="2656" y="11027"/>
                      <a:pt x="2796" y="11145"/>
                      <a:pt x="2935" y="11265"/>
                    </a:cubicBezTo>
                    <a:cubicBezTo>
                      <a:pt x="3122" y="11429"/>
                      <a:pt x="3308" y="11594"/>
                      <a:pt x="3495" y="11757"/>
                    </a:cubicBezTo>
                    <a:cubicBezTo>
                      <a:pt x="3504" y="11765"/>
                      <a:pt x="3524" y="11768"/>
                      <a:pt x="3534" y="11764"/>
                    </a:cubicBezTo>
                    <a:cubicBezTo>
                      <a:pt x="3577" y="11742"/>
                      <a:pt x="3617" y="11712"/>
                      <a:pt x="3662" y="11693"/>
                    </a:cubicBezTo>
                    <a:cubicBezTo>
                      <a:pt x="3721" y="11667"/>
                      <a:pt x="3783" y="11647"/>
                      <a:pt x="3845" y="11626"/>
                    </a:cubicBezTo>
                    <a:cubicBezTo>
                      <a:pt x="3928" y="11597"/>
                      <a:pt x="4013" y="11571"/>
                      <a:pt x="4096" y="11541"/>
                    </a:cubicBezTo>
                    <a:cubicBezTo>
                      <a:pt x="4182" y="11510"/>
                      <a:pt x="4267" y="11497"/>
                      <a:pt x="4352" y="11543"/>
                    </a:cubicBezTo>
                    <a:cubicBezTo>
                      <a:pt x="4439" y="11589"/>
                      <a:pt x="4524" y="11636"/>
                      <a:pt x="4611" y="11680"/>
                    </a:cubicBezTo>
                    <a:cubicBezTo>
                      <a:pt x="4682" y="11717"/>
                      <a:pt x="4762" y="11741"/>
                      <a:pt x="4824" y="11788"/>
                    </a:cubicBezTo>
                    <a:cubicBezTo>
                      <a:pt x="4945" y="11879"/>
                      <a:pt x="5082" y="11935"/>
                      <a:pt x="5215" y="12001"/>
                    </a:cubicBezTo>
                    <a:cubicBezTo>
                      <a:pt x="5251" y="12019"/>
                      <a:pt x="5292" y="12028"/>
                      <a:pt x="5331" y="12042"/>
                    </a:cubicBezTo>
                    <a:cubicBezTo>
                      <a:pt x="5321" y="12018"/>
                      <a:pt x="5299" y="12007"/>
                      <a:pt x="5290" y="11990"/>
                    </a:cubicBezTo>
                    <a:cubicBezTo>
                      <a:pt x="5156" y="11723"/>
                      <a:pt x="5058" y="11446"/>
                      <a:pt x="5059" y="11142"/>
                    </a:cubicBezTo>
                    <a:cubicBezTo>
                      <a:pt x="5059" y="10927"/>
                      <a:pt x="5109" y="10726"/>
                      <a:pt x="5238" y="10552"/>
                    </a:cubicBezTo>
                    <a:cubicBezTo>
                      <a:pt x="5324" y="10436"/>
                      <a:pt x="5426" y="10333"/>
                      <a:pt x="5512" y="10217"/>
                    </a:cubicBezTo>
                    <a:cubicBezTo>
                      <a:pt x="5667" y="10010"/>
                      <a:pt x="5811" y="9794"/>
                      <a:pt x="5969" y="9589"/>
                    </a:cubicBezTo>
                    <a:cubicBezTo>
                      <a:pt x="6103" y="9416"/>
                      <a:pt x="6247" y="9251"/>
                      <a:pt x="6393" y="9088"/>
                    </a:cubicBezTo>
                    <a:cubicBezTo>
                      <a:pt x="6464" y="9008"/>
                      <a:pt x="6547" y="8940"/>
                      <a:pt x="6594" y="8839"/>
                    </a:cubicBezTo>
                    <a:cubicBezTo>
                      <a:pt x="6639" y="8742"/>
                      <a:pt x="6702" y="8654"/>
                      <a:pt x="6758" y="8561"/>
                    </a:cubicBezTo>
                    <a:cubicBezTo>
                      <a:pt x="6753" y="8557"/>
                      <a:pt x="6749" y="8552"/>
                      <a:pt x="6745" y="8549"/>
                    </a:cubicBezTo>
                    <a:cubicBezTo>
                      <a:pt x="6619" y="8472"/>
                      <a:pt x="6527" y="8370"/>
                      <a:pt x="6486" y="8224"/>
                    </a:cubicBezTo>
                    <a:cubicBezTo>
                      <a:pt x="6459" y="8127"/>
                      <a:pt x="6369" y="8052"/>
                      <a:pt x="6378" y="7940"/>
                    </a:cubicBezTo>
                    <a:cubicBezTo>
                      <a:pt x="6379" y="7936"/>
                      <a:pt x="6374" y="7931"/>
                      <a:pt x="6370" y="7928"/>
                    </a:cubicBezTo>
                    <a:cubicBezTo>
                      <a:pt x="6303" y="7873"/>
                      <a:pt x="6309" y="7798"/>
                      <a:pt x="6318" y="7725"/>
                    </a:cubicBezTo>
                    <a:cubicBezTo>
                      <a:pt x="6333" y="7601"/>
                      <a:pt x="6352" y="7477"/>
                      <a:pt x="6370" y="7354"/>
                    </a:cubicBezTo>
                    <a:cubicBezTo>
                      <a:pt x="6378" y="7297"/>
                      <a:pt x="6399" y="7247"/>
                      <a:pt x="6453" y="7219"/>
                    </a:cubicBezTo>
                    <a:cubicBezTo>
                      <a:pt x="6518" y="7184"/>
                      <a:pt x="6584" y="7152"/>
                      <a:pt x="6651" y="7121"/>
                    </a:cubicBezTo>
                    <a:cubicBezTo>
                      <a:pt x="6682" y="7106"/>
                      <a:pt x="6733" y="7104"/>
                      <a:pt x="6743" y="7082"/>
                    </a:cubicBezTo>
                    <a:cubicBezTo>
                      <a:pt x="6763" y="7039"/>
                      <a:pt x="6798" y="7039"/>
                      <a:pt x="6830" y="7026"/>
                    </a:cubicBezTo>
                    <a:cubicBezTo>
                      <a:pt x="6921" y="6991"/>
                      <a:pt x="7013" y="6958"/>
                      <a:pt x="7104" y="6920"/>
                    </a:cubicBezTo>
                    <a:cubicBezTo>
                      <a:pt x="7238" y="6865"/>
                      <a:pt x="7370" y="6806"/>
                      <a:pt x="7504" y="6750"/>
                    </a:cubicBezTo>
                    <a:cubicBezTo>
                      <a:pt x="7601" y="6710"/>
                      <a:pt x="7701" y="6674"/>
                      <a:pt x="7798" y="6633"/>
                    </a:cubicBezTo>
                    <a:cubicBezTo>
                      <a:pt x="7940" y="6574"/>
                      <a:pt x="8081" y="6511"/>
                      <a:pt x="8224" y="6454"/>
                    </a:cubicBezTo>
                    <a:cubicBezTo>
                      <a:pt x="8264" y="6437"/>
                      <a:pt x="8267" y="6414"/>
                      <a:pt x="8259" y="6381"/>
                    </a:cubicBezTo>
                    <a:cubicBezTo>
                      <a:pt x="8227" y="6234"/>
                      <a:pt x="8199" y="6085"/>
                      <a:pt x="8160" y="5940"/>
                    </a:cubicBezTo>
                    <a:cubicBezTo>
                      <a:pt x="8106" y="5743"/>
                      <a:pt x="8040" y="5551"/>
                      <a:pt x="7923" y="5380"/>
                    </a:cubicBezTo>
                    <a:cubicBezTo>
                      <a:pt x="7896" y="5340"/>
                      <a:pt x="7867" y="5324"/>
                      <a:pt x="7816" y="5323"/>
                    </a:cubicBezTo>
                    <a:cubicBezTo>
                      <a:pt x="7621" y="5320"/>
                      <a:pt x="7426" y="5316"/>
                      <a:pt x="7232" y="5299"/>
                    </a:cubicBezTo>
                    <a:cubicBezTo>
                      <a:pt x="7094" y="5287"/>
                      <a:pt x="6949" y="5188"/>
                      <a:pt x="6932" y="5032"/>
                    </a:cubicBezTo>
                    <a:cubicBezTo>
                      <a:pt x="6925" y="4956"/>
                      <a:pt x="6928" y="4878"/>
                      <a:pt x="6929" y="4801"/>
                    </a:cubicBezTo>
                    <a:cubicBezTo>
                      <a:pt x="6930" y="4719"/>
                      <a:pt x="6952" y="4636"/>
                      <a:pt x="6903" y="4559"/>
                    </a:cubicBezTo>
                    <a:cubicBezTo>
                      <a:pt x="6875" y="4515"/>
                      <a:pt x="6843" y="4471"/>
                      <a:pt x="6824" y="4423"/>
                    </a:cubicBezTo>
                    <a:cubicBezTo>
                      <a:pt x="6756" y="4258"/>
                      <a:pt x="6706" y="4086"/>
                      <a:pt x="6625" y="3928"/>
                    </a:cubicBezTo>
                    <a:cubicBezTo>
                      <a:pt x="6544" y="3768"/>
                      <a:pt x="6542" y="3611"/>
                      <a:pt x="6585" y="3447"/>
                    </a:cubicBezTo>
                    <a:cubicBezTo>
                      <a:pt x="6619" y="3317"/>
                      <a:pt x="6660" y="3190"/>
                      <a:pt x="6694" y="3060"/>
                    </a:cubicBezTo>
                    <a:cubicBezTo>
                      <a:pt x="6713" y="2985"/>
                      <a:pt x="6725" y="2907"/>
                      <a:pt x="6743" y="2815"/>
                    </a:cubicBezTo>
                    <a:cubicBezTo>
                      <a:pt x="6709" y="2836"/>
                      <a:pt x="6691" y="2847"/>
                      <a:pt x="6674" y="2858"/>
                    </a:cubicBezTo>
                    <a:cubicBezTo>
                      <a:pt x="6683" y="2819"/>
                      <a:pt x="6703" y="2789"/>
                      <a:pt x="6720" y="2757"/>
                    </a:cubicBezTo>
                    <a:cubicBezTo>
                      <a:pt x="6725" y="2748"/>
                      <a:pt x="6726" y="2734"/>
                      <a:pt x="6723" y="2724"/>
                    </a:cubicBezTo>
                    <a:cubicBezTo>
                      <a:pt x="6716" y="2700"/>
                      <a:pt x="6705" y="2677"/>
                      <a:pt x="6690" y="2641"/>
                    </a:cubicBezTo>
                    <a:cubicBezTo>
                      <a:pt x="6688" y="2640"/>
                      <a:pt x="6666" y="2635"/>
                      <a:pt x="6657" y="2621"/>
                    </a:cubicBezTo>
                    <a:cubicBezTo>
                      <a:pt x="6644" y="2602"/>
                      <a:pt x="6629" y="2572"/>
                      <a:pt x="6635" y="2553"/>
                    </a:cubicBezTo>
                    <a:cubicBezTo>
                      <a:pt x="6646" y="2515"/>
                      <a:pt x="6669" y="2417"/>
                      <a:pt x="6660" y="2379"/>
                    </a:cubicBezTo>
                    <a:cubicBezTo>
                      <a:pt x="6640" y="2295"/>
                      <a:pt x="6612" y="2212"/>
                      <a:pt x="6680" y="2134"/>
                    </a:cubicBezTo>
                    <a:cubicBezTo>
                      <a:pt x="6688" y="2126"/>
                      <a:pt x="6689" y="2110"/>
                      <a:pt x="6691" y="2098"/>
                    </a:cubicBezTo>
                    <a:cubicBezTo>
                      <a:pt x="6706" y="2003"/>
                      <a:pt x="6728" y="1909"/>
                      <a:pt x="6733" y="1814"/>
                    </a:cubicBezTo>
                    <a:cubicBezTo>
                      <a:pt x="6747" y="1545"/>
                      <a:pt x="6854" y="1313"/>
                      <a:pt x="7006" y="1099"/>
                    </a:cubicBezTo>
                    <a:cubicBezTo>
                      <a:pt x="7106" y="959"/>
                      <a:pt x="7214" y="825"/>
                      <a:pt x="7318" y="689"/>
                    </a:cubicBezTo>
                    <a:cubicBezTo>
                      <a:pt x="7361" y="634"/>
                      <a:pt x="7396" y="569"/>
                      <a:pt x="7450" y="529"/>
                    </a:cubicBezTo>
                    <a:cubicBezTo>
                      <a:pt x="7524" y="473"/>
                      <a:pt x="7612" y="434"/>
                      <a:pt x="7697" y="393"/>
                    </a:cubicBezTo>
                    <a:cubicBezTo>
                      <a:pt x="7820" y="334"/>
                      <a:pt x="7946" y="282"/>
                      <a:pt x="8068" y="221"/>
                    </a:cubicBezTo>
                    <a:cubicBezTo>
                      <a:pt x="8227" y="142"/>
                      <a:pt x="8396" y="93"/>
                      <a:pt x="8568" y="52"/>
                    </a:cubicBezTo>
                    <a:cubicBezTo>
                      <a:pt x="8667" y="28"/>
                      <a:pt x="8768" y="17"/>
                      <a:pt x="8869" y="0"/>
                    </a:cubicBezTo>
                    <a:cubicBezTo>
                      <a:pt x="8943" y="0"/>
                      <a:pt x="9017" y="0"/>
                      <a:pt x="9090" y="0"/>
                    </a:cubicBezTo>
                    <a:cubicBezTo>
                      <a:pt x="9222" y="27"/>
                      <a:pt x="9354" y="51"/>
                      <a:pt x="9485" y="83"/>
                    </a:cubicBezTo>
                    <a:cubicBezTo>
                      <a:pt x="9600" y="110"/>
                      <a:pt x="9712" y="147"/>
                      <a:pt x="9827" y="178"/>
                    </a:cubicBezTo>
                    <a:cubicBezTo>
                      <a:pt x="9902" y="198"/>
                      <a:pt x="9978" y="214"/>
                      <a:pt x="10054" y="233"/>
                    </a:cubicBezTo>
                    <a:cubicBezTo>
                      <a:pt x="10054" y="7334"/>
                      <a:pt x="10054" y="14435"/>
                      <a:pt x="10054" y="21537"/>
                    </a:cubicBezTo>
                    <a:cubicBezTo>
                      <a:pt x="10030" y="21536"/>
                      <a:pt x="10006" y="21535"/>
                      <a:pt x="9982" y="21535"/>
                    </a:cubicBezTo>
                    <a:cubicBezTo>
                      <a:pt x="8546" y="21535"/>
                      <a:pt x="7111" y="21535"/>
                      <a:pt x="5675" y="21535"/>
                    </a:cubicBezTo>
                    <a:cubicBezTo>
                      <a:pt x="5654" y="21535"/>
                      <a:pt x="5633" y="21535"/>
                      <a:pt x="5601" y="21535"/>
                    </a:cubicBezTo>
                    <a:cubicBezTo>
                      <a:pt x="5645" y="21402"/>
                      <a:pt x="5687" y="21277"/>
                      <a:pt x="5729" y="21152"/>
                    </a:cubicBezTo>
                    <a:cubicBezTo>
                      <a:pt x="5734" y="21136"/>
                      <a:pt x="5746" y="21112"/>
                      <a:pt x="5741" y="21106"/>
                    </a:cubicBezTo>
                    <a:cubicBezTo>
                      <a:pt x="5701" y="21066"/>
                      <a:pt x="5739" y="21046"/>
                      <a:pt x="5758" y="21021"/>
                    </a:cubicBezTo>
                    <a:cubicBezTo>
                      <a:pt x="5766" y="21011"/>
                      <a:pt x="5774" y="21001"/>
                      <a:pt x="5778" y="20989"/>
                    </a:cubicBezTo>
                    <a:cubicBezTo>
                      <a:pt x="5826" y="20831"/>
                      <a:pt x="5871" y="20673"/>
                      <a:pt x="5922" y="20516"/>
                    </a:cubicBezTo>
                    <a:cubicBezTo>
                      <a:pt x="5949" y="20434"/>
                      <a:pt x="5988" y="20356"/>
                      <a:pt x="5922" y="20276"/>
                    </a:cubicBezTo>
                    <a:cubicBezTo>
                      <a:pt x="5921" y="20274"/>
                      <a:pt x="5920" y="20273"/>
                      <a:pt x="5919" y="20271"/>
                    </a:cubicBezTo>
                    <a:cubicBezTo>
                      <a:pt x="5893" y="20188"/>
                      <a:pt x="5925" y="20124"/>
                      <a:pt x="5998" y="20086"/>
                    </a:cubicBezTo>
                    <a:cubicBezTo>
                      <a:pt x="6050" y="20059"/>
                      <a:pt x="6096" y="20024"/>
                      <a:pt x="6107" y="19953"/>
                    </a:cubicBezTo>
                    <a:cubicBezTo>
                      <a:pt x="6116" y="19889"/>
                      <a:pt x="6139" y="19824"/>
                      <a:pt x="6167" y="19765"/>
                    </a:cubicBezTo>
                    <a:cubicBezTo>
                      <a:pt x="6187" y="19721"/>
                      <a:pt x="6168" y="19699"/>
                      <a:pt x="6142" y="19677"/>
                    </a:cubicBezTo>
                    <a:cubicBezTo>
                      <a:pt x="6116" y="19654"/>
                      <a:pt x="6086" y="19636"/>
                      <a:pt x="6057" y="19617"/>
                    </a:cubicBezTo>
                    <a:cubicBezTo>
                      <a:pt x="5999" y="19579"/>
                      <a:pt x="5979" y="19534"/>
                      <a:pt x="5997" y="19467"/>
                    </a:cubicBezTo>
                    <a:cubicBezTo>
                      <a:pt x="6010" y="19420"/>
                      <a:pt x="6028" y="19374"/>
                      <a:pt x="6046" y="19320"/>
                    </a:cubicBezTo>
                    <a:cubicBezTo>
                      <a:pt x="5786" y="19331"/>
                      <a:pt x="5533" y="19252"/>
                      <a:pt x="5263" y="19338"/>
                    </a:cubicBezTo>
                    <a:cubicBezTo>
                      <a:pt x="5283" y="19297"/>
                      <a:pt x="5297" y="19276"/>
                      <a:pt x="5303" y="19252"/>
                    </a:cubicBezTo>
                    <a:cubicBezTo>
                      <a:pt x="5374" y="19007"/>
                      <a:pt x="5448" y="18763"/>
                      <a:pt x="5511" y="18515"/>
                    </a:cubicBezTo>
                    <a:cubicBezTo>
                      <a:pt x="5536" y="18415"/>
                      <a:pt x="5540" y="18309"/>
                      <a:pt x="5508" y="18204"/>
                    </a:cubicBezTo>
                    <a:cubicBezTo>
                      <a:pt x="5486" y="18133"/>
                      <a:pt x="5503" y="18060"/>
                      <a:pt x="5544" y="17997"/>
                    </a:cubicBezTo>
                    <a:cubicBezTo>
                      <a:pt x="5569" y="17959"/>
                      <a:pt x="5597" y="17927"/>
                      <a:pt x="5554" y="17883"/>
                    </a:cubicBezTo>
                    <a:cubicBezTo>
                      <a:pt x="5547" y="17876"/>
                      <a:pt x="5548" y="17859"/>
                      <a:pt x="5549" y="17846"/>
                    </a:cubicBezTo>
                    <a:cubicBezTo>
                      <a:pt x="5566" y="17728"/>
                      <a:pt x="5537" y="17616"/>
                      <a:pt x="5505" y="17504"/>
                    </a:cubicBezTo>
                    <a:cubicBezTo>
                      <a:pt x="5452" y="17319"/>
                      <a:pt x="5410" y="17132"/>
                      <a:pt x="5418" y="16939"/>
                    </a:cubicBezTo>
                    <a:cubicBezTo>
                      <a:pt x="5433" y="16594"/>
                      <a:pt x="5417" y="16250"/>
                      <a:pt x="5396" y="15905"/>
                    </a:cubicBezTo>
                    <a:cubicBezTo>
                      <a:pt x="5383" y="15700"/>
                      <a:pt x="5398" y="15493"/>
                      <a:pt x="5401" y="15286"/>
                    </a:cubicBezTo>
                    <a:cubicBezTo>
                      <a:pt x="5401" y="15249"/>
                      <a:pt x="5401" y="15211"/>
                      <a:pt x="5401" y="15172"/>
                    </a:cubicBezTo>
                    <a:cubicBezTo>
                      <a:pt x="5385" y="15170"/>
                      <a:pt x="5375" y="15169"/>
                      <a:pt x="5364" y="15168"/>
                    </a:cubicBezTo>
                    <a:cubicBezTo>
                      <a:pt x="5184" y="15155"/>
                      <a:pt x="5004" y="15157"/>
                      <a:pt x="4827" y="15115"/>
                    </a:cubicBezTo>
                    <a:cubicBezTo>
                      <a:pt x="4702" y="15084"/>
                      <a:pt x="4575" y="15057"/>
                      <a:pt x="4449" y="15031"/>
                    </a:cubicBezTo>
                    <a:cubicBezTo>
                      <a:pt x="4338" y="15008"/>
                      <a:pt x="4226" y="14989"/>
                      <a:pt x="4115" y="14968"/>
                    </a:cubicBezTo>
                    <a:cubicBezTo>
                      <a:pt x="4097" y="14965"/>
                      <a:pt x="4079" y="14960"/>
                      <a:pt x="4062" y="14952"/>
                    </a:cubicBezTo>
                    <a:cubicBezTo>
                      <a:pt x="4002" y="14922"/>
                      <a:pt x="3941" y="14904"/>
                      <a:pt x="3872" y="14921"/>
                    </a:cubicBezTo>
                    <a:cubicBezTo>
                      <a:pt x="3822" y="14933"/>
                      <a:pt x="3771" y="14932"/>
                      <a:pt x="3728" y="14891"/>
                    </a:cubicBezTo>
                    <a:cubicBezTo>
                      <a:pt x="3706" y="14870"/>
                      <a:pt x="3679" y="14865"/>
                      <a:pt x="3657" y="14892"/>
                    </a:cubicBezTo>
                    <a:cubicBezTo>
                      <a:pt x="3588" y="14975"/>
                      <a:pt x="3513" y="15053"/>
                      <a:pt x="3456" y="15142"/>
                    </a:cubicBezTo>
                    <a:cubicBezTo>
                      <a:pt x="3387" y="15248"/>
                      <a:pt x="3332" y="15362"/>
                      <a:pt x="3277" y="15476"/>
                    </a:cubicBezTo>
                    <a:cubicBezTo>
                      <a:pt x="3233" y="15566"/>
                      <a:pt x="3211" y="15660"/>
                      <a:pt x="3281" y="15751"/>
                    </a:cubicBezTo>
                    <a:cubicBezTo>
                      <a:pt x="3289" y="15762"/>
                      <a:pt x="3285" y="15781"/>
                      <a:pt x="3287" y="15798"/>
                    </a:cubicBezTo>
                    <a:cubicBezTo>
                      <a:pt x="3244" y="15805"/>
                      <a:pt x="3216" y="15797"/>
                      <a:pt x="3202" y="15758"/>
                    </a:cubicBezTo>
                    <a:cubicBezTo>
                      <a:pt x="3191" y="15729"/>
                      <a:pt x="3173" y="15702"/>
                      <a:pt x="3168" y="15672"/>
                    </a:cubicBezTo>
                    <a:cubicBezTo>
                      <a:pt x="3147" y="15552"/>
                      <a:pt x="3130" y="15432"/>
                      <a:pt x="3112" y="15312"/>
                    </a:cubicBezTo>
                    <a:cubicBezTo>
                      <a:pt x="3104" y="15260"/>
                      <a:pt x="3110" y="15201"/>
                      <a:pt x="3087" y="15157"/>
                    </a:cubicBezTo>
                    <a:cubicBezTo>
                      <a:pt x="2980" y="14954"/>
                      <a:pt x="2849" y="14767"/>
                      <a:pt x="2700" y="14593"/>
                    </a:cubicBezTo>
                    <a:cubicBezTo>
                      <a:pt x="2635" y="14517"/>
                      <a:pt x="2555" y="14451"/>
                      <a:pt x="2504" y="14367"/>
                    </a:cubicBezTo>
                    <a:cubicBezTo>
                      <a:pt x="2434" y="14248"/>
                      <a:pt x="2380" y="14118"/>
                      <a:pt x="2328" y="13990"/>
                    </a:cubicBezTo>
                    <a:cubicBezTo>
                      <a:pt x="2305" y="13936"/>
                      <a:pt x="2274" y="13903"/>
                      <a:pt x="2223" y="13884"/>
                    </a:cubicBezTo>
                    <a:cubicBezTo>
                      <a:pt x="2063" y="13823"/>
                      <a:pt x="1920" y="13728"/>
                      <a:pt x="1796" y="13615"/>
                    </a:cubicBezTo>
                    <a:cubicBezTo>
                      <a:pt x="1674" y="13503"/>
                      <a:pt x="1530" y="13449"/>
                      <a:pt x="1381" y="13398"/>
                    </a:cubicBezTo>
                    <a:cubicBezTo>
                      <a:pt x="1324" y="13379"/>
                      <a:pt x="1270" y="13325"/>
                      <a:pt x="1279" y="13266"/>
                    </a:cubicBezTo>
                    <a:cubicBezTo>
                      <a:pt x="1289" y="13207"/>
                      <a:pt x="1253" y="13186"/>
                      <a:pt x="1217" y="13165"/>
                    </a:cubicBezTo>
                    <a:cubicBezTo>
                      <a:pt x="1177" y="13141"/>
                      <a:pt x="1133" y="13123"/>
                      <a:pt x="1089" y="13106"/>
                    </a:cubicBezTo>
                    <a:cubicBezTo>
                      <a:pt x="998" y="13070"/>
                      <a:pt x="952" y="13002"/>
                      <a:pt x="980" y="12925"/>
                    </a:cubicBezTo>
                    <a:cubicBezTo>
                      <a:pt x="999" y="12872"/>
                      <a:pt x="1029" y="12822"/>
                      <a:pt x="1062" y="12776"/>
                    </a:cubicBezTo>
                    <a:cubicBezTo>
                      <a:pt x="1088" y="12740"/>
                      <a:pt x="1092" y="12715"/>
                      <a:pt x="1066" y="12674"/>
                    </a:cubicBezTo>
                    <a:cubicBezTo>
                      <a:pt x="1023" y="12607"/>
                      <a:pt x="985" y="12535"/>
                      <a:pt x="956" y="12461"/>
                    </a:cubicBezTo>
                    <a:cubicBezTo>
                      <a:pt x="928" y="12386"/>
                      <a:pt x="919" y="12304"/>
                      <a:pt x="893" y="12228"/>
                    </a:cubicBezTo>
                    <a:cubicBezTo>
                      <a:pt x="809" y="11984"/>
                      <a:pt x="738" y="11738"/>
                      <a:pt x="766" y="11474"/>
                    </a:cubicBezTo>
                    <a:cubicBezTo>
                      <a:pt x="767" y="11461"/>
                      <a:pt x="757" y="11443"/>
                      <a:pt x="747" y="11433"/>
                    </a:cubicBezTo>
                    <a:cubicBezTo>
                      <a:pt x="676" y="11363"/>
                      <a:pt x="602" y="11295"/>
                      <a:pt x="530" y="11225"/>
                    </a:cubicBezTo>
                    <a:cubicBezTo>
                      <a:pt x="353" y="11053"/>
                      <a:pt x="176" y="10880"/>
                      <a:pt x="0" y="10708"/>
                    </a:cubicBezTo>
                    <a:close/>
                    <a:moveTo>
                      <a:pt x="3986" y="12202"/>
                    </a:moveTo>
                    <a:cubicBezTo>
                      <a:pt x="4041" y="12251"/>
                      <a:pt x="4084" y="12289"/>
                      <a:pt x="4127" y="12327"/>
                    </a:cubicBezTo>
                    <a:cubicBezTo>
                      <a:pt x="4234" y="12425"/>
                      <a:pt x="4341" y="12523"/>
                      <a:pt x="4449" y="12620"/>
                    </a:cubicBezTo>
                    <a:cubicBezTo>
                      <a:pt x="4589" y="12746"/>
                      <a:pt x="4730" y="12871"/>
                      <a:pt x="4871" y="12997"/>
                    </a:cubicBezTo>
                    <a:cubicBezTo>
                      <a:pt x="4901" y="13024"/>
                      <a:pt x="4931" y="13037"/>
                      <a:pt x="4968" y="13001"/>
                    </a:cubicBezTo>
                    <a:cubicBezTo>
                      <a:pt x="4961" y="12988"/>
                      <a:pt x="4955" y="12975"/>
                      <a:pt x="4946" y="12963"/>
                    </a:cubicBezTo>
                    <a:cubicBezTo>
                      <a:pt x="4858" y="12851"/>
                      <a:pt x="4765" y="12741"/>
                      <a:pt x="4682" y="12624"/>
                    </a:cubicBezTo>
                    <a:cubicBezTo>
                      <a:pt x="4648" y="12577"/>
                      <a:pt x="4621" y="12515"/>
                      <a:pt x="4619" y="12458"/>
                    </a:cubicBezTo>
                    <a:cubicBezTo>
                      <a:pt x="4615" y="12354"/>
                      <a:pt x="4593" y="12328"/>
                      <a:pt x="4487" y="12308"/>
                    </a:cubicBezTo>
                    <a:cubicBezTo>
                      <a:pt x="4397" y="12291"/>
                      <a:pt x="4306" y="12264"/>
                      <a:pt x="4225" y="12222"/>
                    </a:cubicBezTo>
                    <a:cubicBezTo>
                      <a:pt x="4149" y="12182"/>
                      <a:pt x="4080" y="12182"/>
                      <a:pt x="3986" y="12202"/>
                    </a:cubicBezTo>
                    <a:close/>
                  </a:path>
                </a:pathLst>
              </a:custGeom>
              <a:solidFill>
                <a:schemeClr val="tx2">
                  <a:lumMod val="85000"/>
                  <a:lumOff val="1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6" name="Freeform 6"/>
            <p:cNvSpPr>
              <a:spLocks/>
            </p:cNvSpPr>
            <p:nvPr/>
          </p:nvSpPr>
          <p:spPr bwMode="auto">
            <a:xfrm>
              <a:off x="1536252" y="2919461"/>
              <a:ext cx="1645372" cy="1645920"/>
            </a:xfrm>
            <a:custGeom>
              <a:avLst/>
              <a:gdLst/>
              <a:ahLst/>
              <a:cxnLst/>
              <a:rect l="l" t="t" r="r" b="b"/>
              <a:pathLst>
                <a:path w="2340946" h="2340946">
                  <a:moveTo>
                    <a:pt x="521525" y="1902969"/>
                  </a:moveTo>
                  <a:cubicBezTo>
                    <a:pt x="692275" y="2059759"/>
                    <a:pt x="920459" y="2153232"/>
                    <a:pt x="1170474" y="2153232"/>
                  </a:cubicBezTo>
                  <a:cubicBezTo>
                    <a:pt x="1192696" y="2153232"/>
                    <a:pt x="1214746" y="2152494"/>
                    <a:pt x="1236524" y="2149897"/>
                  </a:cubicBezTo>
                  <a:cubicBezTo>
                    <a:pt x="1185443" y="2217353"/>
                    <a:pt x="1128451" y="2280635"/>
                    <a:pt x="1065478" y="2336181"/>
                  </a:cubicBezTo>
                  <a:cubicBezTo>
                    <a:pt x="881222" y="2321174"/>
                    <a:pt x="708249" y="2261144"/>
                    <a:pt x="550316" y="2163597"/>
                  </a:cubicBezTo>
                  <a:cubicBezTo>
                    <a:pt x="448788" y="2099815"/>
                    <a:pt x="358540" y="2021027"/>
                    <a:pt x="279574" y="1930982"/>
                  </a:cubicBezTo>
                  <a:cubicBezTo>
                    <a:pt x="358692" y="1926547"/>
                    <a:pt x="440122" y="1916870"/>
                    <a:pt x="521525" y="1902969"/>
                  </a:cubicBezTo>
                  <a:close/>
                  <a:moveTo>
                    <a:pt x="1875420" y="1852561"/>
                  </a:moveTo>
                  <a:cubicBezTo>
                    <a:pt x="1887033" y="1927631"/>
                    <a:pt x="1895025" y="2005545"/>
                    <a:pt x="1899108" y="2085591"/>
                  </a:cubicBezTo>
                  <a:cubicBezTo>
                    <a:pt x="1692593" y="2250821"/>
                    <a:pt x="1433511" y="2340946"/>
                    <a:pt x="1170674" y="2340946"/>
                  </a:cubicBezTo>
                  <a:cubicBezTo>
                    <a:pt x="1148144" y="2340946"/>
                    <a:pt x="1129370" y="2340946"/>
                    <a:pt x="1106841" y="2340946"/>
                  </a:cubicBezTo>
                  <a:cubicBezTo>
                    <a:pt x="1169062" y="2283040"/>
                    <a:pt x="1225316" y="2217377"/>
                    <a:pt x="1275246" y="2147491"/>
                  </a:cubicBezTo>
                  <a:cubicBezTo>
                    <a:pt x="1510428" y="2122746"/>
                    <a:pt x="1720794" y="2014748"/>
                    <a:pt x="1875420" y="1852561"/>
                  </a:cubicBezTo>
                  <a:close/>
                  <a:moveTo>
                    <a:pt x="2149348" y="1118298"/>
                  </a:moveTo>
                  <a:cubicBezTo>
                    <a:pt x="2219702" y="1168695"/>
                    <a:pt x="2282915" y="1222605"/>
                    <a:pt x="2335014" y="1278735"/>
                  </a:cubicBezTo>
                  <a:cubicBezTo>
                    <a:pt x="2319989" y="1458858"/>
                    <a:pt x="2263645" y="1631475"/>
                    <a:pt x="2165981" y="1789081"/>
                  </a:cubicBezTo>
                  <a:cubicBezTo>
                    <a:pt x="2098369" y="1894153"/>
                    <a:pt x="2019486" y="1984214"/>
                    <a:pt x="1929336" y="2063018"/>
                  </a:cubicBezTo>
                  <a:cubicBezTo>
                    <a:pt x="1924504" y="1979353"/>
                    <a:pt x="1915357" y="1898102"/>
                    <a:pt x="1902244" y="1820051"/>
                  </a:cubicBezTo>
                  <a:cubicBezTo>
                    <a:pt x="2058766" y="1649383"/>
                    <a:pt x="2152043" y="1421417"/>
                    <a:pt x="2152043" y="1171665"/>
                  </a:cubicBezTo>
                  <a:cubicBezTo>
                    <a:pt x="2152043" y="1153737"/>
                    <a:pt x="2151562" y="1135921"/>
                    <a:pt x="2149348" y="1118298"/>
                  </a:cubicBezTo>
                  <a:close/>
                  <a:moveTo>
                    <a:pt x="2436" y="1094242"/>
                  </a:moveTo>
                  <a:cubicBezTo>
                    <a:pt x="54799" y="1144448"/>
                    <a:pt x="119330" y="1196479"/>
                    <a:pt x="192739" y="1247594"/>
                  </a:cubicBezTo>
                  <a:cubicBezTo>
                    <a:pt x="210737" y="1494906"/>
                    <a:pt x="321267" y="1716515"/>
                    <a:pt x="490627" y="1877476"/>
                  </a:cubicBezTo>
                  <a:cubicBezTo>
                    <a:pt x="411816" y="1890012"/>
                    <a:pt x="333429" y="1898290"/>
                    <a:pt x="257703" y="1901026"/>
                  </a:cubicBezTo>
                  <a:cubicBezTo>
                    <a:pt x="73761" y="1675877"/>
                    <a:pt x="-16333" y="1383183"/>
                    <a:pt x="2436" y="1094242"/>
                  </a:cubicBezTo>
                  <a:close/>
                  <a:moveTo>
                    <a:pt x="2083119" y="438332"/>
                  </a:moveTo>
                  <a:cubicBezTo>
                    <a:pt x="2267149" y="667109"/>
                    <a:pt x="2357287" y="948392"/>
                    <a:pt x="2338509" y="1237176"/>
                  </a:cubicBezTo>
                  <a:cubicBezTo>
                    <a:pt x="2283682" y="1182426"/>
                    <a:pt x="2218646" y="1129715"/>
                    <a:pt x="2147422" y="1080152"/>
                  </a:cubicBezTo>
                  <a:cubicBezTo>
                    <a:pt x="2125157" y="834989"/>
                    <a:pt x="2012353" y="615988"/>
                    <a:pt x="1841204" y="458332"/>
                  </a:cubicBezTo>
                  <a:cubicBezTo>
                    <a:pt x="1923254" y="446487"/>
                    <a:pt x="2002288" y="440166"/>
                    <a:pt x="2083119" y="438332"/>
                  </a:cubicBezTo>
                  <a:close/>
                  <a:moveTo>
                    <a:pt x="403888" y="284281"/>
                  </a:moveTo>
                  <a:cubicBezTo>
                    <a:pt x="405552" y="369988"/>
                    <a:pt x="413861" y="454772"/>
                    <a:pt x="427562" y="536785"/>
                  </a:cubicBezTo>
                  <a:cubicBezTo>
                    <a:pt x="277522" y="705496"/>
                    <a:pt x="188905" y="928232"/>
                    <a:pt x="188905" y="1171665"/>
                  </a:cubicBezTo>
                  <a:cubicBezTo>
                    <a:pt x="188905" y="1184443"/>
                    <a:pt x="189149" y="1197165"/>
                    <a:pt x="190830" y="1209779"/>
                  </a:cubicBezTo>
                  <a:cubicBezTo>
                    <a:pt x="118527" y="1158865"/>
                    <a:pt x="55715" y="1107151"/>
                    <a:pt x="5940" y="1057392"/>
                  </a:cubicBezTo>
                  <a:cubicBezTo>
                    <a:pt x="20957" y="877250"/>
                    <a:pt x="81024" y="708367"/>
                    <a:pt x="174880" y="554495"/>
                  </a:cubicBezTo>
                  <a:cubicBezTo>
                    <a:pt x="238702" y="453164"/>
                    <a:pt x="313786" y="363094"/>
                    <a:pt x="403888" y="284281"/>
                  </a:cubicBezTo>
                  <a:close/>
                  <a:moveTo>
                    <a:pt x="1290961" y="6353"/>
                  </a:moveTo>
                  <a:cubicBezTo>
                    <a:pt x="1471352" y="25105"/>
                    <a:pt x="1636710" y="81362"/>
                    <a:pt x="1790794" y="178873"/>
                  </a:cubicBezTo>
                  <a:cubicBezTo>
                    <a:pt x="1892264" y="242631"/>
                    <a:pt x="1982459" y="317639"/>
                    <a:pt x="2061380" y="411401"/>
                  </a:cubicBezTo>
                  <a:cubicBezTo>
                    <a:pt x="1978991" y="414372"/>
                    <a:pt x="1896077" y="422054"/>
                    <a:pt x="1812941" y="435013"/>
                  </a:cubicBezTo>
                  <a:cubicBezTo>
                    <a:pt x="1643135" y="281318"/>
                    <a:pt x="1417458" y="190098"/>
                    <a:pt x="1170474" y="190098"/>
                  </a:cubicBezTo>
                  <a:cubicBezTo>
                    <a:pt x="1160163" y="190098"/>
                    <a:pt x="1149889" y="190257"/>
                    <a:pt x="1139688" y="191653"/>
                  </a:cubicBezTo>
                  <a:cubicBezTo>
                    <a:pt x="1189486" y="121246"/>
                    <a:pt x="1240543" y="58855"/>
                    <a:pt x="1290961" y="6353"/>
                  </a:cubicBezTo>
                  <a:close/>
                  <a:moveTo>
                    <a:pt x="1170521" y="0"/>
                  </a:moveTo>
                  <a:cubicBezTo>
                    <a:pt x="1196829" y="0"/>
                    <a:pt x="1226896" y="3748"/>
                    <a:pt x="1253204" y="3748"/>
                  </a:cubicBezTo>
                  <a:cubicBezTo>
                    <a:pt x="1203061" y="58006"/>
                    <a:pt x="1152313" y="121929"/>
                    <a:pt x="1102784" y="193516"/>
                  </a:cubicBezTo>
                  <a:cubicBezTo>
                    <a:pt x="846171" y="209894"/>
                    <a:pt x="616703" y="325954"/>
                    <a:pt x="453890" y="504874"/>
                  </a:cubicBezTo>
                  <a:cubicBezTo>
                    <a:pt x="441819" y="425598"/>
                    <a:pt x="434745" y="344168"/>
                    <a:pt x="433891" y="262350"/>
                  </a:cubicBezTo>
                  <a:cubicBezTo>
                    <a:pt x="640598" y="93696"/>
                    <a:pt x="903680" y="0"/>
                    <a:pt x="1170521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>
                <a:solidFill>
                  <a:srgbClr val="323232"/>
                </a:solidFill>
              </a:endParaRPr>
            </a:p>
          </p:txBody>
        </p:sp>
      </p:grpSp>
      <p:sp>
        <p:nvSpPr>
          <p:cNvPr id="11" name="Rectangle 10"/>
          <p:cNvSpPr/>
          <p:nvPr/>
        </p:nvSpPr>
        <p:spPr>
          <a:xfrm>
            <a:off x="5273040" y="4836160"/>
            <a:ext cx="3241770" cy="2021840"/>
          </a:xfrm>
          <a:prstGeom prst="rect">
            <a:avLst/>
          </a:prstGeom>
          <a:solidFill>
            <a:schemeClr val="tx2"/>
          </a:solidFill>
        </p:spPr>
        <p:txBody>
          <a:bodyPr wrap="square" anchor="ctr">
            <a:noAutofit/>
          </a:bodyPr>
          <a:lstStyle/>
          <a:p>
            <a:pPr algn="ctr"/>
            <a:r>
              <a:rPr lang="en-GB" sz="2000" dirty="0" smtClean="0">
                <a:solidFill>
                  <a:schemeClr val="bg1"/>
                </a:solidFill>
                <a:latin typeface="Arial Black"/>
                <a:cs typeface="Arial Black"/>
              </a:rPr>
              <a:t>TAKEAWAY</a:t>
            </a:r>
            <a:br>
              <a:rPr lang="en-GB" sz="2000" dirty="0" smtClean="0">
                <a:solidFill>
                  <a:schemeClr val="bg1"/>
                </a:solidFill>
                <a:latin typeface="Arial Black"/>
                <a:cs typeface="Arial Black"/>
              </a:rPr>
            </a:br>
            <a:r>
              <a:rPr lang="en-GB" sz="2000" dirty="0">
                <a:solidFill>
                  <a:schemeClr val="bg1"/>
                </a:solidFill>
                <a:cs typeface="Arial Black"/>
              </a:rPr>
              <a:t>Companies </a:t>
            </a:r>
            <a:r>
              <a:rPr lang="en-GB" sz="2000" dirty="0" smtClean="0">
                <a:solidFill>
                  <a:schemeClr val="bg1"/>
                </a:solidFill>
                <a:cs typeface="Arial Black"/>
              </a:rPr>
              <a:t>with CEM </a:t>
            </a:r>
            <a:r>
              <a:rPr lang="en-GB" sz="2000" dirty="0">
                <a:solidFill>
                  <a:schemeClr val="bg1"/>
                </a:solidFill>
                <a:cs typeface="Arial Black"/>
              </a:rPr>
              <a:t>initiatives </a:t>
            </a:r>
            <a:r>
              <a:rPr lang="en-GB" sz="2000" dirty="0" smtClean="0">
                <a:solidFill>
                  <a:schemeClr val="bg1"/>
                </a:solidFill>
                <a:cs typeface="Arial Black"/>
              </a:rPr>
              <a:t>outperform organizations that don’t</a:t>
            </a:r>
            <a:endParaRPr lang="en-GB" sz="2000" dirty="0">
              <a:solidFill>
                <a:schemeClr val="bg1"/>
              </a:solidFill>
              <a:cs typeface="Arial Black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203672" y="1388497"/>
            <a:ext cx="1380507" cy="707886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4000" b="1" dirty="0" smtClean="0">
                <a:gradFill flip="none" rotWithShape="1">
                  <a:gsLst>
                    <a:gs pos="8000">
                      <a:srgbClr val="890000"/>
                    </a:gs>
                    <a:gs pos="23000">
                      <a:srgbClr val="890000"/>
                    </a:gs>
                    <a:gs pos="64000">
                      <a:srgbClr val="E6001B"/>
                    </a:gs>
                  </a:gsLst>
                  <a:lin ang="16200000" scaled="1"/>
                  <a:tileRect/>
                </a:gradFill>
                <a:latin typeface="Arial Black"/>
                <a:cs typeface="Arial Black"/>
              </a:rPr>
              <a:t>80%</a:t>
            </a:r>
            <a:endParaRPr lang="en-US" sz="4000" b="1" dirty="0">
              <a:gradFill flip="none" rotWithShape="1">
                <a:gsLst>
                  <a:gs pos="8000">
                    <a:srgbClr val="890000"/>
                  </a:gs>
                  <a:gs pos="23000">
                    <a:srgbClr val="890000"/>
                  </a:gs>
                  <a:gs pos="64000">
                    <a:srgbClr val="E6001B"/>
                  </a:gs>
                </a:gsLst>
                <a:lin ang="16200000" scaled="1"/>
                <a:tileRect/>
              </a:gradFill>
              <a:latin typeface="Arial Black"/>
              <a:cs typeface="Arial Black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752214" y="1919446"/>
            <a:ext cx="2288190" cy="1031051"/>
          </a:xfrm>
          <a:prstGeom prst="rect">
            <a:avLst/>
          </a:prstGeom>
        </p:spPr>
        <p:txBody>
          <a:bodyPr wrap="square" lIns="0" rIns="0" bIns="0" anchor="ctr">
            <a:spAutoFit/>
          </a:bodyPr>
          <a:lstStyle/>
          <a:p>
            <a:pPr lvl="0" algn="ctr"/>
            <a:r>
              <a:rPr lang="en-US" sz="1600" dirty="0" smtClean="0"/>
              <a:t>of organizations experiencing significant profit </a:t>
            </a:r>
            <a:r>
              <a:rPr lang="en-US" sz="1600" dirty="0"/>
              <a:t>increases </a:t>
            </a:r>
            <a:r>
              <a:rPr lang="en-US" sz="1600" dirty="0" smtClean="0"/>
              <a:t>have </a:t>
            </a:r>
            <a:r>
              <a:rPr lang="en-US" sz="1600" dirty="0"/>
              <a:t>CEM </a:t>
            </a:r>
            <a:r>
              <a:rPr lang="en-US" sz="1600" dirty="0" smtClean="0"/>
              <a:t>program</a:t>
            </a:r>
            <a:endParaRPr lang="en-US" sz="1600" dirty="0"/>
          </a:p>
        </p:txBody>
      </p:sp>
      <p:sp>
        <p:nvSpPr>
          <p:cNvPr id="15" name="Rectangle 14"/>
          <p:cNvSpPr/>
          <p:nvPr/>
        </p:nvSpPr>
        <p:spPr>
          <a:xfrm>
            <a:off x="5752214" y="3697446"/>
            <a:ext cx="2288190" cy="1031051"/>
          </a:xfrm>
          <a:prstGeom prst="rect">
            <a:avLst/>
          </a:prstGeom>
        </p:spPr>
        <p:txBody>
          <a:bodyPr wrap="square" lIns="0" rIns="0" bIns="0" anchor="ctr">
            <a:spAutoFit/>
          </a:bodyPr>
          <a:lstStyle/>
          <a:p>
            <a:pPr lvl="0" algn="ctr"/>
            <a:r>
              <a:rPr lang="en-US" sz="1600" dirty="0" smtClean="0"/>
              <a:t>CEM </a:t>
            </a:r>
            <a:r>
              <a:rPr lang="en-US" sz="1600" dirty="0"/>
              <a:t>is tied to greater customer satisfaction, loyalty, retention and repeat </a:t>
            </a:r>
            <a:r>
              <a:rPr lang="en-US" sz="1600" dirty="0" smtClean="0"/>
              <a:t>purchasing</a:t>
            </a:r>
            <a:endParaRPr lang="en-US" sz="1600" dirty="0"/>
          </a:p>
        </p:txBody>
      </p:sp>
      <p:sp>
        <p:nvSpPr>
          <p:cNvPr id="17" name="Freeform 7"/>
          <p:cNvSpPr>
            <a:spLocks noEditPoints="1"/>
          </p:cNvSpPr>
          <p:nvPr/>
        </p:nvSpPr>
        <p:spPr bwMode="auto">
          <a:xfrm rot="10800000">
            <a:off x="6539960" y="3013710"/>
            <a:ext cx="714279" cy="649872"/>
          </a:xfrm>
          <a:custGeom>
            <a:avLst/>
            <a:gdLst>
              <a:gd name="T0" fmla="*/ 0 w 1730"/>
              <a:gd name="T1" fmla="*/ 70 h 1574"/>
              <a:gd name="T2" fmla="*/ 499 w 1730"/>
              <a:gd name="T3" fmla="*/ 18 h 1574"/>
              <a:gd name="T4" fmla="*/ 550 w 1730"/>
              <a:gd name="T5" fmla="*/ 53 h 1574"/>
              <a:gd name="T6" fmla="*/ 566 w 1730"/>
              <a:gd name="T7" fmla="*/ 120 h 1574"/>
              <a:gd name="T8" fmla="*/ 783 w 1730"/>
              <a:gd name="T9" fmla="*/ 124 h 1574"/>
              <a:gd name="T10" fmla="*/ 949 w 1730"/>
              <a:gd name="T11" fmla="*/ 12 h 1574"/>
              <a:gd name="T12" fmla="*/ 1524 w 1730"/>
              <a:gd name="T13" fmla="*/ 0 h 1574"/>
              <a:gd name="T14" fmla="*/ 1717 w 1730"/>
              <a:gd name="T15" fmla="*/ 156 h 1574"/>
              <a:gd name="T16" fmla="*/ 1730 w 1730"/>
              <a:gd name="T17" fmla="*/ 919 h 1574"/>
              <a:gd name="T18" fmla="*/ 1599 w 1730"/>
              <a:gd name="T19" fmla="*/ 1012 h 1574"/>
              <a:gd name="T20" fmla="*/ 1336 w 1730"/>
              <a:gd name="T21" fmla="*/ 1019 h 1574"/>
              <a:gd name="T22" fmla="*/ 1318 w 1730"/>
              <a:gd name="T23" fmla="*/ 1258 h 1574"/>
              <a:gd name="T24" fmla="*/ 1351 w 1730"/>
              <a:gd name="T25" fmla="*/ 1420 h 1574"/>
              <a:gd name="T26" fmla="*/ 1314 w 1730"/>
              <a:gd name="T27" fmla="*/ 1574 h 1574"/>
              <a:gd name="T28" fmla="*/ 1071 w 1730"/>
              <a:gd name="T29" fmla="*/ 1548 h 1574"/>
              <a:gd name="T30" fmla="*/ 842 w 1730"/>
              <a:gd name="T31" fmla="*/ 1058 h 1574"/>
              <a:gd name="T32" fmla="*/ 741 w 1730"/>
              <a:gd name="T33" fmla="*/ 923 h 1574"/>
              <a:gd name="T34" fmla="*/ 550 w 1730"/>
              <a:gd name="T35" fmla="*/ 869 h 1574"/>
              <a:gd name="T36" fmla="*/ 516 w 1730"/>
              <a:gd name="T37" fmla="*/ 956 h 1574"/>
              <a:gd name="T38" fmla="*/ 2 w 1730"/>
              <a:gd name="T39" fmla="*/ 927 h 1574"/>
              <a:gd name="T40" fmla="*/ 0 w 1730"/>
              <a:gd name="T41" fmla="*/ 486 h 1574"/>
              <a:gd name="T42" fmla="*/ 1659 w 1730"/>
              <a:gd name="T43" fmla="*/ 549 h 1574"/>
              <a:gd name="T44" fmla="*/ 1648 w 1730"/>
              <a:gd name="T45" fmla="*/ 189 h 1574"/>
              <a:gd name="T46" fmla="*/ 1499 w 1730"/>
              <a:gd name="T47" fmla="*/ 70 h 1574"/>
              <a:gd name="T48" fmla="*/ 974 w 1730"/>
              <a:gd name="T49" fmla="*/ 81 h 1574"/>
              <a:gd name="T50" fmla="*/ 810 w 1730"/>
              <a:gd name="T51" fmla="*/ 192 h 1574"/>
              <a:gd name="T52" fmla="*/ 554 w 1730"/>
              <a:gd name="T53" fmla="*/ 206 h 1574"/>
              <a:gd name="T54" fmla="*/ 550 w 1730"/>
              <a:gd name="T55" fmla="*/ 753 h 1574"/>
              <a:gd name="T56" fmla="*/ 809 w 1730"/>
              <a:gd name="T57" fmla="*/ 888 h 1574"/>
              <a:gd name="T58" fmla="*/ 1120 w 1730"/>
              <a:gd name="T59" fmla="*/ 1490 h 1574"/>
              <a:gd name="T60" fmla="*/ 1271 w 1730"/>
              <a:gd name="T61" fmla="*/ 1506 h 1574"/>
              <a:gd name="T62" fmla="*/ 1266 w 1730"/>
              <a:gd name="T63" fmla="*/ 1342 h 1574"/>
              <a:gd name="T64" fmla="*/ 1247 w 1730"/>
              <a:gd name="T65" fmla="*/ 993 h 1574"/>
              <a:gd name="T66" fmla="*/ 1507 w 1730"/>
              <a:gd name="T67" fmla="*/ 952 h 1574"/>
              <a:gd name="T68" fmla="*/ 1644 w 1730"/>
              <a:gd name="T69" fmla="*/ 910 h 1574"/>
              <a:gd name="T70" fmla="*/ 1660 w 1730"/>
              <a:gd name="T71" fmla="*/ 549 h 1574"/>
              <a:gd name="T72" fmla="*/ 477 w 1730"/>
              <a:gd name="T73" fmla="*/ 773 h 1574"/>
              <a:gd name="T74" fmla="*/ 99 w 1730"/>
              <a:gd name="T75" fmla="*/ 756 h 1574"/>
              <a:gd name="T76" fmla="*/ 72 w 1730"/>
              <a:gd name="T77" fmla="*/ 774 h 1574"/>
              <a:gd name="T78" fmla="*/ 93 w 1730"/>
              <a:gd name="T79" fmla="*/ 884 h 1574"/>
              <a:gd name="T80" fmla="*/ 476 w 1730"/>
              <a:gd name="T81" fmla="*/ 883 h 15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1730" h="1574">
                <a:moveTo>
                  <a:pt x="0" y="486"/>
                </a:moveTo>
                <a:cubicBezTo>
                  <a:pt x="0" y="347"/>
                  <a:pt x="0" y="208"/>
                  <a:pt x="0" y="70"/>
                </a:cubicBezTo>
                <a:cubicBezTo>
                  <a:pt x="0" y="29"/>
                  <a:pt x="11" y="18"/>
                  <a:pt x="52" y="18"/>
                </a:cubicBezTo>
                <a:cubicBezTo>
                  <a:pt x="201" y="18"/>
                  <a:pt x="350" y="18"/>
                  <a:pt x="499" y="18"/>
                </a:cubicBezTo>
                <a:cubicBezTo>
                  <a:pt x="508" y="18"/>
                  <a:pt x="517" y="19"/>
                  <a:pt x="525" y="21"/>
                </a:cubicBezTo>
                <a:cubicBezTo>
                  <a:pt x="542" y="25"/>
                  <a:pt x="550" y="36"/>
                  <a:pt x="550" y="53"/>
                </a:cubicBezTo>
                <a:cubicBezTo>
                  <a:pt x="551" y="70"/>
                  <a:pt x="551" y="88"/>
                  <a:pt x="550" y="105"/>
                </a:cubicBezTo>
                <a:cubicBezTo>
                  <a:pt x="550" y="117"/>
                  <a:pt x="554" y="120"/>
                  <a:pt x="566" y="120"/>
                </a:cubicBezTo>
                <a:cubicBezTo>
                  <a:pt x="594" y="120"/>
                  <a:pt x="623" y="121"/>
                  <a:pt x="652" y="122"/>
                </a:cubicBezTo>
                <a:cubicBezTo>
                  <a:pt x="696" y="122"/>
                  <a:pt x="740" y="123"/>
                  <a:pt x="783" y="124"/>
                </a:cubicBezTo>
                <a:cubicBezTo>
                  <a:pt x="797" y="125"/>
                  <a:pt x="808" y="121"/>
                  <a:pt x="819" y="112"/>
                </a:cubicBezTo>
                <a:cubicBezTo>
                  <a:pt x="862" y="78"/>
                  <a:pt x="905" y="45"/>
                  <a:pt x="949" y="12"/>
                </a:cubicBezTo>
                <a:cubicBezTo>
                  <a:pt x="958" y="5"/>
                  <a:pt x="971" y="0"/>
                  <a:pt x="982" y="0"/>
                </a:cubicBezTo>
                <a:cubicBezTo>
                  <a:pt x="1163" y="0"/>
                  <a:pt x="1344" y="0"/>
                  <a:pt x="1524" y="0"/>
                </a:cubicBezTo>
                <a:cubicBezTo>
                  <a:pt x="1535" y="0"/>
                  <a:pt x="1547" y="5"/>
                  <a:pt x="1554" y="11"/>
                </a:cubicBezTo>
                <a:cubicBezTo>
                  <a:pt x="1609" y="59"/>
                  <a:pt x="1663" y="107"/>
                  <a:pt x="1717" y="156"/>
                </a:cubicBezTo>
                <a:cubicBezTo>
                  <a:pt x="1724" y="162"/>
                  <a:pt x="1729" y="175"/>
                  <a:pt x="1729" y="185"/>
                </a:cubicBezTo>
                <a:cubicBezTo>
                  <a:pt x="1730" y="429"/>
                  <a:pt x="1730" y="674"/>
                  <a:pt x="1730" y="919"/>
                </a:cubicBezTo>
                <a:cubicBezTo>
                  <a:pt x="1730" y="934"/>
                  <a:pt x="1723" y="945"/>
                  <a:pt x="1710" y="952"/>
                </a:cubicBezTo>
                <a:cubicBezTo>
                  <a:pt x="1673" y="972"/>
                  <a:pt x="1636" y="993"/>
                  <a:pt x="1599" y="1012"/>
                </a:cubicBezTo>
                <a:cubicBezTo>
                  <a:pt x="1590" y="1017"/>
                  <a:pt x="1578" y="1018"/>
                  <a:pt x="1568" y="1019"/>
                </a:cubicBezTo>
                <a:cubicBezTo>
                  <a:pt x="1491" y="1019"/>
                  <a:pt x="1414" y="1019"/>
                  <a:pt x="1336" y="1019"/>
                </a:cubicBezTo>
                <a:cubicBezTo>
                  <a:pt x="1322" y="1018"/>
                  <a:pt x="1317" y="1023"/>
                  <a:pt x="1317" y="1038"/>
                </a:cubicBezTo>
                <a:cubicBezTo>
                  <a:pt x="1317" y="1111"/>
                  <a:pt x="1315" y="1184"/>
                  <a:pt x="1318" y="1258"/>
                </a:cubicBezTo>
                <a:cubicBezTo>
                  <a:pt x="1319" y="1285"/>
                  <a:pt x="1330" y="1312"/>
                  <a:pt x="1338" y="1338"/>
                </a:cubicBezTo>
                <a:cubicBezTo>
                  <a:pt x="1346" y="1365"/>
                  <a:pt x="1352" y="1391"/>
                  <a:pt x="1351" y="1420"/>
                </a:cubicBezTo>
                <a:cubicBezTo>
                  <a:pt x="1350" y="1458"/>
                  <a:pt x="1351" y="1497"/>
                  <a:pt x="1351" y="1536"/>
                </a:cubicBezTo>
                <a:cubicBezTo>
                  <a:pt x="1351" y="1561"/>
                  <a:pt x="1339" y="1574"/>
                  <a:pt x="1314" y="1574"/>
                </a:cubicBezTo>
                <a:cubicBezTo>
                  <a:pt x="1244" y="1573"/>
                  <a:pt x="1174" y="1574"/>
                  <a:pt x="1104" y="1574"/>
                </a:cubicBezTo>
                <a:cubicBezTo>
                  <a:pt x="1087" y="1574"/>
                  <a:pt x="1077" y="1563"/>
                  <a:pt x="1071" y="1548"/>
                </a:cubicBezTo>
                <a:cubicBezTo>
                  <a:pt x="1044" y="1490"/>
                  <a:pt x="1017" y="1432"/>
                  <a:pt x="989" y="1374"/>
                </a:cubicBezTo>
                <a:cubicBezTo>
                  <a:pt x="940" y="1268"/>
                  <a:pt x="891" y="1163"/>
                  <a:pt x="842" y="1058"/>
                </a:cubicBezTo>
                <a:cubicBezTo>
                  <a:pt x="835" y="1045"/>
                  <a:pt x="828" y="1031"/>
                  <a:pt x="823" y="1017"/>
                </a:cubicBezTo>
                <a:cubicBezTo>
                  <a:pt x="807" y="975"/>
                  <a:pt x="774" y="949"/>
                  <a:pt x="741" y="923"/>
                </a:cubicBezTo>
                <a:cubicBezTo>
                  <a:pt x="692" y="885"/>
                  <a:pt x="636" y="861"/>
                  <a:pt x="575" y="850"/>
                </a:cubicBezTo>
                <a:cubicBezTo>
                  <a:pt x="552" y="845"/>
                  <a:pt x="550" y="847"/>
                  <a:pt x="550" y="869"/>
                </a:cubicBezTo>
                <a:cubicBezTo>
                  <a:pt x="550" y="887"/>
                  <a:pt x="551" y="904"/>
                  <a:pt x="550" y="922"/>
                </a:cubicBezTo>
                <a:cubicBezTo>
                  <a:pt x="550" y="942"/>
                  <a:pt x="537" y="956"/>
                  <a:pt x="516" y="956"/>
                </a:cubicBezTo>
                <a:cubicBezTo>
                  <a:pt x="356" y="956"/>
                  <a:pt x="196" y="956"/>
                  <a:pt x="36" y="956"/>
                </a:cubicBezTo>
                <a:cubicBezTo>
                  <a:pt x="17" y="956"/>
                  <a:pt x="5" y="946"/>
                  <a:pt x="2" y="927"/>
                </a:cubicBezTo>
                <a:cubicBezTo>
                  <a:pt x="0" y="920"/>
                  <a:pt x="0" y="912"/>
                  <a:pt x="0" y="904"/>
                </a:cubicBezTo>
                <a:cubicBezTo>
                  <a:pt x="0" y="765"/>
                  <a:pt x="0" y="625"/>
                  <a:pt x="0" y="486"/>
                </a:cubicBezTo>
                <a:close/>
                <a:moveTo>
                  <a:pt x="1660" y="549"/>
                </a:moveTo>
                <a:cubicBezTo>
                  <a:pt x="1660" y="549"/>
                  <a:pt x="1660" y="549"/>
                  <a:pt x="1659" y="549"/>
                </a:cubicBezTo>
                <a:cubicBezTo>
                  <a:pt x="1659" y="437"/>
                  <a:pt x="1660" y="325"/>
                  <a:pt x="1659" y="213"/>
                </a:cubicBezTo>
                <a:cubicBezTo>
                  <a:pt x="1659" y="205"/>
                  <a:pt x="1654" y="195"/>
                  <a:pt x="1648" y="189"/>
                </a:cubicBezTo>
                <a:cubicBezTo>
                  <a:pt x="1609" y="153"/>
                  <a:pt x="1568" y="117"/>
                  <a:pt x="1528" y="81"/>
                </a:cubicBezTo>
                <a:cubicBezTo>
                  <a:pt x="1519" y="73"/>
                  <a:pt x="1511" y="69"/>
                  <a:pt x="1499" y="70"/>
                </a:cubicBezTo>
                <a:cubicBezTo>
                  <a:pt x="1334" y="70"/>
                  <a:pt x="1170" y="70"/>
                  <a:pt x="1005" y="70"/>
                </a:cubicBezTo>
                <a:cubicBezTo>
                  <a:pt x="995" y="70"/>
                  <a:pt x="983" y="75"/>
                  <a:pt x="974" y="81"/>
                </a:cubicBezTo>
                <a:cubicBezTo>
                  <a:pt x="931" y="114"/>
                  <a:pt x="888" y="148"/>
                  <a:pt x="844" y="181"/>
                </a:cubicBezTo>
                <a:cubicBezTo>
                  <a:pt x="835" y="188"/>
                  <a:pt x="822" y="192"/>
                  <a:pt x="810" y="192"/>
                </a:cubicBezTo>
                <a:cubicBezTo>
                  <a:pt x="730" y="192"/>
                  <a:pt x="651" y="191"/>
                  <a:pt x="571" y="190"/>
                </a:cubicBezTo>
                <a:cubicBezTo>
                  <a:pt x="559" y="190"/>
                  <a:pt x="554" y="193"/>
                  <a:pt x="554" y="206"/>
                </a:cubicBezTo>
                <a:cubicBezTo>
                  <a:pt x="554" y="250"/>
                  <a:pt x="552" y="295"/>
                  <a:pt x="551" y="340"/>
                </a:cubicBezTo>
                <a:cubicBezTo>
                  <a:pt x="551" y="478"/>
                  <a:pt x="551" y="615"/>
                  <a:pt x="550" y="753"/>
                </a:cubicBezTo>
                <a:cubicBezTo>
                  <a:pt x="550" y="778"/>
                  <a:pt x="550" y="778"/>
                  <a:pt x="575" y="781"/>
                </a:cubicBezTo>
                <a:cubicBezTo>
                  <a:pt x="664" y="793"/>
                  <a:pt x="741" y="830"/>
                  <a:pt x="809" y="888"/>
                </a:cubicBezTo>
                <a:cubicBezTo>
                  <a:pt x="837" y="912"/>
                  <a:pt x="862" y="938"/>
                  <a:pt x="878" y="972"/>
                </a:cubicBezTo>
                <a:cubicBezTo>
                  <a:pt x="959" y="1145"/>
                  <a:pt x="1040" y="1318"/>
                  <a:pt x="1120" y="1490"/>
                </a:cubicBezTo>
                <a:cubicBezTo>
                  <a:pt x="1125" y="1501"/>
                  <a:pt x="1132" y="1506"/>
                  <a:pt x="1143" y="1506"/>
                </a:cubicBezTo>
                <a:cubicBezTo>
                  <a:pt x="1185" y="1506"/>
                  <a:pt x="1228" y="1506"/>
                  <a:pt x="1271" y="1506"/>
                </a:cubicBezTo>
                <a:cubicBezTo>
                  <a:pt x="1274" y="1506"/>
                  <a:pt x="1281" y="1499"/>
                  <a:pt x="1281" y="1496"/>
                </a:cubicBezTo>
                <a:cubicBezTo>
                  <a:pt x="1280" y="1444"/>
                  <a:pt x="1287" y="1393"/>
                  <a:pt x="1266" y="1342"/>
                </a:cubicBezTo>
                <a:cubicBezTo>
                  <a:pt x="1252" y="1307"/>
                  <a:pt x="1246" y="1270"/>
                  <a:pt x="1247" y="1230"/>
                </a:cubicBezTo>
                <a:cubicBezTo>
                  <a:pt x="1249" y="1151"/>
                  <a:pt x="1247" y="1072"/>
                  <a:pt x="1247" y="993"/>
                </a:cubicBezTo>
                <a:cubicBezTo>
                  <a:pt x="1247" y="963"/>
                  <a:pt x="1259" y="951"/>
                  <a:pt x="1289" y="951"/>
                </a:cubicBezTo>
                <a:cubicBezTo>
                  <a:pt x="1362" y="951"/>
                  <a:pt x="1434" y="950"/>
                  <a:pt x="1507" y="952"/>
                </a:cubicBezTo>
                <a:cubicBezTo>
                  <a:pt x="1547" y="953"/>
                  <a:pt x="1584" y="949"/>
                  <a:pt x="1617" y="924"/>
                </a:cubicBezTo>
                <a:cubicBezTo>
                  <a:pt x="1625" y="918"/>
                  <a:pt x="1635" y="914"/>
                  <a:pt x="1644" y="910"/>
                </a:cubicBezTo>
                <a:cubicBezTo>
                  <a:pt x="1657" y="904"/>
                  <a:pt x="1661" y="896"/>
                  <a:pt x="1661" y="882"/>
                </a:cubicBezTo>
                <a:cubicBezTo>
                  <a:pt x="1660" y="771"/>
                  <a:pt x="1660" y="660"/>
                  <a:pt x="1660" y="549"/>
                </a:cubicBezTo>
                <a:close/>
                <a:moveTo>
                  <a:pt x="476" y="883"/>
                </a:moveTo>
                <a:cubicBezTo>
                  <a:pt x="476" y="845"/>
                  <a:pt x="476" y="809"/>
                  <a:pt x="477" y="773"/>
                </a:cubicBezTo>
                <a:cubicBezTo>
                  <a:pt x="477" y="760"/>
                  <a:pt x="473" y="755"/>
                  <a:pt x="459" y="755"/>
                </a:cubicBezTo>
                <a:cubicBezTo>
                  <a:pt x="339" y="756"/>
                  <a:pt x="219" y="756"/>
                  <a:pt x="99" y="756"/>
                </a:cubicBezTo>
                <a:cubicBezTo>
                  <a:pt x="91" y="756"/>
                  <a:pt x="83" y="756"/>
                  <a:pt x="73" y="756"/>
                </a:cubicBezTo>
                <a:cubicBezTo>
                  <a:pt x="73" y="763"/>
                  <a:pt x="72" y="768"/>
                  <a:pt x="72" y="774"/>
                </a:cubicBezTo>
                <a:cubicBezTo>
                  <a:pt x="72" y="804"/>
                  <a:pt x="73" y="833"/>
                  <a:pt x="72" y="863"/>
                </a:cubicBezTo>
                <a:cubicBezTo>
                  <a:pt x="71" y="879"/>
                  <a:pt x="76" y="884"/>
                  <a:pt x="93" y="884"/>
                </a:cubicBezTo>
                <a:cubicBezTo>
                  <a:pt x="214" y="883"/>
                  <a:pt x="336" y="883"/>
                  <a:pt x="458" y="883"/>
                </a:cubicBezTo>
                <a:cubicBezTo>
                  <a:pt x="463" y="883"/>
                  <a:pt x="469" y="883"/>
                  <a:pt x="476" y="88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720840" y="853440"/>
            <a:ext cx="201168" cy="548640"/>
          </a:xfrm>
          <a:prstGeom prst="rect">
            <a:avLst/>
          </a:prstGeom>
          <a:solidFill>
            <a:srgbClr val="CC0000"/>
          </a:solidFill>
          <a:ln w="38100" cmpd="sng">
            <a:noFill/>
            <a:miter lim="800000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7000240" y="660400"/>
            <a:ext cx="201168" cy="741680"/>
          </a:xfrm>
          <a:prstGeom prst="rect">
            <a:avLst/>
          </a:prstGeom>
          <a:solidFill>
            <a:srgbClr val="CC0000"/>
          </a:solidFill>
          <a:ln w="38100" cmpd="sng">
            <a:noFill/>
            <a:miter lim="800000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441440" y="1036320"/>
            <a:ext cx="201168" cy="365760"/>
          </a:xfrm>
          <a:prstGeom prst="rect">
            <a:avLst/>
          </a:prstGeom>
          <a:solidFill>
            <a:srgbClr val="CC0000"/>
          </a:solidFill>
          <a:ln w="38100" cmpd="sng">
            <a:noFill/>
            <a:miter lim="800000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 flipV="1">
            <a:off x="6461760" y="497840"/>
            <a:ext cx="883920" cy="883920"/>
          </a:xfrm>
          <a:prstGeom prst="straightConnector1">
            <a:avLst/>
          </a:prstGeom>
          <a:ln w="28575" cmpd="sng">
            <a:solidFill>
              <a:schemeClr val="tx2"/>
            </a:solidFill>
            <a:miter lim="800000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9641840" y="416560"/>
            <a:ext cx="914400" cy="9144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>
              <a:lnSpc>
                <a:spcPct val="90000"/>
              </a:lnSpc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359693817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117599"/>
            <a:ext cx="9144000" cy="5740401"/>
          </a:xfrm>
          <a:prstGeom prst="rect">
            <a:avLst/>
          </a:prstGeom>
          <a:gradFill flip="none" rotWithShape="1">
            <a:gsLst>
              <a:gs pos="0">
                <a:srgbClr val="890000"/>
              </a:gs>
              <a:gs pos="100000">
                <a:srgbClr val="E6001B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0" vert="horz" wrap="square" lIns="87056" tIns="87056" rIns="87056" bIns="87056" numCol="1" spcCol="1270" rtlCol="0" anchor="ctr" anchorCtr="0">
            <a:noAutofit/>
          </a:bodyPr>
          <a:lstStyle/>
          <a:p>
            <a:pPr algn="ctr" defTabSz="49784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100" dirty="0"/>
          </a:p>
        </p:txBody>
      </p:sp>
      <p:sp>
        <p:nvSpPr>
          <p:cNvPr id="2" name="Rectangle 1"/>
          <p:cNvSpPr/>
          <p:nvPr/>
        </p:nvSpPr>
        <p:spPr>
          <a:xfrm>
            <a:off x="1495537" y="300413"/>
            <a:ext cx="6152946" cy="461665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/>
            <a:r>
              <a:rPr lang="en-US" sz="2400" dirty="0" smtClean="0">
                <a:solidFill>
                  <a:srgbClr val="E6001D"/>
                </a:solidFill>
                <a:latin typeface="Arial Black"/>
                <a:cs typeface="Arial Black"/>
              </a:rPr>
              <a:t>BARRIERS TO IMPLEMENTING CEM</a:t>
            </a:r>
            <a:endParaRPr lang="en-US" sz="2400" dirty="0">
              <a:solidFill>
                <a:srgbClr val="E6001D"/>
              </a:solidFill>
              <a:latin typeface="Arial Black"/>
              <a:cs typeface="Arial Black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52110" y="1677909"/>
            <a:ext cx="1212191" cy="769441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4400" b="1" dirty="0" smtClean="0">
                <a:gradFill flip="none" rotWithShape="1">
                  <a:gsLst>
                    <a:gs pos="8000">
                      <a:schemeClr val="bg2">
                        <a:lumMod val="75000"/>
                      </a:schemeClr>
                    </a:gs>
                    <a:gs pos="23000">
                      <a:schemeClr val="bg2"/>
                    </a:gs>
                    <a:gs pos="64000">
                      <a:schemeClr val="bg1"/>
                    </a:gs>
                  </a:gsLst>
                  <a:lin ang="16200000" scaled="1"/>
                  <a:tileRect/>
                </a:gradFill>
                <a:latin typeface="Arial Black"/>
                <a:cs typeface="Arial Black"/>
              </a:rPr>
              <a:t>84</a:t>
            </a:r>
            <a:r>
              <a:rPr lang="en-US" sz="3200" b="1" baseline="30000" dirty="0" smtClean="0">
                <a:gradFill flip="none" rotWithShape="1">
                  <a:gsLst>
                    <a:gs pos="8000">
                      <a:schemeClr val="bg2">
                        <a:lumMod val="75000"/>
                      </a:schemeClr>
                    </a:gs>
                    <a:gs pos="23000">
                      <a:schemeClr val="bg2"/>
                    </a:gs>
                    <a:gs pos="64000">
                      <a:schemeClr val="bg1"/>
                    </a:gs>
                  </a:gsLst>
                  <a:lin ang="16200000" scaled="1"/>
                  <a:tileRect/>
                </a:gradFill>
                <a:latin typeface="Arial Black"/>
                <a:cs typeface="Arial Black"/>
              </a:rPr>
              <a:t>%</a:t>
            </a:r>
            <a:endParaRPr lang="en-US" sz="3200" b="1" baseline="30000" dirty="0">
              <a:gradFill flip="none" rotWithShape="1">
                <a:gsLst>
                  <a:gs pos="8000">
                    <a:schemeClr val="bg2">
                      <a:lumMod val="75000"/>
                    </a:schemeClr>
                  </a:gs>
                  <a:gs pos="23000">
                    <a:schemeClr val="bg2"/>
                  </a:gs>
                  <a:gs pos="64000">
                    <a:schemeClr val="bg1"/>
                  </a:gs>
                </a:gsLst>
                <a:lin ang="16200000" scaled="1"/>
                <a:tileRect/>
              </a:gradFill>
              <a:latin typeface="Arial Black"/>
              <a:cs typeface="Arial Black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01921" y="2210843"/>
            <a:ext cx="2176242" cy="858697"/>
          </a:xfrm>
          <a:prstGeom prst="rect">
            <a:avLst/>
          </a:prstGeom>
        </p:spPr>
        <p:txBody>
          <a:bodyPr wrap="square" lIns="0" rIns="0" bIns="0" anchor="ctr">
            <a:spAutoFit/>
          </a:bodyPr>
          <a:lstStyle/>
          <a:p>
            <a:pPr algn="ctr">
              <a:lnSpc>
                <a:spcPct val="110000"/>
              </a:lnSpc>
              <a:buClr>
                <a:srgbClr val="CC0000"/>
              </a:buClr>
            </a:pPr>
            <a:r>
              <a:rPr lang="en-US" sz="1600" dirty="0">
                <a:solidFill>
                  <a:schemeClr val="bg1"/>
                </a:solidFill>
                <a:cs typeface="Arial Black"/>
              </a:rPr>
              <a:t>of organizations without a </a:t>
            </a:r>
            <a:r>
              <a:rPr lang="en-US" sz="1600" dirty="0" smtClean="0">
                <a:solidFill>
                  <a:schemeClr val="bg1"/>
                </a:solidFill>
                <a:cs typeface="Arial Black"/>
              </a:rPr>
              <a:t>CEM program </a:t>
            </a:r>
            <a:r>
              <a:rPr lang="en-US" sz="1600" dirty="0">
                <a:solidFill>
                  <a:schemeClr val="bg1"/>
                </a:solidFill>
                <a:cs typeface="Arial Black"/>
              </a:rPr>
              <a:t>face barriers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632276" y="987121"/>
            <a:ext cx="1879466" cy="276999"/>
          </a:xfrm>
          <a:prstGeom prst="rect">
            <a:avLst/>
          </a:prstGeom>
          <a:solidFill>
            <a:schemeClr val="tx2"/>
          </a:solidFill>
        </p:spPr>
        <p:txBody>
          <a:bodyPr wrap="none" anchor="ctr">
            <a:spAutoFit/>
          </a:bodyPr>
          <a:lstStyle/>
          <a:p>
            <a:pPr algn="ctr"/>
            <a:r>
              <a:rPr lang="en-US" sz="1200" dirty="0" smtClean="0">
                <a:solidFill>
                  <a:schemeClr val="bg1"/>
                </a:solidFill>
                <a:latin typeface="Arial Black"/>
                <a:cs typeface="Arial Black"/>
              </a:rPr>
              <a:t>BARRIERS INCLUDE</a:t>
            </a:r>
            <a:endParaRPr lang="en-US" sz="1200" dirty="0">
              <a:latin typeface="Arial Black"/>
              <a:cs typeface="Arial Black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0" y="5736724"/>
            <a:ext cx="9152467" cy="836796"/>
          </a:xfrm>
          <a:prstGeom prst="rect">
            <a:avLst/>
          </a:prstGeom>
          <a:solidFill>
            <a:schemeClr val="tx2"/>
          </a:solidFill>
        </p:spPr>
        <p:txBody>
          <a:bodyPr wrap="square" anchor="ctr">
            <a:noAutofit/>
          </a:bodyPr>
          <a:lstStyle/>
          <a:p>
            <a:pPr algn="ctr"/>
            <a:r>
              <a:rPr lang="en-GB" dirty="0" smtClean="0">
                <a:solidFill>
                  <a:schemeClr val="bg1"/>
                </a:solidFill>
                <a:latin typeface="Arial Black"/>
                <a:cs typeface="Arial Black"/>
              </a:rPr>
              <a:t>TAKEAWAY</a:t>
            </a:r>
            <a:br>
              <a:rPr lang="en-GB" dirty="0" smtClean="0">
                <a:solidFill>
                  <a:schemeClr val="bg1"/>
                </a:solidFill>
                <a:latin typeface="Arial Black"/>
                <a:cs typeface="Arial Black"/>
              </a:rPr>
            </a:br>
            <a:r>
              <a:rPr lang="en-GB" dirty="0" smtClean="0">
                <a:solidFill>
                  <a:schemeClr val="bg1"/>
                </a:solidFill>
                <a:cs typeface="Arial Black"/>
              </a:rPr>
              <a:t>Businesses </a:t>
            </a:r>
            <a:r>
              <a:rPr lang="en-GB" dirty="0">
                <a:solidFill>
                  <a:schemeClr val="bg1"/>
                </a:solidFill>
                <a:cs typeface="Arial Black"/>
              </a:rPr>
              <a:t>face financial, technological and structural barriers to CEM implementation </a:t>
            </a:r>
          </a:p>
        </p:txBody>
      </p:sp>
      <p:sp>
        <p:nvSpPr>
          <p:cNvPr id="40" name="Rectangle 39"/>
          <p:cNvSpPr/>
          <p:nvPr/>
        </p:nvSpPr>
        <p:spPr>
          <a:xfrm>
            <a:off x="1052110" y="3747011"/>
            <a:ext cx="1212191" cy="769441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4400" b="1" dirty="0" smtClean="0">
                <a:gradFill flip="none" rotWithShape="1">
                  <a:gsLst>
                    <a:gs pos="8000">
                      <a:schemeClr val="bg2">
                        <a:lumMod val="75000"/>
                      </a:schemeClr>
                    </a:gs>
                    <a:gs pos="23000">
                      <a:schemeClr val="bg2"/>
                    </a:gs>
                    <a:gs pos="64000">
                      <a:schemeClr val="bg1"/>
                    </a:gs>
                  </a:gsLst>
                  <a:lin ang="16200000" scaled="1"/>
                  <a:tileRect/>
                </a:gradFill>
                <a:latin typeface="Arial Black"/>
                <a:cs typeface="Arial Black"/>
              </a:rPr>
              <a:t>30</a:t>
            </a:r>
            <a:r>
              <a:rPr lang="en-US" sz="3200" b="1" baseline="30000" dirty="0" smtClean="0">
                <a:gradFill flip="none" rotWithShape="1">
                  <a:gsLst>
                    <a:gs pos="8000">
                      <a:schemeClr val="bg2">
                        <a:lumMod val="75000"/>
                      </a:schemeClr>
                    </a:gs>
                    <a:gs pos="23000">
                      <a:schemeClr val="bg2"/>
                    </a:gs>
                    <a:gs pos="64000">
                      <a:schemeClr val="bg1"/>
                    </a:gs>
                  </a:gsLst>
                  <a:lin ang="16200000" scaled="1"/>
                  <a:tileRect/>
                </a:gradFill>
                <a:latin typeface="Arial Black"/>
                <a:cs typeface="Arial Black"/>
              </a:rPr>
              <a:t>%</a:t>
            </a:r>
            <a:endParaRPr lang="en-US" sz="3200" b="1" baseline="30000" dirty="0">
              <a:gradFill flip="none" rotWithShape="1">
                <a:gsLst>
                  <a:gs pos="8000">
                    <a:schemeClr val="bg2">
                      <a:lumMod val="75000"/>
                    </a:schemeClr>
                  </a:gs>
                  <a:gs pos="23000">
                    <a:schemeClr val="bg2"/>
                  </a:gs>
                  <a:gs pos="64000">
                    <a:schemeClr val="bg1"/>
                  </a:gs>
                </a:gsLst>
                <a:lin ang="16200000" scaled="1"/>
                <a:tileRect/>
              </a:gradFill>
              <a:latin typeface="Arial Black"/>
              <a:cs typeface="Arial Black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501921" y="4293386"/>
            <a:ext cx="2176242" cy="1129540"/>
          </a:xfrm>
          <a:prstGeom prst="rect">
            <a:avLst/>
          </a:prstGeom>
        </p:spPr>
        <p:txBody>
          <a:bodyPr wrap="square" lIns="0" rIns="0" bIns="0" anchor="ctr">
            <a:spAutoFit/>
          </a:bodyPr>
          <a:lstStyle/>
          <a:p>
            <a:pPr algn="ctr">
              <a:lnSpc>
                <a:spcPct val="110000"/>
              </a:lnSpc>
              <a:buClr>
                <a:srgbClr val="CC0000"/>
              </a:buClr>
            </a:pPr>
            <a:r>
              <a:rPr lang="en-US" sz="1600" dirty="0">
                <a:solidFill>
                  <a:schemeClr val="bg1"/>
                </a:solidFill>
                <a:cs typeface="Arial Black"/>
              </a:rPr>
              <a:t>of organizations that don’t </a:t>
            </a:r>
            <a:r>
              <a:rPr lang="en-US" sz="1600" dirty="0" smtClean="0">
                <a:solidFill>
                  <a:schemeClr val="bg1"/>
                </a:solidFill>
                <a:cs typeface="Arial Black"/>
              </a:rPr>
              <a:t>have </a:t>
            </a:r>
            <a:r>
              <a:rPr lang="en-US" sz="1600" dirty="0">
                <a:solidFill>
                  <a:schemeClr val="bg1"/>
                </a:solidFill>
                <a:cs typeface="Arial Black"/>
              </a:rPr>
              <a:t>a CEM in place cite a lack </a:t>
            </a:r>
            <a:r>
              <a:rPr lang="en-US" sz="1600" dirty="0" smtClean="0">
                <a:solidFill>
                  <a:schemeClr val="bg1"/>
                </a:solidFill>
                <a:cs typeface="Arial Black"/>
              </a:rPr>
              <a:t>of </a:t>
            </a:r>
            <a:r>
              <a:rPr lang="en-US" sz="1600" dirty="0">
                <a:solidFill>
                  <a:schemeClr val="bg1"/>
                </a:solidFill>
                <a:cs typeface="Arial Black"/>
              </a:rPr>
              <a:t>appropriate technology</a:t>
            </a:r>
          </a:p>
        </p:txBody>
      </p:sp>
      <p:sp>
        <p:nvSpPr>
          <p:cNvPr id="43" name="Rectangle 42"/>
          <p:cNvSpPr/>
          <p:nvPr/>
        </p:nvSpPr>
        <p:spPr>
          <a:xfrm>
            <a:off x="6853470" y="1677909"/>
            <a:ext cx="1212191" cy="769441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4400" b="1" dirty="0" smtClean="0">
                <a:gradFill flip="none" rotWithShape="1">
                  <a:gsLst>
                    <a:gs pos="8000">
                      <a:schemeClr val="bg2">
                        <a:lumMod val="75000"/>
                      </a:schemeClr>
                    </a:gs>
                    <a:gs pos="23000">
                      <a:schemeClr val="bg2"/>
                    </a:gs>
                    <a:gs pos="64000">
                      <a:schemeClr val="bg1"/>
                    </a:gs>
                  </a:gsLst>
                  <a:lin ang="16200000" scaled="1"/>
                  <a:tileRect/>
                </a:gradFill>
                <a:latin typeface="Arial Black"/>
                <a:cs typeface="Arial Black"/>
              </a:rPr>
              <a:t>36</a:t>
            </a:r>
            <a:r>
              <a:rPr lang="en-US" sz="3200" b="1" baseline="30000" dirty="0" smtClean="0">
                <a:gradFill flip="none" rotWithShape="1">
                  <a:gsLst>
                    <a:gs pos="8000">
                      <a:schemeClr val="bg2">
                        <a:lumMod val="75000"/>
                      </a:schemeClr>
                    </a:gs>
                    <a:gs pos="23000">
                      <a:schemeClr val="bg2"/>
                    </a:gs>
                    <a:gs pos="64000">
                      <a:schemeClr val="bg1"/>
                    </a:gs>
                  </a:gsLst>
                  <a:lin ang="16200000" scaled="1"/>
                  <a:tileRect/>
                </a:gradFill>
                <a:latin typeface="Arial Black"/>
                <a:cs typeface="Arial Black"/>
              </a:rPr>
              <a:t>%</a:t>
            </a:r>
            <a:endParaRPr lang="en-US" sz="3200" b="1" baseline="30000" dirty="0">
              <a:gradFill flip="none" rotWithShape="1">
                <a:gsLst>
                  <a:gs pos="8000">
                    <a:schemeClr val="bg2">
                      <a:lumMod val="75000"/>
                    </a:schemeClr>
                  </a:gs>
                  <a:gs pos="23000">
                    <a:schemeClr val="bg2"/>
                  </a:gs>
                  <a:gs pos="64000">
                    <a:schemeClr val="bg1"/>
                  </a:gs>
                </a:gsLst>
                <a:lin ang="16200000" scaled="1"/>
                <a:tileRect/>
              </a:gradFill>
              <a:latin typeface="Arial Black"/>
              <a:cs typeface="Arial Black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6287664" y="2210843"/>
            <a:ext cx="2511110" cy="1400383"/>
          </a:xfrm>
          <a:prstGeom prst="rect">
            <a:avLst/>
          </a:prstGeom>
        </p:spPr>
        <p:txBody>
          <a:bodyPr wrap="square" lIns="0" rIns="0" bIns="0" anchor="ctr">
            <a:spAutoFit/>
          </a:bodyPr>
          <a:lstStyle/>
          <a:p>
            <a:pPr algn="ctr">
              <a:lnSpc>
                <a:spcPct val="110000"/>
              </a:lnSpc>
              <a:buClr>
                <a:srgbClr val="CC0000"/>
              </a:buClr>
            </a:pPr>
            <a:r>
              <a:rPr lang="en-US" sz="1600" dirty="0">
                <a:solidFill>
                  <a:schemeClr val="bg1"/>
                </a:solidFill>
                <a:cs typeface="Arial Black"/>
              </a:rPr>
              <a:t>of organizations don’t have </a:t>
            </a:r>
            <a:r>
              <a:rPr lang="en-US" sz="1600" dirty="0" smtClean="0">
                <a:solidFill>
                  <a:schemeClr val="bg1"/>
                </a:solidFill>
                <a:cs typeface="Arial Black"/>
              </a:rPr>
              <a:t>a CEM </a:t>
            </a:r>
            <a:r>
              <a:rPr lang="en-US" sz="1600" dirty="0">
                <a:solidFill>
                  <a:schemeClr val="bg1"/>
                </a:solidFill>
                <a:cs typeface="Arial Black"/>
              </a:rPr>
              <a:t>in place because </a:t>
            </a:r>
            <a:r>
              <a:rPr lang="en-US" sz="1600" dirty="0" smtClean="0">
                <a:solidFill>
                  <a:schemeClr val="bg1"/>
                </a:solidFill>
                <a:cs typeface="Arial Black"/>
              </a:rPr>
              <a:t>different departments </a:t>
            </a:r>
            <a:r>
              <a:rPr lang="en-US" sz="1600" dirty="0">
                <a:solidFill>
                  <a:schemeClr val="bg1"/>
                </a:solidFill>
                <a:cs typeface="Arial Black"/>
              </a:rPr>
              <a:t>own their own </a:t>
            </a:r>
            <a:r>
              <a:rPr lang="en-US" sz="1600" dirty="0" smtClean="0">
                <a:solidFill>
                  <a:schemeClr val="bg1"/>
                </a:solidFill>
                <a:cs typeface="Arial Black"/>
              </a:rPr>
              <a:t>parts of </a:t>
            </a:r>
            <a:r>
              <a:rPr lang="en-US" sz="1600" dirty="0">
                <a:solidFill>
                  <a:schemeClr val="bg1"/>
                </a:solidFill>
                <a:cs typeface="Arial Black"/>
              </a:rPr>
              <a:t>the customer experience</a:t>
            </a:r>
          </a:p>
        </p:txBody>
      </p:sp>
      <p:sp>
        <p:nvSpPr>
          <p:cNvPr id="49" name="Rectangle 48"/>
          <p:cNvSpPr/>
          <p:nvPr/>
        </p:nvSpPr>
        <p:spPr>
          <a:xfrm>
            <a:off x="6854088" y="3747011"/>
            <a:ext cx="1210955" cy="769441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4400" b="1" dirty="0" smtClean="0">
                <a:gradFill flip="none" rotWithShape="1">
                  <a:gsLst>
                    <a:gs pos="8000">
                      <a:schemeClr val="bg2">
                        <a:lumMod val="75000"/>
                      </a:schemeClr>
                    </a:gs>
                    <a:gs pos="23000">
                      <a:schemeClr val="bg2"/>
                    </a:gs>
                    <a:gs pos="64000">
                      <a:schemeClr val="bg1"/>
                    </a:gs>
                  </a:gsLst>
                  <a:lin ang="16200000" scaled="1"/>
                  <a:tileRect/>
                </a:gradFill>
                <a:latin typeface="Arial Black"/>
                <a:cs typeface="Arial Black"/>
              </a:rPr>
              <a:t>30</a:t>
            </a:r>
            <a:r>
              <a:rPr lang="en-US" sz="3200" b="1" baseline="30000" dirty="0" smtClean="0">
                <a:gradFill flip="none" rotWithShape="1">
                  <a:gsLst>
                    <a:gs pos="8000">
                      <a:schemeClr val="bg2">
                        <a:lumMod val="75000"/>
                      </a:schemeClr>
                    </a:gs>
                    <a:gs pos="23000">
                      <a:schemeClr val="bg2"/>
                    </a:gs>
                    <a:gs pos="64000">
                      <a:schemeClr val="bg1"/>
                    </a:gs>
                  </a:gsLst>
                  <a:lin ang="16200000" scaled="1"/>
                  <a:tileRect/>
                </a:gradFill>
                <a:latin typeface="Arial Black"/>
                <a:cs typeface="Arial Black"/>
              </a:rPr>
              <a:t>%</a:t>
            </a:r>
            <a:endParaRPr lang="en-US" sz="3200" b="1" baseline="30000" dirty="0">
              <a:gradFill flip="none" rotWithShape="1">
                <a:gsLst>
                  <a:gs pos="8000">
                    <a:schemeClr val="bg2">
                      <a:lumMod val="75000"/>
                    </a:schemeClr>
                  </a:gs>
                  <a:gs pos="23000">
                    <a:schemeClr val="bg2"/>
                  </a:gs>
                  <a:gs pos="64000">
                    <a:schemeClr val="bg1"/>
                  </a:gs>
                </a:gsLst>
                <a:lin ang="16200000" scaled="1"/>
                <a:tileRect/>
              </a:gradFill>
              <a:latin typeface="Arial Black"/>
              <a:cs typeface="Arial Black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6303281" y="4290579"/>
            <a:ext cx="2176242" cy="858697"/>
          </a:xfrm>
          <a:prstGeom prst="rect">
            <a:avLst/>
          </a:prstGeom>
        </p:spPr>
        <p:txBody>
          <a:bodyPr wrap="square" lIns="0" rIns="0" bIns="0" anchor="ctr">
            <a:spAutoFit/>
          </a:bodyPr>
          <a:lstStyle/>
          <a:p>
            <a:pPr algn="ctr">
              <a:lnSpc>
                <a:spcPct val="110000"/>
              </a:lnSpc>
              <a:buClr>
                <a:srgbClr val="CC0000"/>
              </a:buClr>
            </a:pPr>
            <a:r>
              <a:rPr lang="en-US" sz="1600" dirty="0">
                <a:solidFill>
                  <a:schemeClr val="bg1"/>
                </a:solidFill>
                <a:cs typeface="Arial Black"/>
              </a:rPr>
              <a:t>don’t have CEM in place </a:t>
            </a:r>
            <a:r>
              <a:rPr lang="en-US" sz="1600" dirty="0" smtClean="0">
                <a:solidFill>
                  <a:schemeClr val="bg1"/>
                </a:solidFill>
                <a:cs typeface="Arial Black"/>
              </a:rPr>
              <a:t>because </a:t>
            </a:r>
            <a:r>
              <a:rPr lang="en-US" sz="1600" dirty="0">
                <a:solidFill>
                  <a:schemeClr val="bg1"/>
                </a:solidFill>
                <a:cs typeface="Arial Black"/>
              </a:rPr>
              <a:t>of a lack of budget</a:t>
            </a:r>
          </a:p>
        </p:txBody>
      </p:sp>
      <p:sp>
        <p:nvSpPr>
          <p:cNvPr id="64" name="Freeform 6"/>
          <p:cNvSpPr>
            <a:spLocks noEditPoints="1"/>
          </p:cNvSpPr>
          <p:nvPr/>
        </p:nvSpPr>
        <p:spPr bwMode="auto">
          <a:xfrm>
            <a:off x="4147502" y="2866811"/>
            <a:ext cx="707056" cy="1232520"/>
          </a:xfrm>
          <a:custGeom>
            <a:avLst/>
            <a:gdLst>
              <a:gd name="T0" fmla="*/ 59 w 86"/>
              <a:gd name="T1" fmla="*/ 14 h 150"/>
              <a:gd name="T2" fmla="*/ 82 w 86"/>
              <a:gd name="T3" fmla="*/ 22 h 150"/>
              <a:gd name="T4" fmla="*/ 78 w 86"/>
              <a:gd name="T5" fmla="*/ 46 h 150"/>
              <a:gd name="T6" fmla="*/ 55 w 86"/>
              <a:gd name="T7" fmla="*/ 37 h 150"/>
              <a:gd name="T8" fmla="*/ 52 w 86"/>
              <a:gd name="T9" fmla="*/ 56 h 150"/>
              <a:gd name="T10" fmla="*/ 86 w 86"/>
              <a:gd name="T11" fmla="*/ 93 h 150"/>
              <a:gd name="T12" fmla="*/ 42 w 86"/>
              <a:gd name="T13" fmla="*/ 130 h 150"/>
              <a:gd name="T14" fmla="*/ 39 w 86"/>
              <a:gd name="T15" fmla="*/ 150 h 150"/>
              <a:gd name="T16" fmla="*/ 26 w 86"/>
              <a:gd name="T17" fmla="*/ 147 h 150"/>
              <a:gd name="T18" fmla="*/ 29 w 86"/>
              <a:gd name="T19" fmla="*/ 129 h 150"/>
              <a:gd name="T20" fmla="*/ 0 w 86"/>
              <a:gd name="T21" fmla="*/ 119 h 150"/>
              <a:gd name="T22" fmla="*/ 3 w 86"/>
              <a:gd name="T23" fmla="*/ 96 h 150"/>
              <a:gd name="T24" fmla="*/ 34 w 86"/>
              <a:gd name="T25" fmla="*/ 106 h 150"/>
              <a:gd name="T26" fmla="*/ 37 w 86"/>
              <a:gd name="T27" fmla="*/ 83 h 150"/>
              <a:gd name="T28" fmla="*/ 3 w 86"/>
              <a:gd name="T29" fmla="*/ 47 h 150"/>
              <a:gd name="T30" fmla="*/ 45 w 86"/>
              <a:gd name="T31" fmla="*/ 12 h 150"/>
              <a:gd name="T32" fmla="*/ 46 w 86"/>
              <a:gd name="T33" fmla="*/ 12 h 150"/>
              <a:gd name="T34" fmla="*/ 48 w 86"/>
              <a:gd name="T35" fmla="*/ 0 h 150"/>
              <a:gd name="T36" fmla="*/ 61 w 86"/>
              <a:gd name="T37" fmla="*/ 3 h 150"/>
              <a:gd name="T38" fmla="*/ 59 w 86"/>
              <a:gd name="T39" fmla="*/ 14 h 150"/>
              <a:gd name="T40" fmla="*/ 42 w 86"/>
              <a:gd name="T41" fmla="*/ 53 h 150"/>
              <a:gd name="T42" fmla="*/ 44 w 86"/>
              <a:gd name="T43" fmla="*/ 35 h 150"/>
              <a:gd name="T44" fmla="*/ 42 w 86"/>
              <a:gd name="T45" fmla="*/ 35 h 150"/>
              <a:gd name="T46" fmla="*/ 30 w 86"/>
              <a:gd name="T47" fmla="*/ 44 h 150"/>
              <a:gd name="T48" fmla="*/ 42 w 86"/>
              <a:gd name="T49" fmla="*/ 53 h 150"/>
              <a:gd name="T50" fmla="*/ 47 w 86"/>
              <a:gd name="T51" fmla="*/ 86 h 150"/>
              <a:gd name="T52" fmla="*/ 44 w 86"/>
              <a:gd name="T53" fmla="*/ 107 h 150"/>
              <a:gd name="T54" fmla="*/ 59 w 86"/>
              <a:gd name="T55" fmla="*/ 97 h 150"/>
              <a:gd name="T56" fmla="*/ 47 w 86"/>
              <a:gd name="T57" fmla="*/ 86 h 1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86" h="150">
                <a:moveTo>
                  <a:pt x="59" y="14"/>
                </a:moveTo>
                <a:cubicBezTo>
                  <a:pt x="67" y="15"/>
                  <a:pt x="75" y="18"/>
                  <a:pt x="82" y="22"/>
                </a:cubicBezTo>
                <a:cubicBezTo>
                  <a:pt x="78" y="46"/>
                  <a:pt x="78" y="46"/>
                  <a:pt x="78" y="46"/>
                </a:cubicBezTo>
                <a:cubicBezTo>
                  <a:pt x="71" y="42"/>
                  <a:pt x="63" y="39"/>
                  <a:pt x="55" y="37"/>
                </a:cubicBezTo>
                <a:cubicBezTo>
                  <a:pt x="52" y="56"/>
                  <a:pt x="52" y="56"/>
                  <a:pt x="52" y="56"/>
                </a:cubicBezTo>
                <a:cubicBezTo>
                  <a:pt x="74" y="63"/>
                  <a:pt x="86" y="71"/>
                  <a:pt x="86" y="93"/>
                </a:cubicBezTo>
                <a:cubicBezTo>
                  <a:pt x="86" y="119"/>
                  <a:pt x="67" y="130"/>
                  <a:pt x="42" y="130"/>
                </a:cubicBezTo>
                <a:cubicBezTo>
                  <a:pt x="39" y="150"/>
                  <a:pt x="39" y="150"/>
                  <a:pt x="39" y="150"/>
                </a:cubicBezTo>
                <a:cubicBezTo>
                  <a:pt x="26" y="147"/>
                  <a:pt x="26" y="147"/>
                  <a:pt x="26" y="147"/>
                </a:cubicBezTo>
                <a:cubicBezTo>
                  <a:pt x="29" y="129"/>
                  <a:pt x="29" y="129"/>
                  <a:pt x="29" y="129"/>
                </a:cubicBezTo>
                <a:cubicBezTo>
                  <a:pt x="19" y="128"/>
                  <a:pt x="9" y="124"/>
                  <a:pt x="0" y="119"/>
                </a:cubicBezTo>
                <a:cubicBezTo>
                  <a:pt x="3" y="96"/>
                  <a:pt x="3" y="96"/>
                  <a:pt x="3" y="96"/>
                </a:cubicBezTo>
                <a:cubicBezTo>
                  <a:pt x="15" y="102"/>
                  <a:pt x="24" y="105"/>
                  <a:pt x="34" y="106"/>
                </a:cubicBezTo>
                <a:cubicBezTo>
                  <a:pt x="37" y="83"/>
                  <a:pt x="37" y="83"/>
                  <a:pt x="37" y="83"/>
                </a:cubicBezTo>
                <a:cubicBezTo>
                  <a:pt x="16" y="76"/>
                  <a:pt x="3" y="69"/>
                  <a:pt x="3" y="47"/>
                </a:cubicBezTo>
                <a:cubicBezTo>
                  <a:pt x="3" y="26"/>
                  <a:pt x="17" y="12"/>
                  <a:pt x="45" y="12"/>
                </a:cubicBezTo>
                <a:cubicBezTo>
                  <a:pt x="46" y="12"/>
                  <a:pt x="46" y="12"/>
                  <a:pt x="46" y="12"/>
                </a:cubicBezTo>
                <a:cubicBezTo>
                  <a:pt x="48" y="0"/>
                  <a:pt x="48" y="0"/>
                  <a:pt x="48" y="0"/>
                </a:cubicBezTo>
                <a:cubicBezTo>
                  <a:pt x="61" y="3"/>
                  <a:pt x="61" y="3"/>
                  <a:pt x="61" y="3"/>
                </a:cubicBezTo>
                <a:lnTo>
                  <a:pt x="59" y="14"/>
                </a:lnTo>
                <a:close/>
                <a:moveTo>
                  <a:pt x="42" y="53"/>
                </a:moveTo>
                <a:cubicBezTo>
                  <a:pt x="44" y="35"/>
                  <a:pt x="44" y="35"/>
                  <a:pt x="44" y="35"/>
                </a:cubicBezTo>
                <a:cubicBezTo>
                  <a:pt x="42" y="35"/>
                  <a:pt x="42" y="35"/>
                  <a:pt x="42" y="35"/>
                </a:cubicBezTo>
                <a:cubicBezTo>
                  <a:pt x="33" y="35"/>
                  <a:pt x="30" y="39"/>
                  <a:pt x="30" y="44"/>
                </a:cubicBezTo>
                <a:cubicBezTo>
                  <a:pt x="30" y="48"/>
                  <a:pt x="32" y="51"/>
                  <a:pt x="42" y="53"/>
                </a:cubicBezTo>
                <a:close/>
                <a:moveTo>
                  <a:pt x="47" y="86"/>
                </a:moveTo>
                <a:cubicBezTo>
                  <a:pt x="44" y="107"/>
                  <a:pt x="44" y="107"/>
                  <a:pt x="44" y="107"/>
                </a:cubicBezTo>
                <a:cubicBezTo>
                  <a:pt x="53" y="107"/>
                  <a:pt x="59" y="103"/>
                  <a:pt x="59" y="97"/>
                </a:cubicBezTo>
                <a:cubicBezTo>
                  <a:pt x="59" y="92"/>
                  <a:pt x="56" y="89"/>
                  <a:pt x="47" y="86"/>
                </a:cubicBezTo>
                <a:close/>
              </a:path>
            </a:pathLst>
          </a:custGeom>
          <a:solidFill>
            <a:srgbClr val="890000"/>
          </a:solidFill>
          <a:ln>
            <a:noFill/>
          </a:ln>
          <a:extLst/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65" name="Group 64"/>
          <p:cNvGrpSpPr/>
          <p:nvPr/>
        </p:nvGrpSpPr>
        <p:grpSpPr>
          <a:xfrm rot="900000">
            <a:off x="2990141" y="1944858"/>
            <a:ext cx="3067759" cy="3070682"/>
            <a:chOff x="9622018" y="570177"/>
            <a:chExt cx="3018971" cy="3021863"/>
          </a:xfrm>
          <a:solidFill>
            <a:srgbClr val="3B0000"/>
          </a:solidFill>
        </p:grpSpPr>
        <p:sp>
          <p:nvSpPr>
            <p:cNvPr id="66" name="Freeform 14"/>
            <p:cNvSpPr>
              <a:spLocks/>
            </p:cNvSpPr>
            <p:nvPr/>
          </p:nvSpPr>
          <p:spPr bwMode="auto">
            <a:xfrm>
              <a:off x="9622018" y="570177"/>
              <a:ext cx="2571957" cy="2574608"/>
            </a:xfrm>
            <a:custGeom>
              <a:avLst/>
              <a:gdLst>
                <a:gd name="T0" fmla="*/ 562 w 1778"/>
                <a:gd name="T1" fmla="*/ 1046 h 1779"/>
                <a:gd name="T2" fmla="*/ 1043 w 1778"/>
                <a:gd name="T3" fmla="*/ 564 h 1779"/>
                <a:gd name="T4" fmla="*/ 1380 w 1778"/>
                <a:gd name="T5" fmla="*/ 702 h 1779"/>
                <a:gd name="T6" fmla="*/ 1778 w 1778"/>
                <a:gd name="T7" fmla="*/ 303 h 1779"/>
                <a:gd name="T8" fmla="*/ 1681 w 1778"/>
                <a:gd name="T9" fmla="*/ 218 h 1779"/>
                <a:gd name="T10" fmla="*/ 1469 w 1778"/>
                <a:gd name="T11" fmla="*/ 315 h 1779"/>
                <a:gd name="T12" fmla="*/ 1187 w 1778"/>
                <a:gd name="T13" fmla="*/ 33 h 1779"/>
                <a:gd name="T14" fmla="*/ 1188 w 1778"/>
                <a:gd name="T15" fmla="*/ 10 h 1779"/>
                <a:gd name="T16" fmla="*/ 1043 w 1778"/>
                <a:gd name="T17" fmla="*/ 0 h 1779"/>
                <a:gd name="T18" fmla="*/ 903 w 1778"/>
                <a:gd name="T19" fmla="*/ 10 h 1779"/>
                <a:gd name="T20" fmla="*/ 904 w 1778"/>
                <a:gd name="T21" fmla="*/ 33 h 1779"/>
                <a:gd name="T22" fmla="*/ 622 w 1778"/>
                <a:gd name="T23" fmla="*/ 315 h 1779"/>
                <a:gd name="T24" fmla="*/ 407 w 1778"/>
                <a:gd name="T25" fmla="*/ 216 h 1779"/>
                <a:gd name="T26" fmla="*/ 220 w 1778"/>
                <a:gd name="T27" fmla="*/ 403 h 1779"/>
                <a:gd name="T28" fmla="*/ 317 w 1778"/>
                <a:gd name="T29" fmla="*/ 616 h 1779"/>
                <a:gd name="T30" fmla="*/ 35 w 1778"/>
                <a:gd name="T31" fmla="*/ 898 h 1779"/>
                <a:gd name="T32" fmla="*/ 10 w 1778"/>
                <a:gd name="T33" fmla="*/ 897 h 1779"/>
                <a:gd name="T34" fmla="*/ 0 w 1778"/>
                <a:gd name="T35" fmla="*/ 1044 h 1779"/>
                <a:gd name="T36" fmla="*/ 9 w 1778"/>
                <a:gd name="T37" fmla="*/ 1183 h 1779"/>
                <a:gd name="T38" fmla="*/ 35 w 1778"/>
                <a:gd name="T39" fmla="*/ 1182 h 1779"/>
                <a:gd name="T40" fmla="*/ 317 w 1778"/>
                <a:gd name="T41" fmla="*/ 1463 h 1779"/>
                <a:gd name="T42" fmla="*/ 216 w 1778"/>
                <a:gd name="T43" fmla="*/ 1680 h 1779"/>
                <a:gd name="T44" fmla="*/ 302 w 1778"/>
                <a:gd name="T45" fmla="*/ 1779 h 1779"/>
                <a:gd name="T46" fmla="*/ 699 w 1778"/>
                <a:gd name="T47" fmla="*/ 1383 h 1779"/>
                <a:gd name="T48" fmla="*/ 562 w 1778"/>
                <a:gd name="T49" fmla="*/ 1046 h 17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778" h="1779">
                  <a:moveTo>
                    <a:pt x="562" y="1046"/>
                  </a:moveTo>
                  <a:cubicBezTo>
                    <a:pt x="562" y="780"/>
                    <a:pt x="777" y="564"/>
                    <a:pt x="1043" y="564"/>
                  </a:cubicBezTo>
                  <a:cubicBezTo>
                    <a:pt x="1174" y="564"/>
                    <a:pt x="1293" y="617"/>
                    <a:pt x="1380" y="702"/>
                  </a:cubicBezTo>
                  <a:cubicBezTo>
                    <a:pt x="1778" y="303"/>
                    <a:pt x="1778" y="303"/>
                    <a:pt x="1778" y="303"/>
                  </a:cubicBezTo>
                  <a:cubicBezTo>
                    <a:pt x="1748" y="273"/>
                    <a:pt x="1715" y="245"/>
                    <a:pt x="1681" y="218"/>
                  </a:cubicBezTo>
                  <a:cubicBezTo>
                    <a:pt x="1630" y="278"/>
                    <a:pt x="1554" y="315"/>
                    <a:pt x="1469" y="315"/>
                  </a:cubicBezTo>
                  <a:cubicBezTo>
                    <a:pt x="1313" y="315"/>
                    <a:pt x="1187" y="189"/>
                    <a:pt x="1187" y="33"/>
                  </a:cubicBezTo>
                  <a:cubicBezTo>
                    <a:pt x="1187" y="25"/>
                    <a:pt x="1187" y="18"/>
                    <a:pt x="1188" y="10"/>
                  </a:cubicBezTo>
                  <a:cubicBezTo>
                    <a:pt x="1141" y="4"/>
                    <a:pt x="1092" y="0"/>
                    <a:pt x="1043" y="0"/>
                  </a:cubicBezTo>
                  <a:cubicBezTo>
                    <a:pt x="995" y="0"/>
                    <a:pt x="949" y="4"/>
                    <a:pt x="903" y="10"/>
                  </a:cubicBezTo>
                  <a:cubicBezTo>
                    <a:pt x="903" y="18"/>
                    <a:pt x="904" y="25"/>
                    <a:pt x="904" y="33"/>
                  </a:cubicBezTo>
                  <a:cubicBezTo>
                    <a:pt x="904" y="189"/>
                    <a:pt x="777" y="315"/>
                    <a:pt x="622" y="315"/>
                  </a:cubicBezTo>
                  <a:cubicBezTo>
                    <a:pt x="536" y="315"/>
                    <a:pt x="459" y="277"/>
                    <a:pt x="407" y="216"/>
                  </a:cubicBezTo>
                  <a:cubicBezTo>
                    <a:pt x="337" y="270"/>
                    <a:pt x="274" y="333"/>
                    <a:pt x="220" y="403"/>
                  </a:cubicBezTo>
                  <a:cubicBezTo>
                    <a:pt x="279" y="455"/>
                    <a:pt x="317" y="531"/>
                    <a:pt x="317" y="616"/>
                  </a:cubicBezTo>
                  <a:cubicBezTo>
                    <a:pt x="317" y="772"/>
                    <a:pt x="191" y="898"/>
                    <a:pt x="35" y="898"/>
                  </a:cubicBezTo>
                  <a:cubicBezTo>
                    <a:pt x="27" y="898"/>
                    <a:pt x="18" y="898"/>
                    <a:pt x="10" y="897"/>
                  </a:cubicBezTo>
                  <a:cubicBezTo>
                    <a:pt x="3" y="945"/>
                    <a:pt x="0" y="994"/>
                    <a:pt x="0" y="1044"/>
                  </a:cubicBezTo>
                  <a:cubicBezTo>
                    <a:pt x="0" y="1091"/>
                    <a:pt x="3" y="1137"/>
                    <a:pt x="9" y="1183"/>
                  </a:cubicBezTo>
                  <a:cubicBezTo>
                    <a:pt x="17" y="1182"/>
                    <a:pt x="26" y="1182"/>
                    <a:pt x="35" y="1182"/>
                  </a:cubicBezTo>
                  <a:cubicBezTo>
                    <a:pt x="191" y="1182"/>
                    <a:pt x="317" y="1308"/>
                    <a:pt x="317" y="1463"/>
                  </a:cubicBezTo>
                  <a:cubicBezTo>
                    <a:pt x="317" y="1550"/>
                    <a:pt x="278" y="1628"/>
                    <a:pt x="216" y="1680"/>
                  </a:cubicBezTo>
                  <a:cubicBezTo>
                    <a:pt x="242" y="1715"/>
                    <a:pt x="271" y="1748"/>
                    <a:pt x="302" y="1779"/>
                  </a:cubicBezTo>
                  <a:cubicBezTo>
                    <a:pt x="699" y="1383"/>
                    <a:pt x="699" y="1383"/>
                    <a:pt x="699" y="1383"/>
                  </a:cubicBezTo>
                  <a:cubicBezTo>
                    <a:pt x="614" y="1296"/>
                    <a:pt x="562" y="1177"/>
                    <a:pt x="562" y="1046"/>
                  </a:cubicBezTo>
                  <a:close/>
                </a:path>
              </a:pathLst>
            </a:custGeom>
            <a:grpFill/>
            <a:ln w="6" cap="flat">
              <a:solidFill>
                <a:srgbClr val="3B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15"/>
            <p:cNvSpPr>
              <a:spLocks/>
            </p:cNvSpPr>
            <p:nvPr/>
          </p:nvSpPr>
          <p:spPr bwMode="auto">
            <a:xfrm>
              <a:off x="10058911" y="1008757"/>
              <a:ext cx="2582078" cy="2583283"/>
            </a:xfrm>
            <a:custGeom>
              <a:avLst/>
              <a:gdLst>
                <a:gd name="T0" fmla="*/ 103 w 1785"/>
                <a:gd name="T1" fmla="*/ 1566 h 1785"/>
                <a:gd name="T2" fmla="*/ 320 w 1785"/>
                <a:gd name="T3" fmla="*/ 1464 h 1785"/>
                <a:gd name="T4" fmla="*/ 602 w 1785"/>
                <a:gd name="T5" fmla="*/ 1746 h 1785"/>
                <a:gd name="T6" fmla="*/ 600 w 1785"/>
                <a:gd name="T7" fmla="*/ 1775 h 1785"/>
                <a:gd name="T8" fmla="*/ 741 w 1785"/>
                <a:gd name="T9" fmla="*/ 1785 h 1785"/>
                <a:gd name="T10" fmla="*/ 886 w 1785"/>
                <a:gd name="T11" fmla="*/ 1775 h 1785"/>
                <a:gd name="T12" fmla="*/ 885 w 1785"/>
                <a:gd name="T13" fmla="*/ 1746 h 1785"/>
                <a:gd name="T14" fmla="*/ 1167 w 1785"/>
                <a:gd name="T15" fmla="*/ 1464 h 1785"/>
                <a:gd name="T16" fmla="*/ 1382 w 1785"/>
                <a:gd name="T17" fmla="*/ 1565 h 1785"/>
                <a:gd name="T18" fmla="*/ 1573 w 1785"/>
                <a:gd name="T19" fmla="*/ 1371 h 1785"/>
                <a:gd name="T20" fmla="*/ 1479 w 1785"/>
                <a:gd name="T21" fmla="*/ 1160 h 1785"/>
                <a:gd name="T22" fmla="*/ 1761 w 1785"/>
                <a:gd name="T23" fmla="*/ 879 h 1785"/>
                <a:gd name="T24" fmla="*/ 1776 w 1785"/>
                <a:gd name="T25" fmla="*/ 879 h 1785"/>
                <a:gd name="T26" fmla="*/ 1785 w 1785"/>
                <a:gd name="T27" fmla="*/ 741 h 1785"/>
                <a:gd name="T28" fmla="*/ 1775 w 1785"/>
                <a:gd name="T29" fmla="*/ 595 h 1785"/>
                <a:gd name="T30" fmla="*/ 1761 w 1785"/>
                <a:gd name="T31" fmla="*/ 595 h 1785"/>
                <a:gd name="T32" fmla="*/ 1479 w 1785"/>
                <a:gd name="T33" fmla="*/ 313 h 1785"/>
                <a:gd name="T34" fmla="*/ 1570 w 1785"/>
                <a:gd name="T35" fmla="*/ 106 h 1785"/>
                <a:gd name="T36" fmla="*/ 1476 w 1785"/>
                <a:gd name="T37" fmla="*/ 0 h 1785"/>
                <a:gd name="T38" fmla="*/ 1078 w 1785"/>
                <a:gd name="T39" fmla="*/ 399 h 1785"/>
                <a:gd name="T40" fmla="*/ 1223 w 1785"/>
                <a:gd name="T41" fmla="*/ 743 h 1785"/>
                <a:gd name="T42" fmla="*/ 741 w 1785"/>
                <a:gd name="T43" fmla="*/ 1225 h 1785"/>
                <a:gd name="T44" fmla="*/ 397 w 1785"/>
                <a:gd name="T45" fmla="*/ 1080 h 1785"/>
                <a:gd name="T46" fmla="*/ 0 w 1785"/>
                <a:gd name="T47" fmla="*/ 1476 h 1785"/>
                <a:gd name="T48" fmla="*/ 103 w 1785"/>
                <a:gd name="T49" fmla="*/ 1566 h 17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785" h="1785">
                  <a:moveTo>
                    <a:pt x="103" y="1566"/>
                  </a:moveTo>
                  <a:cubicBezTo>
                    <a:pt x="154" y="1504"/>
                    <a:pt x="232" y="1464"/>
                    <a:pt x="320" y="1464"/>
                  </a:cubicBezTo>
                  <a:cubicBezTo>
                    <a:pt x="475" y="1464"/>
                    <a:pt x="602" y="1591"/>
                    <a:pt x="602" y="1746"/>
                  </a:cubicBezTo>
                  <a:cubicBezTo>
                    <a:pt x="602" y="1756"/>
                    <a:pt x="601" y="1766"/>
                    <a:pt x="600" y="1775"/>
                  </a:cubicBezTo>
                  <a:cubicBezTo>
                    <a:pt x="646" y="1781"/>
                    <a:pt x="693" y="1785"/>
                    <a:pt x="741" y="1785"/>
                  </a:cubicBezTo>
                  <a:cubicBezTo>
                    <a:pt x="790" y="1785"/>
                    <a:pt x="839" y="1781"/>
                    <a:pt x="886" y="1775"/>
                  </a:cubicBezTo>
                  <a:cubicBezTo>
                    <a:pt x="885" y="1765"/>
                    <a:pt x="885" y="1756"/>
                    <a:pt x="885" y="1746"/>
                  </a:cubicBezTo>
                  <a:cubicBezTo>
                    <a:pt x="885" y="1591"/>
                    <a:pt x="1011" y="1464"/>
                    <a:pt x="1167" y="1464"/>
                  </a:cubicBezTo>
                  <a:cubicBezTo>
                    <a:pt x="1253" y="1464"/>
                    <a:pt x="1331" y="1503"/>
                    <a:pt x="1382" y="1565"/>
                  </a:cubicBezTo>
                  <a:cubicBezTo>
                    <a:pt x="1454" y="1509"/>
                    <a:pt x="1518" y="1443"/>
                    <a:pt x="1573" y="1371"/>
                  </a:cubicBezTo>
                  <a:cubicBezTo>
                    <a:pt x="1516" y="1319"/>
                    <a:pt x="1479" y="1244"/>
                    <a:pt x="1479" y="1160"/>
                  </a:cubicBezTo>
                  <a:cubicBezTo>
                    <a:pt x="1479" y="1005"/>
                    <a:pt x="1606" y="879"/>
                    <a:pt x="1761" y="879"/>
                  </a:cubicBezTo>
                  <a:cubicBezTo>
                    <a:pt x="1766" y="879"/>
                    <a:pt x="1771" y="879"/>
                    <a:pt x="1776" y="879"/>
                  </a:cubicBezTo>
                  <a:cubicBezTo>
                    <a:pt x="1782" y="834"/>
                    <a:pt x="1785" y="788"/>
                    <a:pt x="1785" y="741"/>
                  </a:cubicBezTo>
                  <a:cubicBezTo>
                    <a:pt x="1785" y="691"/>
                    <a:pt x="1781" y="643"/>
                    <a:pt x="1775" y="595"/>
                  </a:cubicBezTo>
                  <a:cubicBezTo>
                    <a:pt x="1770" y="595"/>
                    <a:pt x="1766" y="595"/>
                    <a:pt x="1761" y="595"/>
                  </a:cubicBezTo>
                  <a:cubicBezTo>
                    <a:pt x="1606" y="595"/>
                    <a:pt x="1479" y="469"/>
                    <a:pt x="1479" y="313"/>
                  </a:cubicBezTo>
                  <a:cubicBezTo>
                    <a:pt x="1479" y="232"/>
                    <a:pt x="1514" y="158"/>
                    <a:pt x="1570" y="106"/>
                  </a:cubicBezTo>
                  <a:cubicBezTo>
                    <a:pt x="1541" y="69"/>
                    <a:pt x="1510" y="34"/>
                    <a:pt x="1476" y="0"/>
                  </a:cubicBezTo>
                  <a:cubicBezTo>
                    <a:pt x="1078" y="399"/>
                    <a:pt x="1078" y="399"/>
                    <a:pt x="1078" y="399"/>
                  </a:cubicBezTo>
                  <a:cubicBezTo>
                    <a:pt x="1167" y="486"/>
                    <a:pt x="1223" y="608"/>
                    <a:pt x="1223" y="743"/>
                  </a:cubicBezTo>
                  <a:cubicBezTo>
                    <a:pt x="1223" y="1009"/>
                    <a:pt x="1007" y="1225"/>
                    <a:pt x="741" y="1225"/>
                  </a:cubicBezTo>
                  <a:cubicBezTo>
                    <a:pt x="606" y="1225"/>
                    <a:pt x="484" y="1169"/>
                    <a:pt x="397" y="1080"/>
                  </a:cubicBezTo>
                  <a:cubicBezTo>
                    <a:pt x="0" y="1476"/>
                    <a:pt x="0" y="1476"/>
                    <a:pt x="0" y="1476"/>
                  </a:cubicBezTo>
                  <a:cubicBezTo>
                    <a:pt x="32" y="1508"/>
                    <a:pt x="67" y="1539"/>
                    <a:pt x="103" y="1566"/>
                  </a:cubicBezTo>
                  <a:close/>
                </a:path>
              </a:pathLst>
            </a:custGeom>
            <a:grpFill/>
            <a:ln>
              <a:solidFill>
                <a:srgbClr val="3B0000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232019361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2987039"/>
            <a:ext cx="9144000" cy="3870961"/>
          </a:xfrm>
          <a:prstGeom prst="rect">
            <a:avLst/>
          </a:prstGeom>
          <a:gradFill flip="none" rotWithShape="1">
            <a:gsLst>
              <a:gs pos="0">
                <a:srgbClr val="890000"/>
              </a:gs>
              <a:gs pos="100000">
                <a:srgbClr val="E6001B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0" vert="horz" wrap="square" lIns="87056" tIns="87056" rIns="87056" bIns="87056" numCol="1" spcCol="1270" rtlCol="0" anchor="ctr" anchorCtr="0">
            <a:noAutofit/>
          </a:bodyPr>
          <a:lstStyle/>
          <a:p>
            <a:pPr algn="ctr" defTabSz="49784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100" dirty="0"/>
          </a:p>
        </p:txBody>
      </p:sp>
      <p:sp>
        <p:nvSpPr>
          <p:cNvPr id="2" name="Rectangle 1"/>
          <p:cNvSpPr/>
          <p:nvPr/>
        </p:nvSpPr>
        <p:spPr>
          <a:xfrm>
            <a:off x="1130197" y="283479"/>
            <a:ext cx="6883616" cy="461665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/>
            <a:r>
              <a:rPr lang="en-US" sz="2400" dirty="0" smtClean="0">
                <a:solidFill>
                  <a:srgbClr val="E6001D"/>
                </a:solidFill>
                <a:latin typeface="Arial Black"/>
                <a:cs typeface="Arial Black"/>
              </a:rPr>
              <a:t>WHY CEMs HAVE FAILED IN THE PAST</a:t>
            </a:r>
            <a:endParaRPr lang="en-US" sz="2400" dirty="0">
              <a:solidFill>
                <a:srgbClr val="E6001D"/>
              </a:solidFill>
              <a:latin typeface="Arial Black"/>
              <a:cs typeface="Arial Black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06991" y="1398657"/>
            <a:ext cx="1380507" cy="707886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4000" b="1" dirty="0" smtClean="0">
                <a:gradFill flip="none" rotWithShape="1">
                  <a:gsLst>
                    <a:gs pos="8000">
                      <a:srgbClr val="890000"/>
                    </a:gs>
                    <a:gs pos="23000">
                      <a:srgbClr val="890000"/>
                    </a:gs>
                    <a:gs pos="64000">
                      <a:srgbClr val="E6001B"/>
                    </a:gs>
                  </a:gsLst>
                  <a:lin ang="16200000" scaled="1"/>
                  <a:tileRect/>
                </a:gradFill>
                <a:latin typeface="Arial Black"/>
                <a:cs typeface="Arial Black"/>
              </a:rPr>
              <a:t>82%</a:t>
            </a:r>
            <a:endParaRPr lang="en-US" sz="4000" b="1" dirty="0">
              <a:gradFill flip="none" rotWithShape="1">
                <a:gsLst>
                  <a:gs pos="8000">
                    <a:srgbClr val="890000"/>
                  </a:gs>
                  <a:gs pos="23000">
                    <a:srgbClr val="890000"/>
                  </a:gs>
                  <a:gs pos="64000">
                    <a:srgbClr val="E6001B"/>
                  </a:gs>
                </a:gsLst>
                <a:lin ang="16200000" scaled="1"/>
                <a:tileRect/>
              </a:gradFill>
              <a:latin typeface="Arial Black"/>
              <a:cs typeface="Arial Black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907512" y="1946710"/>
            <a:ext cx="2245355" cy="566822"/>
          </a:xfrm>
          <a:prstGeom prst="rect">
            <a:avLst/>
          </a:prstGeom>
        </p:spPr>
        <p:txBody>
          <a:bodyPr wrap="square" lIns="0" rIns="0" bIns="0" anchor="ctr">
            <a:spAutoFit/>
          </a:bodyPr>
          <a:lstStyle/>
          <a:p>
            <a:pPr algn="ctr">
              <a:lnSpc>
                <a:spcPct val="110000"/>
              </a:lnSpc>
              <a:buClr>
                <a:srgbClr val="CC0000"/>
              </a:buClr>
            </a:pPr>
            <a:r>
              <a:rPr lang="en-US" sz="1600" dirty="0" smtClean="0">
                <a:cs typeface="Arial Black"/>
              </a:rPr>
              <a:t>CEM </a:t>
            </a:r>
            <a:r>
              <a:rPr lang="en-US" sz="1600" dirty="0">
                <a:cs typeface="Arial Black"/>
              </a:rPr>
              <a:t>initiatives </a:t>
            </a:r>
            <a:r>
              <a:rPr lang="en-US" sz="1600" dirty="0" smtClean="0">
                <a:cs typeface="Arial Black"/>
              </a:rPr>
              <a:t>failed</a:t>
            </a:r>
            <a:br>
              <a:rPr lang="en-US" sz="1600" dirty="0" smtClean="0">
                <a:cs typeface="Arial Black"/>
              </a:rPr>
            </a:br>
            <a:r>
              <a:rPr lang="en-US" sz="1600" dirty="0" smtClean="0">
                <a:cs typeface="Arial Black"/>
              </a:rPr>
              <a:t>in </a:t>
            </a:r>
            <a:r>
              <a:rPr lang="en-US" sz="1600" dirty="0">
                <a:cs typeface="Arial Black"/>
              </a:rPr>
              <a:t>the last three </a:t>
            </a:r>
            <a:r>
              <a:rPr lang="en-US" sz="1600" dirty="0" smtClean="0">
                <a:cs typeface="Arial Black"/>
              </a:rPr>
              <a:t>years</a:t>
            </a:r>
            <a:endParaRPr lang="en-US" sz="1600" dirty="0">
              <a:cs typeface="Arial Black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89720" y="4314280"/>
            <a:ext cx="1210955" cy="769441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4400" b="1" dirty="0" smtClean="0">
                <a:gradFill flip="none" rotWithShape="1">
                  <a:gsLst>
                    <a:gs pos="8000">
                      <a:schemeClr val="bg2">
                        <a:lumMod val="75000"/>
                      </a:schemeClr>
                    </a:gs>
                    <a:gs pos="23000">
                      <a:schemeClr val="bg2"/>
                    </a:gs>
                    <a:gs pos="64000">
                      <a:schemeClr val="bg1"/>
                    </a:gs>
                  </a:gsLst>
                  <a:lin ang="16200000" scaled="1"/>
                  <a:tileRect/>
                </a:gradFill>
                <a:latin typeface="Arial Black"/>
                <a:cs typeface="Arial Black"/>
              </a:rPr>
              <a:t>31</a:t>
            </a:r>
            <a:r>
              <a:rPr lang="en-US" sz="3200" b="1" baseline="30000" dirty="0" smtClean="0">
                <a:gradFill flip="none" rotWithShape="1">
                  <a:gsLst>
                    <a:gs pos="8000">
                      <a:schemeClr val="bg2">
                        <a:lumMod val="75000"/>
                      </a:schemeClr>
                    </a:gs>
                    <a:gs pos="23000">
                      <a:schemeClr val="bg2"/>
                    </a:gs>
                    <a:gs pos="64000">
                      <a:schemeClr val="bg1"/>
                    </a:gs>
                  </a:gsLst>
                  <a:lin ang="16200000" scaled="1"/>
                  <a:tileRect/>
                </a:gradFill>
                <a:latin typeface="Arial Black"/>
                <a:cs typeface="Arial Black"/>
              </a:rPr>
              <a:t>%</a:t>
            </a:r>
            <a:endParaRPr lang="en-US" sz="3200" b="1" baseline="30000" dirty="0">
              <a:gradFill flip="none" rotWithShape="1">
                <a:gsLst>
                  <a:gs pos="8000">
                    <a:schemeClr val="bg2">
                      <a:lumMod val="75000"/>
                    </a:schemeClr>
                  </a:gs>
                  <a:gs pos="23000">
                    <a:schemeClr val="bg2"/>
                  </a:gs>
                  <a:gs pos="64000">
                    <a:schemeClr val="bg1"/>
                  </a:gs>
                </a:gsLst>
                <a:lin ang="16200000" scaled="1"/>
                <a:tileRect/>
              </a:gradFill>
              <a:latin typeface="Arial Black"/>
              <a:cs typeface="Arial Black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69576" y="4993152"/>
            <a:ext cx="1851242" cy="566822"/>
          </a:xfrm>
          <a:prstGeom prst="rect">
            <a:avLst/>
          </a:prstGeom>
        </p:spPr>
        <p:txBody>
          <a:bodyPr wrap="square" lIns="0" rIns="0" bIns="0" anchor="ctr">
            <a:spAutoFit/>
          </a:bodyPr>
          <a:lstStyle/>
          <a:p>
            <a:pPr algn="ctr">
              <a:lnSpc>
                <a:spcPct val="110000"/>
              </a:lnSpc>
              <a:buClr>
                <a:srgbClr val="CC0000"/>
              </a:buClr>
            </a:pPr>
            <a:r>
              <a:rPr lang="en-US" sz="1600" dirty="0" smtClean="0">
                <a:solidFill>
                  <a:schemeClr val="bg1"/>
                </a:solidFill>
                <a:cs typeface="Arial Black"/>
              </a:rPr>
              <a:t>Failure to Modify Business Processes</a:t>
            </a:r>
            <a:endParaRPr lang="en-US" sz="1600" dirty="0">
              <a:solidFill>
                <a:schemeClr val="bg1"/>
              </a:solidFill>
              <a:cs typeface="Arial Black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990058" y="4314280"/>
            <a:ext cx="1212191" cy="769441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4400" b="1" dirty="0" smtClean="0">
                <a:gradFill flip="none" rotWithShape="1">
                  <a:gsLst>
                    <a:gs pos="8000">
                      <a:schemeClr val="bg2">
                        <a:lumMod val="75000"/>
                      </a:schemeClr>
                    </a:gs>
                    <a:gs pos="23000">
                      <a:schemeClr val="bg2"/>
                    </a:gs>
                    <a:gs pos="64000">
                      <a:schemeClr val="bg1"/>
                    </a:gs>
                  </a:gsLst>
                  <a:lin ang="16200000" scaled="1"/>
                  <a:tileRect/>
                </a:gradFill>
                <a:latin typeface="Arial Black"/>
                <a:cs typeface="Arial Black"/>
              </a:rPr>
              <a:t>31</a:t>
            </a:r>
            <a:r>
              <a:rPr lang="en-US" sz="3200" b="1" baseline="30000" dirty="0" smtClean="0">
                <a:gradFill flip="none" rotWithShape="1">
                  <a:gsLst>
                    <a:gs pos="8000">
                      <a:schemeClr val="bg2">
                        <a:lumMod val="75000"/>
                      </a:schemeClr>
                    </a:gs>
                    <a:gs pos="23000">
                      <a:schemeClr val="bg2"/>
                    </a:gs>
                    <a:gs pos="64000">
                      <a:schemeClr val="bg1"/>
                    </a:gs>
                  </a:gsLst>
                  <a:lin ang="16200000" scaled="1"/>
                  <a:tileRect/>
                </a:gradFill>
                <a:latin typeface="Arial Black"/>
                <a:cs typeface="Arial Black"/>
              </a:rPr>
              <a:t>%</a:t>
            </a:r>
            <a:endParaRPr lang="en-US" sz="3200" b="1" baseline="30000" dirty="0">
              <a:gradFill flip="none" rotWithShape="1">
                <a:gsLst>
                  <a:gs pos="8000">
                    <a:schemeClr val="bg2">
                      <a:lumMod val="75000"/>
                    </a:schemeClr>
                  </a:gs>
                  <a:gs pos="23000">
                    <a:schemeClr val="bg2"/>
                  </a:gs>
                  <a:gs pos="64000">
                    <a:schemeClr val="bg1"/>
                  </a:gs>
                </a:gsLst>
                <a:lin ang="16200000" scaled="1"/>
                <a:tileRect/>
              </a:gradFill>
              <a:latin typeface="Arial Black"/>
              <a:cs typeface="Arial Black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47771" y="4982637"/>
            <a:ext cx="2154866" cy="587853"/>
          </a:xfrm>
          <a:prstGeom prst="rect">
            <a:avLst/>
          </a:prstGeom>
        </p:spPr>
        <p:txBody>
          <a:bodyPr wrap="square" lIns="0" rIns="0" bIns="0" anchor="ctr">
            <a:spAutoFit/>
          </a:bodyPr>
          <a:lstStyle/>
          <a:p>
            <a:pPr algn="ctr">
              <a:lnSpc>
                <a:spcPct val="110000"/>
              </a:lnSpc>
              <a:buClr>
                <a:srgbClr val="CC0000"/>
              </a:buClr>
            </a:pPr>
            <a:r>
              <a:rPr lang="en-US" sz="1600" dirty="0" smtClean="0">
                <a:solidFill>
                  <a:schemeClr val="bg1"/>
                </a:solidFill>
                <a:cs typeface="Arial Black"/>
              </a:rPr>
              <a:t>Misalignment with Customer Preferences</a:t>
            </a:r>
            <a:endParaRPr lang="en-US" sz="1600" dirty="0">
              <a:solidFill>
                <a:schemeClr val="bg1"/>
              </a:solidFill>
              <a:cs typeface="Arial Black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233805" y="4314280"/>
            <a:ext cx="1210955" cy="769441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4400" b="1" dirty="0" smtClean="0">
                <a:gradFill flip="none" rotWithShape="1">
                  <a:gsLst>
                    <a:gs pos="8000">
                      <a:schemeClr val="bg2">
                        <a:lumMod val="75000"/>
                      </a:schemeClr>
                    </a:gs>
                    <a:gs pos="23000">
                      <a:schemeClr val="bg2"/>
                    </a:gs>
                    <a:gs pos="64000">
                      <a:schemeClr val="bg1"/>
                    </a:gs>
                  </a:gsLst>
                  <a:lin ang="16200000" scaled="1"/>
                  <a:tileRect/>
                </a:gradFill>
                <a:latin typeface="Arial Black"/>
                <a:cs typeface="Arial Black"/>
              </a:rPr>
              <a:t>30</a:t>
            </a:r>
            <a:r>
              <a:rPr lang="en-US" sz="3200" b="1" baseline="30000" dirty="0" smtClean="0">
                <a:gradFill flip="none" rotWithShape="1">
                  <a:gsLst>
                    <a:gs pos="8000">
                      <a:schemeClr val="bg2">
                        <a:lumMod val="75000"/>
                      </a:schemeClr>
                    </a:gs>
                    <a:gs pos="23000">
                      <a:schemeClr val="bg2"/>
                    </a:gs>
                    <a:gs pos="64000">
                      <a:schemeClr val="bg1"/>
                    </a:gs>
                  </a:gsLst>
                  <a:lin ang="16200000" scaled="1"/>
                  <a:tileRect/>
                </a:gradFill>
                <a:latin typeface="Arial Black"/>
                <a:cs typeface="Arial Black"/>
              </a:rPr>
              <a:t>%</a:t>
            </a:r>
            <a:endParaRPr lang="en-US" sz="3200" b="1" baseline="30000" dirty="0">
              <a:gradFill flip="none" rotWithShape="1">
                <a:gsLst>
                  <a:gs pos="8000">
                    <a:schemeClr val="bg2">
                      <a:lumMod val="75000"/>
                    </a:schemeClr>
                  </a:gs>
                  <a:gs pos="23000">
                    <a:schemeClr val="bg2"/>
                  </a:gs>
                  <a:gs pos="64000">
                    <a:schemeClr val="bg1"/>
                  </a:gs>
                </a:gsLst>
                <a:lin ang="16200000" scaled="1"/>
                <a:tileRect/>
              </a:gradFill>
              <a:latin typeface="Arial Black"/>
              <a:cs typeface="Arial Black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538950" y="5006799"/>
            <a:ext cx="1851242" cy="566822"/>
          </a:xfrm>
          <a:prstGeom prst="rect">
            <a:avLst/>
          </a:prstGeom>
        </p:spPr>
        <p:txBody>
          <a:bodyPr wrap="square" lIns="0" rIns="0" bIns="0" anchor="ctr">
            <a:spAutoFit/>
          </a:bodyPr>
          <a:lstStyle/>
          <a:p>
            <a:pPr algn="ctr">
              <a:lnSpc>
                <a:spcPct val="110000"/>
              </a:lnSpc>
              <a:buClr>
                <a:srgbClr val="CC0000"/>
              </a:buClr>
            </a:pPr>
            <a:r>
              <a:rPr lang="en-US" sz="1600" dirty="0" smtClean="0">
                <a:solidFill>
                  <a:schemeClr val="bg1"/>
                </a:solidFill>
                <a:cs typeface="Arial Black"/>
              </a:rPr>
              <a:t>Lack of </a:t>
            </a:r>
            <a:br>
              <a:rPr lang="en-US" sz="1600" dirty="0" smtClean="0">
                <a:solidFill>
                  <a:schemeClr val="bg1"/>
                </a:solidFill>
                <a:cs typeface="Arial Black"/>
              </a:rPr>
            </a:br>
            <a:r>
              <a:rPr lang="en-US" sz="1600" dirty="0" smtClean="0">
                <a:solidFill>
                  <a:schemeClr val="bg1"/>
                </a:solidFill>
                <a:cs typeface="Arial Black"/>
              </a:rPr>
              <a:t>Employee Buy-in</a:t>
            </a:r>
            <a:endParaRPr lang="en-US" sz="1600" dirty="0">
              <a:solidFill>
                <a:schemeClr val="bg1"/>
              </a:solidFill>
              <a:cs typeface="Arial Black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341983" y="4314280"/>
            <a:ext cx="1212191" cy="769441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4400" b="1" dirty="0" smtClean="0">
                <a:gradFill flip="none" rotWithShape="1">
                  <a:gsLst>
                    <a:gs pos="8000">
                      <a:schemeClr val="bg2">
                        <a:lumMod val="75000"/>
                      </a:schemeClr>
                    </a:gs>
                    <a:gs pos="23000">
                      <a:schemeClr val="bg2"/>
                    </a:gs>
                    <a:gs pos="64000">
                      <a:schemeClr val="bg1"/>
                    </a:gs>
                  </a:gsLst>
                  <a:lin ang="16200000" scaled="1"/>
                  <a:tileRect/>
                </a:gradFill>
                <a:latin typeface="Arial Black"/>
                <a:cs typeface="Arial Black"/>
              </a:rPr>
              <a:t>28</a:t>
            </a:r>
            <a:r>
              <a:rPr lang="en-US" sz="3200" b="1" baseline="30000" dirty="0" smtClean="0">
                <a:gradFill flip="none" rotWithShape="1">
                  <a:gsLst>
                    <a:gs pos="8000">
                      <a:schemeClr val="bg2">
                        <a:lumMod val="75000"/>
                      </a:schemeClr>
                    </a:gs>
                    <a:gs pos="23000">
                      <a:schemeClr val="bg2"/>
                    </a:gs>
                    <a:gs pos="64000">
                      <a:schemeClr val="bg1"/>
                    </a:gs>
                  </a:gsLst>
                  <a:lin ang="16200000" scaled="1"/>
                  <a:tileRect/>
                </a:gradFill>
                <a:latin typeface="Arial Black"/>
                <a:cs typeface="Arial Black"/>
              </a:rPr>
              <a:t>%</a:t>
            </a:r>
            <a:endParaRPr lang="en-US" sz="3200" b="1" baseline="30000" dirty="0">
              <a:gradFill flip="none" rotWithShape="1">
                <a:gsLst>
                  <a:gs pos="8000">
                    <a:schemeClr val="bg2">
                      <a:lumMod val="75000"/>
                    </a:schemeClr>
                  </a:gs>
                  <a:gs pos="23000">
                    <a:schemeClr val="bg2"/>
                  </a:gs>
                  <a:gs pos="64000">
                    <a:schemeClr val="bg1"/>
                  </a:gs>
                </a:gsLst>
                <a:lin ang="16200000" scaled="1"/>
                <a:tileRect/>
              </a:gradFill>
              <a:latin typeface="Arial Black"/>
              <a:cs typeface="Arial Black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022457" y="4890361"/>
            <a:ext cx="1851242" cy="858697"/>
          </a:xfrm>
          <a:prstGeom prst="rect">
            <a:avLst/>
          </a:prstGeom>
        </p:spPr>
        <p:txBody>
          <a:bodyPr wrap="square" lIns="0" rIns="0" bIns="0" anchor="ctr">
            <a:spAutoFit/>
          </a:bodyPr>
          <a:lstStyle/>
          <a:p>
            <a:pPr algn="ctr">
              <a:lnSpc>
                <a:spcPct val="110000"/>
              </a:lnSpc>
              <a:buClr>
                <a:srgbClr val="CC0000"/>
              </a:buClr>
            </a:pPr>
            <a:r>
              <a:rPr lang="en-US" sz="1600" dirty="0" smtClean="0">
                <a:solidFill>
                  <a:schemeClr val="bg1"/>
                </a:solidFill>
                <a:cs typeface="Arial Black"/>
              </a:rPr>
              <a:t>Lack of </a:t>
            </a:r>
            <a:br>
              <a:rPr lang="en-US" sz="1600" dirty="0" smtClean="0">
                <a:solidFill>
                  <a:schemeClr val="bg1"/>
                </a:solidFill>
                <a:cs typeface="Arial Black"/>
              </a:rPr>
            </a:br>
            <a:r>
              <a:rPr lang="en-US" sz="1600" dirty="0" smtClean="0">
                <a:solidFill>
                  <a:schemeClr val="bg1"/>
                </a:solidFill>
                <a:cs typeface="Arial Black"/>
              </a:rPr>
              <a:t>Senior Management support</a:t>
            </a:r>
            <a:endParaRPr lang="en-US" sz="1600" dirty="0">
              <a:solidFill>
                <a:schemeClr val="bg1"/>
              </a:solidFill>
              <a:cs typeface="Arial Black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134176" y="2856561"/>
            <a:ext cx="2875660" cy="276999"/>
          </a:xfrm>
          <a:prstGeom prst="rect">
            <a:avLst/>
          </a:prstGeom>
          <a:solidFill>
            <a:schemeClr val="tx2"/>
          </a:solidFill>
        </p:spPr>
        <p:txBody>
          <a:bodyPr wrap="none" anchor="ctr">
            <a:spAutoFit/>
          </a:bodyPr>
          <a:lstStyle/>
          <a:p>
            <a:pPr algn="ctr"/>
            <a:r>
              <a:rPr lang="en-US" sz="1200" dirty="0" smtClean="0">
                <a:solidFill>
                  <a:schemeClr val="bg1"/>
                </a:solidFill>
                <a:latin typeface="Arial Black"/>
                <a:cs typeface="Arial Black"/>
              </a:rPr>
              <a:t>CAUSES FOR FAILURE INCLUDE</a:t>
            </a:r>
            <a:endParaRPr lang="en-US" sz="1200" dirty="0">
              <a:latin typeface="Arial Black"/>
              <a:cs typeface="Arial Black"/>
            </a:endParaRPr>
          </a:p>
        </p:txBody>
      </p:sp>
      <p:sp>
        <p:nvSpPr>
          <p:cNvPr id="15" name="Freeform 7"/>
          <p:cNvSpPr>
            <a:spLocks noEditPoints="1"/>
          </p:cNvSpPr>
          <p:nvPr/>
        </p:nvSpPr>
        <p:spPr bwMode="auto">
          <a:xfrm flipH="1">
            <a:off x="3556000" y="899544"/>
            <a:ext cx="1142805" cy="1661828"/>
          </a:xfrm>
          <a:custGeom>
            <a:avLst/>
            <a:gdLst>
              <a:gd name="T0" fmla="*/ 1739 w 2072"/>
              <a:gd name="T1" fmla="*/ 1662 h 3013"/>
              <a:gd name="T2" fmla="*/ 1722 w 2072"/>
              <a:gd name="T3" fmla="*/ 2288 h 3013"/>
              <a:gd name="T4" fmla="*/ 1857 w 2072"/>
              <a:gd name="T5" fmla="*/ 2259 h 3013"/>
              <a:gd name="T6" fmla="*/ 2004 w 2072"/>
              <a:gd name="T7" fmla="*/ 1517 h 3013"/>
              <a:gd name="T8" fmla="*/ 2027 w 2072"/>
              <a:gd name="T9" fmla="*/ 872 h 3013"/>
              <a:gd name="T10" fmla="*/ 1854 w 2072"/>
              <a:gd name="T11" fmla="*/ 879 h 3013"/>
              <a:gd name="T12" fmla="*/ 1796 w 2072"/>
              <a:gd name="T13" fmla="*/ 608 h 3013"/>
              <a:gd name="T14" fmla="*/ 1816 w 2072"/>
              <a:gd name="T15" fmla="*/ 256 h 3013"/>
              <a:gd name="T16" fmla="*/ 1690 w 2072"/>
              <a:gd name="T17" fmla="*/ 551 h 3013"/>
              <a:gd name="T18" fmla="*/ 1764 w 2072"/>
              <a:gd name="T19" fmla="*/ 740 h 3013"/>
              <a:gd name="T20" fmla="*/ 1897 w 2072"/>
              <a:gd name="T21" fmla="*/ 1180 h 3013"/>
              <a:gd name="T22" fmla="*/ 1688 w 2072"/>
              <a:gd name="T23" fmla="*/ 657 h 3013"/>
              <a:gd name="T24" fmla="*/ 1295 w 2072"/>
              <a:gd name="T25" fmla="*/ 482 h 3013"/>
              <a:gd name="T26" fmla="*/ 1141 w 2072"/>
              <a:gd name="T27" fmla="*/ 150 h 3013"/>
              <a:gd name="T28" fmla="*/ 1028 w 2072"/>
              <a:gd name="T29" fmla="*/ 613 h 3013"/>
              <a:gd name="T30" fmla="*/ 829 w 2072"/>
              <a:gd name="T31" fmla="*/ 451 h 3013"/>
              <a:gd name="T32" fmla="*/ 551 w 2072"/>
              <a:gd name="T33" fmla="*/ 0 h 3013"/>
              <a:gd name="T34" fmla="*/ 310 w 2072"/>
              <a:gd name="T35" fmla="*/ 470 h 3013"/>
              <a:gd name="T36" fmla="*/ 53 w 2072"/>
              <a:gd name="T37" fmla="*/ 1086 h 3013"/>
              <a:gd name="T38" fmla="*/ 318 w 2072"/>
              <a:gd name="T39" fmla="*/ 1356 h 3013"/>
              <a:gd name="T40" fmla="*/ 315 w 2072"/>
              <a:gd name="T41" fmla="*/ 2061 h 3013"/>
              <a:gd name="T42" fmla="*/ 325 w 2072"/>
              <a:gd name="T43" fmla="*/ 2369 h 3013"/>
              <a:gd name="T44" fmla="*/ 396 w 2072"/>
              <a:gd name="T45" fmla="*/ 3007 h 3013"/>
              <a:gd name="T46" fmla="*/ 503 w 2072"/>
              <a:gd name="T47" fmla="*/ 2299 h 3013"/>
              <a:gd name="T48" fmla="*/ 678 w 2072"/>
              <a:gd name="T49" fmla="*/ 2171 h 3013"/>
              <a:gd name="T50" fmla="*/ 682 w 2072"/>
              <a:gd name="T51" fmla="*/ 2718 h 3013"/>
              <a:gd name="T52" fmla="*/ 751 w 2072"/>
              <a:gd name="T53" fmla="*/ 2910 h 3013"/>
              <a:gd name="T54" fmla="*/ 813 w 2072"/>
              <a:gd name="T55" fmla="*/ 2698 h 3013"/>
              <a:gd name="T56" fmla="*/ 851 w 2072"/>
              <a:gd name="T57" fmla="*/ 2276 h 3013"/>
              <a:gd name="T58" fmla="*/ 889 w 2072"/>
              <a:gd name="T59" fmla="*/ 1543 h 3013"/>
              <a:gd name="T60" fmla="*/ 974 w 2072"/>
              <a:gd name="T61" fmla="*/ 1530 h 3013"/>
              <a:gd name="T62" fmla="*/ 1004 w 2072"/>
              <a:gd name="T63" fmla="*/ 1676 h 3013"/>
              <a:gd name="T64" fmla="*/ 1079 w 2072"/>
              <a:gd name="T65" fmla="*/ 2312 h 3013"/>
              <a:gd name="T66" fmla="*/ 1123 w 2072"/>
              <a:gd name="T67" fmla="*/ 2499 h 3013"/>
              <a:gd name="T68" fmla="*/ 1199 w 2072"/>
              <a:gd name="T69" fmla="*/ 2248 h 3013"/>
              <a:gd name="T70" fmla="*/ 1234 w 2072"/>
              <a:gd name="T71" fmla="*/ 1731 h 3013"/>
              <a:gd name="T72" fmla="*/ 1291 w 2072"/>
              <a:gd name="T73" fmla="*/ 2574 h 3013"/>
              <a:gd name="T74" fmla="*/ 1472 w 2072"/>
              <a:gd name="T75" fmla="*/ 2755 h 3013"/>
              <a:gd name="T76" fmla="*/ 1431 w 2072"/>
              <a:gd name="T77" fmla="*/ 2448 h 3013"/>
              <a:gd name="T78" fmla="*/ 1431 w 2072"/>
              <a:gd name="T79" fmla="*/ 1500 h 3013"/>
              <a:gd name="T80" fmla="*/ 1526 w 2072"/>
              <a:gd name="T81" fmla="*/ 1418 h 3013"/>
              <a:gd name="T82" fmla="*/ 1486 w 2072"/>
              <a:gd name="T83" fmla="*/ 2023 h 3013"/>
              <a:gd name="T84" fmla="*/ 1488 w 2072"/>
              <a:gd name="T85" fmla="*/ 2352 h 3013"/>
              <a:gd name="T86" fmla="*/ 338 w 2072"/>
              <a:gd name="T87" fmla="*/ 1192 h 3013"/>
              <a:gd name="T88" fmla="*/ 133 w 2072"/>
              <a:gd name="T89" fmla="*/ 936 h 3013"/>
              <a:gd name="T90" fmla="*/ 386 w 2072"/>
              <a:gd name="T91" fmla="*/ 964 h 3013"/>
              <a:gd name="T92" fmla="*/ 562 w 2072"/>
              <a:gd name="T93" fmla="*/ 655 h 3013"/>
              <a:gd name="T94" fmla="*/ 480 w 2072"/>
              <a:gd name="T95" fmla="*/ 495 h 3013"/>
              <a:gd name="T96" fmla="*/ 702 w 2072"/>
              <a:gd name="T97" fmla="*/ 476 h 3013"/>
              <a:gd name="T98" fmla="*/ 838 w 2072"/>
              <a:gd name="T99" fmla="*/ 1550 h 3013"/>
              <a:gd name="T100" fmla="*/ 865 w 2072"/>
              <a:gd name="T101" fmla="*/ 1532 h 3013"/>
              <a:gd name="T102" fmla="*/ 835 w 2072"/>
              <a:gd name="T103" fmla="*/ 816 h 3013"/>
              <a:gd name="T104" fmla="*/ 1219 w 2072"/>
              <a:gd name="T105" fmla="*/ 845 h 3013"/>
              <a:gd name="T106" fmla="*/ 1112 w 2072"/>
              <a:gd name="T107" fmla="*/ 884 h 3013"/>
              <a:gd name="T108" fmla="*/ 1181 w 2072"/>
              <a:gd name="T109" fmla="*/ 597 h 30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2072" h="3013">
                <a:moveTo>
                  <a:pt x="1609" y="2502"/>
                </a:moveTo>
                <a:cubicBezTo>
                  <a:pt x="1620" y="2465"/>
                  <a:pt x="1620" y="2429"/>
                  <a:pt x="1600" y="2392"/>
                </a:cubicBezTo>
                <a:cubicBezTo>
                  <a:pt x="1591" y="2375"/>
                  <a:pt x="1581" y="2354"/>
                  <a:pt x="1594" y="2333"/>
                </a:cubicBezTo>
                <a:cubicBezTo>
                  <a:pt x="1607" y="2291"/>
                  <a:pt x="1610" y="2247"/>
                  <a:pt x="1632" y="2206"/>
                </a:cubicBezTo>
                <a:cubicBezTo>
                  <a:pt x="1649" y="2175"/>
                  <a:pt x="1648" y="2137"/>
                  <a:pt x="1654" y="2102"/>
                </a:cubicBezTo>
                <a:cubicBezTo>
                  <a:pt x="1678" y="1954"/>
                  <a:pt x="1700" y="1807"/>
                  <a:pt x="1739" y="1662"/>
                </a:cubicBezTo>
                <a:cubicBezTo>
                  <a:pt x="1741" y="1657"/>
                  <a:pt x="1743" y="1652"/>
                  <a:pt x="1745" y="1647"/>
                </a:cubicBezTo>
                <a:cubicBezTo>
                  <a:pt x="1751" y="1654"/>
                  <a:pt x="1752" y="1662"/>
                  <a:pt x="1752" y="1671"/>
                </a:cubicBezTo>
                <a:cubicBezTo>
                  <a:pt x="1749" y="1816"/>
                  <a:pt x="1744" y="1961"/>
                  <a:pt x="1728" y="2106"/>
                </a:cubicBezTo>
                <a:cubicBezTo>
                  <a:pt x="1724" y="2135"/>
                  <a:pt x="1712" y="2161"/>
                  <a:pt x="1706" y="2189"/>
                </a:cubicBezTo>
                <a:cubicBezTo>
                  <a:pt x="1705" y="2195"/>
                  <a:pt x="1703" y="2201"/>
                  <a:pt x="1707" y="2207"/>
                </a:cubicBezTo>
                <a:cubicBezTo>
                  <a:pt x="1724" y="2232"/>
                  <a:pt x="1723" y="2260"/>
                  <a:pt x="1722" y="2288"/>
                </a:cubicBezTo>
                <a:cubicBezTo>
                  <a:pt x="1722" y="2308"/>
                  <a:pt x="1736" y="2328"/>
                  <a:pt x="1756" y="2328"/>
                </a:cubicBezTo>
                <a:cubicBezTo>
                  <a:pt x="1775" y="2328"/>
                  <a:pt x="1782" y="2341"/>
                  <a:pt x="1790" y="2354"/>
                </a:cubicBezTo>
                <a:cubicBezTo>
                  <a:pt x="1808" y="2389"/>
                  <a:pt x="1839" y="2407"/>
                  <a:pt x="1878" y="2415"/>
                </a:cubicBezTo>
                <a:cubicBezTo>
                  <a:pt x="1894" y="2419"/>
                  <a:pt x="1904" y="2410"/>
                  <a:pt x="1916" y="2406"/>
                </a:cubicBezTo>
                <a:cubicBezTo>
                  <a:pt x="1943" y="2389"/>
                  <a:pt x="1944" y="2372"/>
                  <a:pt x="1922" y="2350"/>
                </a:cubicBezTo>
                <a:cubicBezTo>
                  <a:pt x="1895" y="2323"/>
                  <a:pt x="1873" y="2293"/>
                  <a:pt x="1857" y="2259"/>
                </a:cubicBezTo>
                <a:cubicBezTo>
                  <a:pt x="1846" y="2235"/>
                  <a:pt x="1851" y="2213"/>
                  <a:pt x="1872" y="2198"/>
                </a:cubicBezTo>
                <a:cubicBezTo>
                  <a:pt x="1881" y="2192"/>
                  <a:pt x="1882" y="2185"/>
                  <a:pt x="1882" y="2175"/>
                </a:cubicBezTo>
                <a:cubicBezTo>
                  <a:pt x="1882" y="2129"/>
                  <a:pt x="1889" y="2084"/>
                  <a:pt x="1901" y="2039"/>
                </a:cubicBezTo>
                <a:cubicBezTo>
                  <a:pt x="1906" y="2023"/>
                  <a:pt x="1911" y="2006"/>
                  <a:pt x="1912" y="1989"/>
                </a:cubicBezTo>
                <a:cubicBezTo>
                  <a:pt x="1917" y="1943"/>
                  <a:pt x="1919" y="1898"/>
                  <a:pt x="1929" y="1854"/>
                </a:cubicBezTo>
                <a:cubicBezTo>
                  <a:pt x="1954" y="1742"/>
                  <a:pt x="1981" y="1630"/>
                  <a:pt x="2004" y="1517"/>
                </a:cubicBezTo>
                <a:cubicBezTo>
                  <a:pt x="2011" y="1487"/>
                  <a:pt x="2015" y="1457"/>
                  <a:pt x="2038" y="1433"/>
                </a:cubicBezTo>
                <a:cubicBezTo>
                  <a:pt x="2072" y="1397"/>
                  <a:pt x="2066" y="1350"/>
                  <a:pt x="2066" y="1307"/>
                </a:cubicBezTo>
                <a:cubicBezTo>
                  <a:pt x="2066" y="1274"/>
                  <a:pt x="2060" y="1241"/>
                  <a:pt x="2059" y="1208"/>
                </a:cubicBezTo>
                <a:cubicBezTo>
                  <a:pt x="2058" y="1157"/>
                  <a:pt x="2065" y="1106"/>
                  <a:pt x="2052" y="1056"/>
                </a:cubicBezTo>
                <a:cubicBezTo>
                  <a:pt x="2046" y="1033"/>
                  <a:pt x="2039" y="1010"/>
                  <a:pt x="2038" y="987"/>
                </a:cubicBezTo>
                <a:cubicBezTo>
                  <a:pt x="2036" y="948"/>
                  <a:pt x="2031" y="910"/>
                  <a:pt x="2027" y="872"/>
                </a:cubicBezTo>
                <a:cubicBezTo>
                  <a:pt x="2021" y="817"/>
                  <a:pt x="2005" y="763"/>
                  <a:pt x="2010" y="707"/>
                </a:cubicBezTo>
                <a:cubicBezTo>
                  <a:pt x="2011" y="687"/>
                  <a:pt x="2001" y="674"/>
                  <a:pt x="1987" y="667"/>
                </a:cubicBezTo>
                <a:cubicBezTo>
                  <a:pt x="1936" y="640"/>
                  <a:pt x="1885" y="615"/>
                  <a:pt x="1832" y="589"/>
                </a:cubicBezTo>
                <a:cubicBezTo>
                  <a:pt x="1832" y="596"/>
                  <a:pt x="1831" y="601"/>
                  <a:pt x="1832" y="606"/>
                </a:cubicBezTo>
                <a:cubicBezTo>
                  <a:pt x="1840" y="650"/>
                  <a:pt x="1849" y="695"/>
                  <a:pt x="1848" y="741"/>
                </a:cubicBezTo>
                <a:cubicBezTo>
                  <a:pt x="1848" y="787"/>
                  <a:pt x="1849" y="833"/>
                  <a:pt x="1854" y="879"/>
                </a:cubicBezTo>
                <a:cubicBezTo>
                  <a:pt x="1860" y="885"/>
                  <a:pt x="1856" y="892"/>
                  <a:pt x="1855" y="899"/>
                </a:cubicBezTo>
                <a:cubicBezTo>
                  <a:pt x="1853" y="892"/>
                  <a:pt x="1851" y="886"/>
                  <a:pt x="1850" y="880"/>
                </a:cubicBezTo>
                <a:cubicBezTo>
                  <a:pt x="1837" y="823"/>
                  <a:pt x="1824" y="766"/>
                  <a:pt x="1812" y="710"/>
                </a:cubicBezTo>
                <a:cubicBezTo>
                  <a:pt x="1808" y="690"/>
                  <a:pt x="1795" y="669"/>
                  <a:pt x="1815" y="651"/>
                </a:cubicBezTo>
                <a:cubicBezTo>
                  <a:pt x="1824" y="642"/>
                  <a:pt x="1822" y="634"/>
                  <a:pt x="1819" y="623"/>
                </a:cubicBezTo>
                <a:cubicBezTo>
                  <a:pt x="1817" y="611"/>
                  <a:pt x="1809" y="609"/>
                  <a:pt x="1796" y="608"/>
                </a:cubicBezTo>
                <a:cubicBezTo>
                  <a:pt x="1815" y="593"/>
                  <a:pt x="1841" y="585"/>
                  <a:pt x="1824" y="556"/>
                </a:cubicBezTo>
                <a:cubicBezTo>
                  <a:pt x="1821" y="550"/>
                  <a:pt x="1828" y="547"/>
                  <a:pt x="1833" y="544"/>
                </a:cubicBezTo>
                <a:cubicBezTo>
                  <a:pt x="1862" y="526"/>
                  <a:pt x="1869" y="496"/>
                  <a:pt x="1874" y="467"/>
                </a:cubicBezTo>
                <a:cubicBezTo>
                  <a:pt x="1878" y="442"/>
                  <a:pt x="1879" y="418"/>
                  <a:pt x="1881" y="394"/>
                </a:cubicBezTo>
                <a:cubicBezTo>
                  <a:pt x="1883" y="362"/>
                  <a:pt x="1886" y="329"/>
                  <a:pt x="1865" y="301"/>
                </a:cubicBezTo>
                <a:cubicBezTo>
                  <a:pt x="1851" y="283"/>
                  <a:pt x="1838" y="260"/>
                  <a:pt x="1816" y="256"/>
                </a:cubicBezTo>
                <a:cubicBezTo>
                  <a:pt x="1767" y="245"/>
                  <a:pt x="1711" y="286"/>
                  <a:pt x="1701" y="335"/>
                </a:cubicBezTo>
                <a:cubicBezTo>
                  <a:pt x="1697" y="355"/>
                  <a:pt x="1693" y="376"/>
                  <a:pt x="1674" y="389"/>
                </a:cubicBezTo>
                <a:cubicBezTo>
                  <a:pt x="1674" y="408"/>
                  <a:pt x="1674" y="426"/>
                  <a:pt x="1674" y="444"/>
                </a:cubicBezTo>
                <a:cubicBezTo>
                  <a:pt x="1675" y="456"/>
                  <a:pt x="1694" y="448"/>
                  <a:pt x="1693" y="462"/>
                </a:cubicBezTo>
                <a:cubicBezTo>
                  <a:pt x="1690" y="485"/>
                  <a:pt x="1698" y="508"/>
                  <a:pt x="1685" y="530"/>
                </a:cubicBezTo>
                <a:cubicBezTo>
                  <a:pt x="1681" y="537"/>
                  <a:pt x="1684" y="544"/>
                  <a:pt x="1690" y="551"/>
                </a:cubicBezTo>
                <a:cubicBezTo>
                  <a:pt x="1707" y="567"/>
                  <a:pt x="1723" y="583"/>
                  <a:pt x="1747" y="591"/>
                </a:cubicBezTo>
                <a:cubicBezTo>
                  <a:pt x="1763" y="596"/>
                  <a:pt x="1780" y="600"/>
                  <a:pt x="1793" y="612"/>
                </a:cubicBezTo>
                <a:cubicBezTo>
                  <a:pt x="1784" y="616"/>
                  <a:pt x="1774" y="615"/>
                  <a:pt x="1766" y="616"/>
                </a:cubicBezTo>
                <a:cubicBezTo>
                  <a:pt x="1749" y="618"/>
                  <a:pt x="1755" y="623"/>
                  <a:pt x="1759" y="633"/>
                </a:cubicBezTo>
                <a:cubicBezTo>
                  <a:pt x="1763" y="644"/>
                  <a:pt x="1775" y="653"/>
                  <a:pt x="1772" y="666"/>
                </a:cubicBezTo>
                <a:cubicBezTo>
                  <a:pt x="1766" y="691"/>
                  <a:pt x="1763" y="715"/>
                  <a:pt x="1764" y="740"/>
                </a:cubicBezTo>
                <a:cubicBezTo>
                  <a:pt x="1766" y="831"/>
                  <a:pt x="1762" y="921"/>
                  <a:pt x="1767" y="1012"/>
                </a:cubicBezTo>
                <a:cubicBezTo>
                  <a:pt x="1769" y="1052"/>
                  <a:pt x="1775" y="1079"/>
                  <a:pt x="1816" y="1097"/>
                </a:cubicBezTo>
                <a:cubicBezTo>
                  <a:pt x="1837" y="1107"/>
                  <a:pt x="1849" y="1108"/>
                  <a:pt x="1865" y="1093"/>
                </a:cubicBezTo>
                <a:cubicBezTo>
                  <a:pt x="1881" y="1079"/>
                  <a:pt x="1885" y="1080"/>
                  <a:pt x="1891" y="1100"/>
                </a:cubicBezTo>
                <a:cubicBezTo>
                  <a:pt x="1897" y="1122"/>
                  <a:pt x="1902" y="1145"/>
                  <a:pt x="1907" y="1167"/>
                </a:cubicBezTo>
                <a:cubicBezTo>
                  <a:pt x="1909" y="1175"/>
                  <a:pt x="1906" y="1178"/>
                  <a:pt x="1897" y="1180"/>
                </a:cubicBezTo>
                <a:cubicBezTo>
                  <a:pt x="1855" y="1192"/>
                  <a:pt x="1811" y="1187"/>
                  <a:pt x="1768" y="1188"/>
                </a:cubicBezTo>
                <a:cubicBezTo>
                  <a:pt x="1745" y="1188"/>
                  <a:pt x="1743" y="1186"/>
                  <a:pt x="1749" y="1163"/>
                </a:cubicBezTo>
                <a:cubicBezTo>
                  <a:pt x="1759" y="1125"/>
                  <a:pt x="1757" y="1087"/>
                  <a:pt x="1755" y="1049"/>
                </a:cubicBezTo>
                <a:cubicBezTo>
                  <a:pt x="1752" y="1010"/>
                  <a:pt x="1744" y="972"/>
                  <a:pt x="1739" y="934"/>
                </a:cubicBezTo>
                <a:cubicBezTo>
                  <a:pt x="1734" y="900"/>
                  <a:pt x="1731" y="866"/>
                  <a:pt x="1724" y="832"/>
                </a:cubicBezTo>
                <a:cubicBezTo>
                  <a:pt x="1713" y="773"/>
                  <a:pt x="1700" y="715"/>
                  <a:pt x="1688" y="657"/>
                </a:cubicBezTo>
                <a:cubicBezTo>
                  <a:pt x="1681" y="624"/>
                  <a:pt x="1673" y="591"/>
                  <a:pt x="1664" y="554"/>
                </a:cubicBezTo>
                <a:cubicBezTo>
                  <a:pt x="1632" y="589"/>
                  <a:pt x="1592" y="601"/>
                  <a:pt x="1555" y="619"/>
                </a:cubicBezTo>
                <a:cubicBezTo>
                  <a:pt x="1541" y="625"/>
                  <a:pt x="1532" y="626"/>
                  <a:pt x="1519" y="618"/>
                </a:cubicBezTo>
                <a:cubicBezTo>
                  <a:pt x="1468" y="589"/>
                  <a:pt x="1417" y="559"/>
                  <a:pt x="1361" y="538"/>
                </a:cubicBezTo>
                <a:cubicBezTo>
                  <a:pt x="1326" y="524"/>
                  <a:pt x="1317" y="518"/>
                  <a:pt x="1298" y="488"/>
                </a:cubicBezTo>
                <a:cubicBezTo>
                  <a:pt x="1297" y="486"/>
                  <a:pt x="1296" y="484"/>
                  <a:pt x="1295" y="482"/>
                </a:cubicBezTo>
                <a:cubicBezTo>
                  <a:pt x="1289" y="451"/>
                  <a:pt x="1289" y="420"/>
                  <a:pt x="1295" y="389"/>
                </a:cubicBezTo>
                <a:cubicBezTo>
                  <a:pt x="1298" y="357"/>
                  <a:pt x="1306" y="326"/>
                  <a:pt x="1292" y="293"/>
                </a:cubicBezTo>
                <a:cubicBezTo>
                  <a:pt x="1280" y="262"/>
                  <a:pt x="1276" y="228"/>
                  <a:pt x="1258" y="198"/>
                </a:cubicBezTo>
                <a:cubicBezTo>
                  <a:pt x="1253" y="189"/>
                  <a:pt x="1247" y="182"/>
                  <a:pt x="1238" y="180"/>
                </a:cubicBezTo>
                <a:cubicBezTo>
                  <a:pt x="1228" y="177"/>
                  <a:pt x="1222" y="172"/>
                  <a:pt x="1214" y="168"/>
                </a:cubicBezTo>
                <a:cubicBezTo>
                  <a:pt x="1191" y="158"/>
                  <a:pt x="1167" y="144"/>
                  <a:pt x="1141" y="150"/>
                </a:cubicBezTo>
                <a:cubicBezTo>
                  <a:pt x="1082" y="163"/>
                  <a:pt x="1061" y="206"/>
                  <a:pt x="1055" y="260"/>
                </a:cubicBezTo>
                <a:cubicBezTo>
                  <a:pt x="1051" y="299"/>
                  <a:pt x="1055" y="339"/>
                  <a:pt x="1054" y="378"/>
                </a:cubicBezTo>
                <a:cubicBezTo>
                  <a:pt x="1054" y="393"/>
                  <a:pt x="1058" y="409"/>
                  <a:pt x="1066" y="417"/>
                </a:cubicBezTo>
                <a:cubicBezTo>
                  <a:pt x="1102" y="452"/>
                  <a:pt x="1117" y="497"/>
                  <a:pt x="1121" y="545"/>
                </a:cubicBezTo>
                <a:cubicBezTo>
                  <a:pt x="1123" y="560"/>
                  <a:pt x="1120" y="579"/>
                  <a:pt x="1095" y="586"/>
                </a:cubicBezTo>
                <a:cubicBezTo>
                  <a:pt x="1072" y="591"/>
                  <a:pt x="1046" y="597"/>
                  <a:pt x="1028" y="613"/>
                </a:cubicBezTo>
                <a:cubicBezTo>
                  <a:pt x="1000" y="639"/>
                  <a:pt x="970" y="663"/>
                  <a:pt x="949" y="702"/>
                </a:cubicBezTo>
                <a:cubicBezTo>
                  <a:pt x="941" y="665"/>
                  <a:pt x="933" y="632"/>
                  <a:pt x="927" y="599"/>
                </a:cubicBezTo>
                <a:cubicBezTo>
                  <a:pt x="922" y="568"/>
                  <a:pt x="912" y="541"/>
                  <a:pt x="879" y="531"/>
                </a:cubicBezTo>
                <a:cubicBezTo>
                  <a:pt x="864" y="527"/>
                  <a:pt x="859" y="518"/>
                  <a:pt x="860" y="505"/>
                </a:cubicBezTo>
                <a:cubicBezTo>
                  <a:pt x="861" y="494"/>
                  <a:pt x="856" y="485"/>
                  <a:pt x="847" y="481"/>
                </a:cubicBezTo>
                <a:cubicBezTo>
                  <a:pt x="832" y="475"/>
                  <a:pt x="828" y="466"/>
                  <a:pt x="829" y="451"/>
                </a:cubicBezTo>
                <a:cubicBezTo>
                  <a:pt x="830" y="446"/>
                  <a:pt x="826" y="439"/>
                  <a:pt x="824" y="434"/>
                </a:cubicBezTo>
                <a:cubicBezTo>
                  <a:pt x="817" y="416"/>
                  <a:pt x="808" y="398"/>
                  <a:pt x="802" y="381"/>
                </a:cubicBezTo>
                <a:cubicBezTo>
                  <a:pt x="791" y="349"/>
                  <a:pt x="790" y="314"/>
                  <a:pt x="783" y="281"/>
                </a:cubicBezTo>
                <a:cubicBezTo>
                  <a:pt x="772" y="229"/>
                  <a:pt x="767" y="175"/>
                  <a:pt x="750" y="125"/>
                </a:cubicBezTo>
                <a:cubicBezTo>
                  <a:pt x="730" y="67"/>
                  <a:pt x="698" y="23"/>
                  <a:pt x="640" y="0"/>
                </a:cubicBezTo>
                <a:cubicBezTo>
                  <a:pt x="610" y="0"/>
                  <a:pt x="581" y="0"/>
                  <a:pt x="551" y="0"/>
                </a:cubicBezTo>
                <a:cubicBezTo>
                  <a:pt x="529" y="10"/>
                  <a:pt x="509" y="21"/>
                  <a:pt x="493" y="43"/>
                </a:cubicBezTo>
                <a:cubicBezTo>
                  <a:pt x="477" y="67"/>
                  <a:pt x="465" y="91"/>
                  <a:pt x="455" y="117"/>
                </a:cubicBezTo>
                <a:cubicBezTo>
                  <a:pt x="436" y="170"/>
                  <a:pt x="423" y="223"/>
                  <a:pt x="418" y="279"/>
                </a:cubicBezTo>
                <a:cubicBezTo>
                  <a:pt x="414" y="321"/>
                  <a:pt x="420" y="365"/>
                  <a:pt x="403" y="405"/>
                </a:cubicBezTo>
                <a:cubicBezTo>
                  <a:pt x="395" y="424"/>
                  <a:pt x="397" y="450"/>
                  <a:pt x="368" y="456"/>
                </a:cubicBezTo>
                <a:cubicBezTo>
                  <a:pt x="349" y="460"/>
                  <a:pt x="330" y="467"/>
                  <a:pt x="310" y="470"/>
                </a:cubicBezTo>
                <a:cubicBezTo>
                  <a:pt x="264" y="476"/>
                  <a:pt x="232" y="495"/>
                  <a:pt x="216" y="543"/>
                </a:cubicBezTo>
                <a:cubicBezTo>
                  <a:pt x="202" y="588"/>
                  <a:pt x="183" y="632"/>
                  <a:pt x="155" y="670"/>
                </a:cubicBezTo>
                <a:cubicBezTo>
                  <a:pt x="133" y="699"/>
                  <a:pt x="106" y="724"/>
                  <a:pt x="84" y="752"/>
                </a:cubicBezTo>
                <a:cubicBezTo>
                  <a:pt x="56" y="791"/>
                  <a:pt x="23" y="829"/>
                  <a:pt x="8" y="877"/>
                </a:cubicBezTo>
                <a:cubicBezTo>
                  <a:pt x="1" y="898"/>
                  <a:pt x="0" y="919"/>
                  <a:pt x="7" y="941"/>
                </a:cubicBezTo>
                <a:cubicBezTo>
                  <a:pt x="23" y="989"/>
                  <a:pt x="49" y="1034"/>
                  <a:pt x="53" y="1086"/>
                </a:cubicBezTo>
                <a:cubicBezTo>
                  <a:pt x="53" y="1089"/>
                  <a:pt x="53" y="1092"/>
                  <a:pt x="55" y="1094"/>
                </a:cubicBezTo>
                <a:cubicBezTo>
                  <a:pt x="77" y="1116"/>
                  <a:pt x="100" y="1137"/>
                  <a:pt x="114" y="1166"/>
                </a:cubicBezTo>
                <a:cubicBezTo>
                  <a:pt x="119" y="1177"/>
                  <a:pt x="129" y="1187"/>
                  <a:pt x="137" y="1196"/>
                </a:cubicBezTo>
                <a:cubicBezTo>
                  <a:pt x="154" y="1214"/>
                  <a:pt x="162" y="1240"/>
                  <a:pt x="185" y="1251"/>
                </a:cubicBezTo>
                <a:cubicBezTo>
                  <a:pt x="234" y="1274"/>
                  <a:pt x="277" y="1306"/>
                  <a:pt x="314" y="1346"/>
                </a:cubicBezTo>
                <a:cubicBezTo>
                  <a:pt x="320" y="1348"/>
                  <a:pt x="318" y="1352"/>
                  <a:pt x="318" y="1356"/>
                </a:cubicBezTo>
                <a:cubicBezTo>
                  <a:pt x="318" y="1410"/>
                  <a:pt x="318" y="1464"/>
                  <a:pt x="318" y="1518"/>
                </a:cubicBezTo>
                <a:cubicBezTo>
                  <a:pt x="321" y="1558"/>
                  <a:pt x="328" y="1599"/>
                  <a:pt x="327" y="1639"/>
                </a:cubicBezTo>
                <a:cubicBezTo>
                  <a:pt x="324" y="1747"/>
                  <a:pt x="339" y="1855"/>
                  <a:pt x="318" y="1961"/>
                </a:cubicBezTo>
                <a:cubicBezTo>
                  <a:pt x="317" y="1995"/>
                  <a:pt x="322" y="2028"/>
                  <a:pt x="315" y="2061"/>
                </a:cubicBezTo>
                <a:cubicBezTo>
                  <a:pt x="315" y="2061"/>
                  <a:pt x="315" y="2061"/>
                  <a:pt x="315" y="2061"/>
                </a:cubicBezTo>
                <a:cubicBezTo>
                  <a:pt x="315" y="2061"/>
                  <a:pt x="315" y="2061"/>
                  <a:pt x="315" y="2061"/>
                </a:cubicBezTo>
                <a:cubicBezTo>
                  <a:pt x="312" y="2079"/>
                  <a:pt x="314" y="2097"/>
                  <a:pt x="307" y="2115"/>
                </a:cubicBezTo>
                <a:cubicBezTo>
                  <a:pt x="305" y="2122"/>
                  <a:pt x="305" y="2132"/>
                  <a:pt x="312" y="2135"/>
                </a:cubicBezTo>
                <a:cubicBezTo>
                  <a:pt x="329" y="2143"/>
                  <a:pt x="324" y="2156"/>
                  <a:pt x="324" y="2168"/>
                </a:cubicBezTo>
                <a:cubicBezTo>
                  <a:pt x="323" y="2184"/>
                  <a:pt x="320" y="2199"/>
                  <a:pt x="318" y="2215"/>
                </a:cubicBezTo>
                <a:cubicBezTo>
                  <a:pt x="318" y="2245"/>
                  <a:pt x="318" y="2274"/>
                  <a:pt x="318" y="2304"/>
                </a:cubicBezTo>
                <a:cubicBezTo>
                  <a:pt x="319" y="2326"/>
                  <a:pt x="321" y="2348"/>
                  <a:pt x="325" y="2369"/>
                </a:cubicBezTo>
                <a:cubicBezTo>
                  <a:pt x="338" y="2437"/>
                  <a:pt x="349" y="2506"/>
                  <a:pt x="353" y="2576"/>
                </a:cubicBezTo>
                <a:cubicBezTo>
                  <a:pt x="354" y="2604"/>
                  <a:pt x="356" y="2632"/>
                  <a:pt x="359" y="2660"/>
                </a:cubicBezTo>
                <a:cubicBezTo>
                  <a:pt x="361" y="2687"/>
                  <a:pt x="365" y="2714"/>
                  <a:pt x="364" y="2740"/>
                </a:cubicBezTo>
                <a:cubicBezTo>
                  <a:pt x="363" y="2777"/>
                  <a:pt x="354" y="2814"/>
                  <a:pt x="348" y="2851"/>
                </a:cubicBezTo>
                <a:cubicBezTo>
                  <a:pt x="341" y="2888"/>
                  <a:pt x="328" y="2925"/>
                  <a:pt x="327" y="2963"/>
                </a:cubicBezTo>
                <a:cubicBezTo>
                  <a:pt x="338" y="2997"/>
                  <a:pt x="362" y="3013"/>
                  <a:pt x="396" y="3007"/>
                </a:cubicBezTo>
                <a:cubicBezTo>
                  <a:pt x="421" y="3002"/>
                  <a:pt x="446" y="2999"/>
                  <a:pt x="467" y="2984"/>
                </a:cubicBezTo>
                <a:cubicBezTo>
                  <a:pt x="464" y="2973"/>
                  <a:pt x="468" y="2965"/>
                  <a:pt x="476" y="2959"/>
                </a:cubicBezTo>
                <a:cubicBezTo>
                  <a:pt x="476" y="2892"/>
                  <a:pt x="476" y="2826"/>
                  <a:pt x="476" y="2760"/>
                </a:cubicBezTo>
                <a:cubicBezTo>
                  <a:pt x="446" y="2726"/>
                  <a:pt x="444" y="2680"/>
                  <a:pt x="448" y="2642"/>
                </a:cubicBezTo>
                <a:cubicBezTo>
                  <a:pt x="455" y="2563"/>
                  <a:pt x="476" y="2485"/>
                  <a:pt x="490" y="2406"/>
                </a:cubicBezTo>
                <a:cubicBezTo>
                  <a:pt x="496" y="2371"/>
                  <a:pt x="510" y="2335"/>
                  <a:pt x="503" y="2299"/>
                </a:cubicBezTo>
                <a:cubicBezTo>
                  <a:pt x="495" y="2251"/>
                  <a:pt x="496" y="2203"/>
                  <a:pt x="496" y="2154"/>
                </a:cubicBezTo>
                <a:cubicBezTo>
                  <a:pt x="495" y="2145"/>
                  <a:pt x="498" y="2142"/>
                  <a:pt x="507" y="2141"/>
                </a:cubicBezTo>
                <a:cubicBezTo>
                  <a:pt x="523" y="2141"/>
                  <a:pt x="539" y="2139"/>
                  <a:pt x="555" y="2138"/>
                </a:cubicBezTo>
                <a:cubicBezTo>
                  <a:pt x="596" y="2134"/>
                  <a:pt x="637" y="2129"/>
                  <a:pt x="678" y="2135"/>
                </a:cubicBezTo>
                <a:cubicBezTo>
                  <a:pt x="684" y="2147"/>
                  <a:pt x="683" y="2159"/>
                  <a:pt x="678" y="2171"/>
                </a:cubicBezTo>
                <a:cubicBezTo>
                  <a:pt x="678" y="2171"/>
                  <a:pt x="678" y="2171"/>
                  <a:pt x="678" y="2171"/>
                </a:cubicBezTo>
                <a:cubicBezTo>
                  <a:pt x="675" y="2188"/>
                  <a:pt x="671" y="2206"/>
                  <a:pt x="671" y="2223"/>
                </a:cubicBezTo>
                <a:cubicBezTo>
                  <a:pt x="669" y="2317"/>
                  <a:pt x="675" y="2411"/>
                  <a:pt x="708" y="2501"/>
                </a:cubicBezTo>
                <a:cubicBezTo>
                  <a:pt x="713" y="2506"/>
                  <a:pt x="711" y="2513"/>
                  <a:pt x="711" y="2519"/>
                </a:cubicBezTo>
                <a:cubicBezTo>
                  <a:pt x="711" y="2572"/>
                  <a:pt x="711" y="2624"/>
                  <a:pt x="711" y="2677"/>
                </a:cubicBezTo>
                <a:cubicBezTo>
                  <a:pt x="711" y="2682"/>
                  <a:pt x="715" y="2688"/>
                  <a:pt x="707" y="2692"/>
                </a:cubicBezTo>
                <a:cubicBezTo>
                  <a:pt x="699" y="2700"/>
                  <a:pt x="690" y="2709"/>
                  <a:pt x="682" y="2718"/>
                </a:cubicBezTo>
                <a:cubicBezTo>
                  <a:pt x="681" y="2736"/>
                  <a:pt x="681" y="2754"/>
                  <a:pt x="681" y="2773"/>
                </a:cubicBezTo>
                <a:cubicBezTo>
                  <a:pt x="690" y="2785"/>
                  <a:pt x="704" y="2792"/>
                  <a:pt x="707" y="2808"/>
                </a:cubicBezTo>
                <a:cubicBezTo>
                  <a:pt x="716" y="2831"/>
                  <a:pt x="710" y="2856"/>
                  <a:pt x="711" y="2880"/>
                </a:cubicBezTo>
                <a:cubicBezTo>
                  <a:pt x="712" y="2910"/>
                  <a:pt x="711" y="2910"/>
                  <a:pt x="741" y="2908"/>
                </a:cubicBezTo>
                <a:cubicBezTo>
                  <a:pt x="742" y="2902"/>
                  <a:pt x="739" y="2897"/>
                  <a:pt x="744" y="2891"/>
                </a:cubicBezTo>
                <a:cubicBezTo>
                  <a:pt x="747" y="2897"/>
                  <a:pt x="749" y="2903"/>
                  <a:pt x="751" y="2910"/>
                </a:cubicBezTo>
                <a:cubicBezTo>
                  <a:pt x="756" y="2934"/>
                  <a:pt x="756" y="2961"/>
                  <a:pt x="788" y="2968"/>
                </a:cubicBezTo>
                <a:cubicBezTo>
                  <a:pt x="793" y="2969"/>
                  <a:pt x="799" y="2971"/>
                  <a:pt x="805" y="2972"/>
                </a:cubicBezTo>
                <a:cubicBezTo>
                  <a:pt x="834" y="2979"/>
                  <a:pt x="864" y="2978"/>
                  <a:pt x="894" y="2978"/>
                </a:cubicBezTo>
                <a:cubicBezTo>
                  <a:pt x="903" y="2978"/>
                  <a:pt x="911" y="2977"/>
                  <a:pt x="918" y="2971"/>
                </a:cubicBezTo>
                <a:cubicBezTo>
                  <a:pt x="921" y="2944"/>
                  <a:pt x="905" y="2923"/>
                  <a:pt x="890" y="2903"/>
                </a:cubicBezTo>
                <a:cubicBezTo>
                  <a:pt x="845" y="2842"/>
                  <a:pt x="821" y="2773"/>
                  <a:pt x="813" y="2698"/>
                </a:cubicBezTo>
                <a:cubicBezTo>
                  <a:pt x="807" y="2667"/>
                  <a:pt x="807" y="2636"/>
                  <a:pt x="813" y="2606"/>
                </a:cubicBezTo>
                <a:cubicBezTo>
                  <a:pt x="813" y="2606"/>
                  <a:pt x="813" y="2606"/>
                  <a:pt x="813" y="2606"/>
                </a:cubicBezTo>
                <a:cubicBezTo>
                  <a:pt x="813" y="2606"/>
                  <a:pt x="813" y="2606"/>
                  <a:pt x="813" y="2606"/>
                </a:cubicBezTo>
                <a:cubicBezTo>
                  <a:pt x="810" y="2587"/>
                  <a:pt x="816" y="2568"/>
                  <a:pt x="818" y="2549"/>
                </a:cubicBezTo>
                <a:cubicBezTo>
                  <a:pt x="822" y="2510"/>
                  <a:pt x="827" y="2470"/>
                  <a:pt x="833" y="2431"/>
                </a:cubicBezTo>
                <a:cubicBezTo>
                  <a:pt x="841" y="2379"/>
                  <a:pt x="854" y="2329"/>
                  <a:pt x="851" y="2276"/>
                </a:cubicBezTo>
                <a:cubicBezTo>
                  <a:pt x="849" y="2229"/>
                  <a:pt x="851" y="2181"/>
                  <a:pt x="850" y="2134"/>
                </a:cubicBezTo>
                <a:cubicBezTo>
                  <a:pt x="850" y="2119"/>
                  <a:pt x="852" y="2112"/>
                  <a:pt x="870" y="2113"/>
                </a:cubicBezTo>
                <a:cubicBezTo>
                  <a:pt x="888" y="2114"/>
                  <a:pt x="899" y="2105"/>
                  <a:pt x="902" y="2091"/>
                </a:cubicBezTo>
                <a:cubicBezTo>
                  <a:pt x="894" y="2080"/>
                  <a:pt x="900" y="2067"/>
                  <a:pt x="898" y="2054"/>
                </a:cubicBezTo>
                <a:cubicBezTo>
                  <a:pt x="891" y="2020"/>
                  <a:pt x="889" y="1985"/>
                  <a:pt x="889" y="1950"/>
                </a:cubicBezTo>
                <a:cubicBezTo>
                  <a:pt x="889" y="1815"/>
                  <a:pt x="889" y="1679"/>
                  <a:pt x="889" y="1543"/>
                </a:cubicBezTo>
                <a:cubicBezTo>
                  <a:pt x="884" y="1543"/>
                  <a:pt x="879" y="1543"/>
                  <a:pt x="872" y="1543"/>
                </a:cubicBezTo>
                <a:cubicBezTo>
                  <a:pt x="876" y="1537"/>
                  <a:pt x="881" y="1537"/>
                  <a:pt x="885" y="1535"/>
                </a:cubicBezTo>
                <a:cubicBezTo>
                  <a:pt x="901" y="1532"/>
                  <a:pt x="917" y="1529"/>
                  <a:pt x="934" y="1526"/>
                </a:cubicBezTo>
                <a:cubicBezTo>
                  <a:pt x="948" y="1521"/>
                  <a:pt x="962" y="1520"/>
                  <a:pt x="977" y="1526"/>
                </a:cubicBezTo>
                <a:cubicBezTo>
                  <a:pt x="977" y="1526"/>
                  <a:pt x="977" y="1528"/>
                  <a:pt x="977" y="1528"/>
                </a:cubicBezTo>
                <a:cubicBezTo>
                  <a:pt x="976" y="1529"/>
                  <a:pt x="975" y="1529"/>
                  <a:pt x="974" y="1530"/>
                </a:cubicBezTo>
                <a:cubicBezTo>
                  <a:pt x="958" y="1538"/>
                  <a:pt x="941" y="1536"/>
                  <a:pt x="925" y="1540"/>
                </a:cubicBezTo>
                <a:cubicBezTo>
                  <a:pt x="921" y="1541"/>
                  <a:pt x="915" y="1540"/>
                  <a:pt x="915" y="1547"/>
                </a:cubicBezTo>
                <a:cubicBezTo>
                  <a:pt x="914" y="1554"/>
                  <a:pt x="920" y="1554"/>
                  <a:pt x="925" y="1555"/>
                </a:cubicBezTo>
                <a:cubicBezTo>
                  <a:pt x="938" y="1558"/>
                  <a:pt x="952" y="1562"/>
                  <a:pt x="966" y="1563"/>
                </a:cubicBezTo>
                <a:cubicBezTo>
                  <a:pt x="976" y="1564"/>
                  <a:pt x="981" y="1567"/>
                  <a:pt x="983" y="1579"/>
                </a:cubicBezTo>
                <a:cubicBezTo>
                  <a:pt x="989" y="1611"/>
                  <a:pt x="997" y="1644"/>
                  <a:pt x="1004" y="1676"/>
                </a:cubicBezTo>
                <a:cubicBezTo>
                  <a:pt x="1009" y="1694"/>
                  <a:pt x="1009" y="1712"/>
                  <a:pt x="1004" y="1730"/>
                </a:cubicBezTo>
                <a:cubicBezTo>
                  <a:pt x="986" y="1765"/>
                  <a:pt x="1002" y="1799"/>
                  <a:pt x="1006" y="1833"/>
                </a:cubicBezTo>
                <a:cubicBezTo>
                  <a:pt x="1012" y="1890"/>
                  <a:pt x="1024" y="1945"/>
                  <a:pt x="1033" y="2001"/>
                </a:cubicBezTo>
                <a:cubicBezTo>
                  <a:pt x="1040" y="2010"/>
                  <a:pt x="1036" y="2019"/>
                  <a:pt x="1036" y="2028"/>
                </a:cubicBezTo>
                <a:cubicBezTo>
                  <a:pt x="1037" y="2080"/>
                  <a:pt x="1036" y="2133"/>
                  <a:pt x="1036" y="2185"/>
                </a:cubicBezTo>
                <a:cubicBezTo>
                  <a:pt x="1050" y="2228"/>
                  <a:pt x="1064" y="2270"/>
                  <a:pt x="1079" y="2312"/>
                </a:cubicBezTo>
                <a:cubicBezTo>
                  <a:pt x="1081" y="2320"/>
                  <a:pt x="1085" y="2328"/>
                  <a:pt x="1081" y="2336"/>
                </a:cubicBezTo>
                <a:cubicBezTo>
                  <a:pt x="1072" y="2354"/>
                  <a:pt x="1066" y="2373"/>
                  <a:pt x="1056" y="2388"/>
                </a:cubicBezTo>
                <a:cubicBezTo>
                  <a:pt x="1034" y="2420"/>
                  <a:pt x="1020" y="2451"/>
                  <a:pt x="1024" y="2491"/>
                </a:cubicBezTo>
                <a:cubicBezTo>
                  <a:pt x="1026" y="2511"/>
                  <a:pt x="1029" y="2521"/>
                  <a:pt x="1050" y="2520"/>
                </a:cubicBezTo>
                <a:cubicBezTo>
                  <a:pt x="1051" y="2520"/>
                  <a:pt x="1053" y="2519"/>
                  <a:pt x="1054" y="2520"/>
                </a:cubicBezTo>
                <a:cubicBezTo>
                  <a:pt x="1082" y="2530"/>
                  <a:pt x="1105" y="2525"/>
                  <a:pt x="1123" y="2499"/>
                </a:cubicBezTo>
                <a:cubicBezTo>
                  <a:pt x="1131" y="2488"/>
                  <a:pt x="1143" y="2482"/>
                  <a:pt x="1155" y="2477"/>
                </a:cubicBezTo>
                <a:cubicBezTo>
                  <a:pt x="1168" y="2457"/>
                  <a:pt x="1164" y="2435"/>
                  <a:pt x="1164" y="2413"/>
                </a:cubicBezTo>
                <a:cubicBezTo>
                  <a:pt x="1165" y="2406"/>
                  <a:pt x="1165" y="2401"/>
                  <a:pt x="1174" y="2396"/>
                </a:cubicBezTo>
                <a:cubicBezTo>
                  <a:pt x="1198" y="2382"/>
                  <a:pt x="1210" y="2359"/>
                  <a:pt x="1213" y="2332"/>
                </a:cubicBezTo>
                <a:cubicBezTo>
                  <a:pt x="1213" y="2328"/>
                  <a:pt x="1211" y="2322"/>
                  <a:pt x="1209" y="2318"/>
                </a:cubicBezTo>
                <a:cubicBezTo>
                  <a:pt x="1192" y="2297"/>
                  <a:pt x="1195" y="2273"/>
                  <a:pt x="1199" y="2248"/>
                </a:cubicBezTo>
                <a:cubicBezTo>
                  <a:pt x="1201" y="2237"/>
                  <a:pt x="1202" y="2226"/>
                  <a:pt x="1203" y="2215"/>
                </a:cubicBezTo>
                <a:cubicBezTo>
                  <a:pt x="1205" y="2184"/>
                  <a:pt x="1201" y="2155"/>
                  <a:pt x="1185" y="2128"/>
                </a:cubicBezTo>
                <a:cubicBezTo>
                  <a:pt x="1175" y="2110"/>
                  <a:pt x="1174" y="2090"/>
                  <a:pt x="1173" y="2069"/>
                </a:cubicBezTo>
                <a:cubicBezTo>
                  <a:pt x="1166" y="1937"/>
                  <a:pt x="1185" y="1805"/>
                  <a:pt x="1185" y="1673"/>
                </a:cubicBezTo>
                <a:cubicBezTo>
                  <a:pt x="1185" y="1655"/>
                  <a:pt x="1192" y="1637"/>
                  <a:pt x="1199" y="1620"/>
                </a:cubicBezTo>
                <a:cubicBezTo>
                  <a:pt x="1211" y="1658"/>
                  <a:pt x="1221" y="1695"/>
                  <a:pt x="1234" y="1731"/>
                </a:cubicBezTo>
                <a:cubicBezTo>
                  <a:pt x="1244" y="1760"/>
                  <a:pt x="1246" y="1790"/>
                  <a:pt x="1250" y="1820"/>
                </a:cubicBezTo>
                <a:cubicBezTo>
                  <a:pt x="1252" y="1834"/>
                  <a:pt x="1241" y="1844"/>
                  <a:pt x="1242" y="1859"/>
                </a:cubicBezTo>
                <a:cubicBezTo>
                  <a:pt x="1243" y="1956"/>
                  <a:pt x="1239" y="2054"/>
                  <a:pt x="1244" y="2152"/>
                </a:cubicBezTo>
                <a:cubicBezTo>
                  <a:pt x="1249" y="2248"/>
                  <a:pt x="1263" y="2344"/>
                  <a:pt x="1281" y="2438"/>
                </a:cubicBezTo>
                <a:cubicBezTo>
                  <a:pt x="1286" y="2468"/>
                  <a:pt x="1293" y="2494"/>
                  <a:pt x="1283" y="2524"/>
                </a:cubicBezTo>
                <a:cubicBezTo>
                  <a:pt x="1277" y="2540"/>
                  <a:pt x="1280" y="2558"/>
                  <a:pt x="1291" y="2574"/>
                </a:cubicBezTo>
                <a:cubicBezTo>
                  <a:pt x="1294" y="2578"/>
                  <a:pt x="1297" y="2583"/>
                  <a:pt x="1300" y="2588"/>
                </a:cubicBezTo>
                <a:cubicBezTo>
                  <a:pt x="1306" y="2600"/>
                  <a:pt x="1313" y="2609"/>
                  <a:pt x="1328" y="2597"/>
                </a:cubicBezTo>
                <a:cubicBezTo>
                  <a:pt x="1332" y="2627"/>
                  <a:pt x="1324" y="2656"/>
                  <a:pt x="1337" y="2684"/>
                </a:cubicBezTo>
                <a:cubicBezTo>
                  <a:pt x="1349" y="2712"/>
                  <a:pt x="1370" y="2734"/>
                  <a:pt x="1393" y="2753"/>
                </a:cubicBezTo>
                <a:cubicBezTo>
                  <a:pt x="1406" y="2764"/>
                  <a:pt x="1422" y="2760"/>
                  <a:pt x="1437" y="2759"/>
                </a:cubicBezTo>
                <a:cubicBezTo>
                  <a:pt x="1449" y="2758"/>
                  <a:pt x="1460" y="2757"/>
                  <a:pt x="1472" y="2755"/>
                </a:cubicBezTo>
                <a:cubicBezTo>
                  <a:pt x="1476" y="2752"/>
                  <a:pt x="1480" y="2752"/>
                  <a:pt x="1485" y="2752"/>
                </a:cubicBezTo>
                <a:cubicBezTo>
                  <a:pt x="1493" y="2724"/>
                  <a:pt x="1487" y="2694"/>
                  <a:pt x="1488" y="2665"/>
                </a:cubicBezTo>
                <a:cubicBezTo>
                  <a:pt x="1488" y="2664"/>
                  <a:pt x="1486" y="2662"/>
                  <a:pt x="1485" y="2661"/>
                </a:cubicBezTo>
                <a:cubicBezTo>
                  <a:pt x="1468" y="2647"/>
                  <a:pt x="1462" y="2628"/>
                  <a:pt x="1454" y="2609"/>
                </a:cubicBezTo>
                <a:cubicBezTo>
                  <a:pt x="1436" y="2567"/>
                  <a:pt x="1412" y="2526"/>
                  <a:pt x="1426" y="2476"/>
                </a:cubicBezTo>
                <a:cubicBezTo>
                  <a:pt x="1428" y="2467"/>
                  <a:pt x="1430" y="2457"/>
                  <a:pt x="1431" y="2448"/>
                </a:cubicBezTo>
                <a:cubicBezTo>
                  <a:pt x="1433" y="2408"/>
                  <a:pt x="1438" y="2370"/>
                  <a:pt x="1441" y="2330"/>
                </a:cubicBezTo>
                <a:cubicBezTo>
                  <a:pt x="1445" y="2279"/>
                  <a:pt x="1451" y="2227"/>
                  <a:pt x="1446" y="2175"/>
                </a:cubicBezTo>
                <a:cubicBezTo>
                  <a:pt x="1439" y="2098"/>
                  <a:pt x="1428" y="2021"/>
                  <a:pt x="1430" y="1943"/>
                </a:cubicBezTo>
                <a:cubicBezTo>
                  <a:pt x="1432" y="1870"/>
                  <a:pt x="1424" y="1797"/>
                  <a:pt x="1439" y="1725"/>
                </a:cubicBezTo>
                <a:cubicBezTo>
                  <a:pt x="1439" y="1670"/>
                  <a:pt x="1440" y="1615"/>
                  <a:pt x="1440" y="1560"/>
                </a:cubicBezTo>
                <a:cubicBezTo>
                  <a:pt x="1437" y="1540"/>
                  <a:pt x="1434" y="1520"/>
                  <a:pt x="1431" y="1500"/>
                </a:cubicBezTo>
                <a:cubicBezTo>
                  <a:pt x="1427" y="1472"/>
                  <a:pt x="1423" y="1443"/>
                  <a:pt x="1421" y="1415"/>
                </a:cubicBezTo>
                <a:cubicBezTo>
                  <a:pt x="1420" y="1404"/>
                  <a:pt x="1416" y="1382"/>
                  <a:pt x="1442" y="1394"/>
                </a:cubicBezTo>
                <a:cubicBezTo>
                  <a:pt x="1446" y="1397"/>
                  <a:pt x="1450" y="1394"/>
                  <a:pt x="1452" y="1388"/>
                </a:cubicBezTo>
                <a:cubicBezTo>
                  <a:pt x="1455" y="1379"/>
                  <a:pt x="1462" y="1373"/>
                  <a:pt x="1468" y="1366"/>
                </a:cubicBezTo>
                <a:cubicBezTo>
                  <a:pt x="1475" y="1358"/>
                  <a:pt x="1479" y="1361"/>
                  <a:pt x="1485" y="1367"/>
                </a:cubicBezTo>
                <a:cubicBezTo>
                  <a:pt x="1499" y="1384"/>
                  <a:pt x="1502" y="1410"/>
                  <a:pt x="1526" y="1418"/>
                </a:cubicBezTo>
                <a:cubicBezTo>
                  <a:pt x="1527" y="1418"/>
                  <a:pt x="1527" y="1422"/>
                  <a:pt x="1527" y="1424"/>
                </a:cubicBezTo>
                <a:cubicBezTo>
                  <a:pt x="1524" y="1452"/>
                  <a:pt x="1536" y="1480"/>
                  <a:pt x="1536" y="1508"/>
                </a:cubicBezTo>
                <a:cubicBezTo>
                  <a:pt x="1536" y="1580"/>
                  <a:pt x="1536" y="1652"/>
                  <a:pt x="1536" y="1723"/>
                </a:cubicBezTo>
                <a:cubicBezTo>
                  <a:pt x="1536" y="1731"/>
                  <a:pt x="1536" y="1739"/>
                  <a:pt x="1533" y="1746"/>
                </a:cubicBezTo>
                <a:cubicBezTo>
                  <a:pt x="1515" y="1800"/>
                  <a:pt x="1503" y="1855"/>
                  <a:pt x="1507" y="1912"/>
                </a:cubicBezTo>
                <a:cubicBezTo>
                  <a:pt x="1510" y="1951"/>
                  <a:pt x="1498" y="1987"/>
                  <a:pt x="1486" y="2023"/>
                </a:cubicBezTo>
                <a:cubicBezTo>
                  <a:pt x="1473" y="2060"/>
                  <a:pt x="1470" y="2098"/>
                  <a:pt x="1466" y="2136"/>
                </a:cubicBezTo>
                <a:cubicBezTo>
                  <a:pt x="1463" y="2160"/>
                  <a:pt x="1463" y="2185"/>
                  <a:pt x="1458" y="2208"/>
                </a:cubicBezTo>
                <a:cubicBezTo>
                  <a:pt x="1455" y="2222"/>
                  <a:pt x="1455" y="2233"/>
                  <a:pt x="1465" y="2243"/>
                </a:cubicBezTo>
                <a:cubicBezTo>
                  <a:pt x="1477" y="2255"/>
                  <a:pt x="1474" y="2266"/>
                  <a:pt x="1463" y="2278"/>
                </a:cubicBezTo>
                <a:cubicBezTo>
                  <a:pt x="1456" y="2285"/>
                  <a:pt x="1455" y="2293"/>
                  <a:pt x="1464" y="2302"/>
                </a:cubicBezTo>
                <a:cubicBezTo>
                  <a:pt x="1477" y="2316"/>
                  <a:pt x="1490" y="2329"/>
                  <a:pt x="1488" y="2352"/>
                </a:cubicBezTo>
                <a:cubicBezTo>
                  <a:pt x="1485" y="2386"/>
                  <a:pt x="1487" y="2421"/>
                  <a:pt x="1487" y="2456"/>
                </a:cubicBezTo>
                <a:cubicBezTo>
                  <a:pt x="1487" y="2480"/>
                  <a:pt x="1493" y="2501"/>
                  <a:pt x="1515" y="2516"/>
                </a:cubicBezTo>
                <a:cubicBezTo>
                  <a:pt x="1535" y="2516"/>
                  <a:pt x="1555" y="2516"/>
                  <a:pt x="1575" y="2516"/>
                </a:cubicBezTo>
                <a:cubicBezTo>
                  <a:pt x="1588" y="2516"/>
                  <a:pt x="1600" y="2513"/>
                  <a:pt x="1609" y="2502"/>
                </a:cubicBezTo>
                <a:close/>
                <a:moveTo>
                  <a:pt x="358" y="1129"/>
                </a:moveTo>
                <a:cubicBezTo>
                  <a:pt x="351" y="1150"/>
                  <a:pt x="341" y="1170"/>
                  <a:pt x="338" y="1192"/>
                </a:cubicBezTo>
                <a:cubicBezTo>
                  <a:pt x="338" y="1196"/>
                  <a:pt x="334" y="1201"/>
                  <a:pt x="330" y="1204"/>
                </a:cubicBezTo>
                <a:cubicBezTo>
                  <a:pt x="308" y="1218"/>
                  <a:pt x="284" y="1215"/>
                  <a:pt x="261" y="1208"/>
                </a:cubicBezTo>
                <a:cubicBezTo>
                  <a:pt x="250" y="1205"/>
                  <a:pt x="261" y="1198"/>
                  <a:pt x="257" y="1193"/>
                </a:cubicBezTo>
                <a:cubicBezTo>
                  <a:pt x="248" y="1181"/>
                  <a:pt x="242" y="1168"/>
                  <a:pt x="234" y="1155"/>
                </a:cubicBezTo>
                <a:cubicBezTo>
                  <a:pt x="216" y="1125"/>
                  <a:pt x="200" y="1095"/>
                  <a:pt x="192" y="1060"/>
                </a:cubicBezTo>
                <a:cubicBezTo>
                  <a:pt x="181" y="1016"/>
                  <a:pt x="154" y="977"/>
                  <a:pt x="133" y="936"/>
                </a:cubicBezTo>
                <a:cubicBezTo>
                  <a:pt x="125" y="919"/>
                  <a:pt x="125" y="909"/>
                  <a:pt x="139" y="897"/>
                </a:cubicBezTo>
                <a:cubicBezTo>
                  <a:pt x="157" y="882"/>
                  <a:pt x="172" y="864"/>
                  <a:pt x="189" y="848"/>
                </a:cubicBezTo>
                <a:cubicBezTo>
                  <a:pt x="224" y="817"/>
                  <a:pt x="252" y="782"/>
                  <a:pt x="272" y="740"/>
                </a:cubicBezTo>
                <a:cubicBezTo>
                  <a:pt x="278" y="728"/>
                  <a:pt x="289" y="718"/>
                  <a:pt x="299" y="720"/>
                </a:cubicBezTo>
                <a:cubicBezTo>
                  <a:pt x="314" y="725"/>
                  <a:pt x="334" y="728"/>
                  <a:pt x="339" y="746"/>
                </a:cubicBezTo>
                <a:cubicBezTo>
                  <a:pt x="362" y="817"/>
                  <a:pt x="377" y="889"/>
                  <a:pt x="386" y="964"/>
                </a:cubicBezTo>
                <a:cubicBezTo>
                  <a:pt x="377" y="1019"/>
                  <a:pt x="376" y="1075"/>
                  <a:pt x="358" y="1129"/>
                </a:cubicBezTo>
                <a:close/>
                <a:moveTo>
                  <a:pt x="705" y="572"/>
                </a:moveTo>
                <a:cubicBezTo>
                  <a:pt x="681" y="573"/>
                  <a:pt x="669" y="592"/>
                  <a:pt x="661" y="612"/>
                </a:cubicBezTo>
                <a:cubicBezTo>
                  <a:pt x="655" y="627"/>
                  <a:pt x="651" y="643"/>
                  <a:pt x="652" y="660"/>
                </a:cubicBezTo>
                <a:cubicBezTo>
                  <a:pt x="656" y="702"/>
                  <a:pt x="632" y="735"/>
                  <a:pt x="612" y="775"/>
                </a:cubicBezTo>
                <a:cubicBezTo>
                  <a:pt x="605" y="726"/>
                  <a:pt x="575" y="695"/>
                  <a:pt x="562" y="655"/>
                </a:cubicBezTo>
                <a:cubicBezTo>
                  <a:pt x="558" y="641"/>
                  <a:pt x="554" y="627"/>
                  <a:pt x="551" y="613"/>
                </a:cubicBezTo>
                <a:cubicBezTo>
                  <a:pt x="545" y="581"/>
                  <a:pt x="526" y="563"/>
                  <a:pt x="497" y="552"/>
                </a:cubicBezTo>
                <a:cubicBezTo>
                  <a:pt x="488" y="549"/>
                  <a:pt x="482" y="550"/>
                  <a:pt x="475" y="554"/>
                </a:cubicBezTo>
                <a:cubicBezTo>
                  <a:pt x="465" y="559"/>
                  <a:pt x="454" y="563"/>
                  <a:pt x="444" y="567"/>
                </a:cubicBezTo>
                <a:cubicBezTo>
                  <a:pt x="437" y="561"/>
                  <a:pt x="444" y="556"/>
                  <a:pt x="446" y="554"/>
                </a:cubicBezTo>
                <a:cubicBezTo>
                  <a:pt x="462" y="537"/>
                  <a:pt x="477" y="520"/>
                  <a:pt x="480" y="495"/>
                </a:cubicBezTo>
                <a:cubicBezTo>
                  <a:pt x="481" y="486"/>
                  <a:pt x="486" y="484"/>
                  <a:pt x="497" y="489"/>
                </a:cubicBezTo>
                <a:cubicBezTo>
                  <a:pt x="523" y="498"/>
                  <a:pt x="537" y="517"/>
                  <a:pt x="547" y="541"/>
                </a:cubicBezTo>
                <a:cubicBezTo>
                  <a:pt x="565" y="582"/>
                  <a:pt x="584" y="623"/>
                  <a:pt x="605" y="662"/>
                </a:cubicBezTo>
                <a:cubicBezTo>
                  <a:pt x="612" y="676"/>
                  <a:pt x="614" y="691"/>
                  <a:pt x="621" y="705"/>
                </a:cubicBezTo>
                <a:cubicBezTo>
                  <a:pt x="613" y="623"/>
                  <a:pt x="650" y="556"/>
                  <a:pt x="688" y="489"/>
                </a:cubicBezTo>
                <a:cubicBezTo>
                  <a:pt x="691" y="483"/>
                  <a:pt x="697" y="474"/>
                  <a:pt x="702" y="476"/>
                </a:cubicBezTo>
                <a:cubicBezTo>
                  <a:pt x="709" y="479"/>
                  <a:pt x="720" y="487"/>
                  <a:pt x="719" y="495"/>
                </a:cubicBezTo>
                <a:cubicBezTo>
                  <a:pt x="715" y="531"/>
                  <a:pt x="739" y="550"/>
                  <a:pt x="760" y="571"/>
                </a:cubicBezTo>
                <a:cubicBezTo>
                  <a:pt x="761" y="571"/>
                  <a:pt x="760" y="573"/>
                  <a:pt x="761" y="575"/>
                </a:cubicBezTo>
                <a:cubicBezTo>
                  <a:pt x="743" y="568"/>
                  <a:pt x="724" y="570"/>
                  <a:pt x="705" y="572"/>
                </a:cubicBezTo>
                <a:close/>
                <a:moveTo>
                  <a:pt x="857" y="1547"/>
                </a:moveTo>
                <a:cubicBezTo>
                  <a:pt x="850" y="1547"/>
                  <a:pt x="844" y="1549"/>
                  <a:pt x="838" y="1550"/>
                </a:cubicBezTo>
                <a:cubicBezTo>
                  <a:pt x="827" y="1552"/>
                  <a:pt x="828" y="1544"/>
                  <a:pt x="826" y="1537"/>
                </a:cubicBezTo>
                <a:cubicBezTo>
                  <a:pt x="796" y="1428"/>
                  <a:pt x="767" y="1319"/>
                  <a:pt x="737" y="1209"/>
                </a:cubicBezTo>
                <a:cubicBezTo>
                  <a:pt x="735" y="1200"/>
                  <a:pt x="733" y="1191"/>
                  <a:pt x="729" y="1183"/>
                </a:cubicBezTo>
                <a:cubicBezTo>
                  <a:pt x="725" y="1175"/>
                  <a:pt x="722" y="1169"/>
                  <a:pt x="735" y="1165"/>
                </a:cubicBezTo>
                <a:cubicBezTo>
                  <a:pt x="745" y="1162"/>
                  <a:pt x="751" y="1161"/>
                  <a:pt x="754" y="1174"/>
                </a:cubicBezTo>
                <a:cubicBezTo>
                  <a:pt x="791" y="1293"/>
                  <a:pt x="828" y="1413"/>
                  <a:pt x="865" y="1532"/>
                </a:cubicBezTo>
                <a:cubicBezTo>
                  <a:pt x="868" y="1543"/>
                  <a:pt x="867" y="1547"/>
                  <a:pt x="857" y="1547"/>
                </a:cubicBezTo>
                <a:close/>
                <a:moveTo>
                  <a:pt x="833" y="1157"/>
                </a:moveTo>
                <a:cubicBezTo>
                  <a:pt x="825" y="1158"/>
                  <a:pt x="821" y="1158"/>
                  <a:pt x="821" y="1148"/>
                </a:cubicBezTo>
                <a:cubicBezTo>
                  <a:pt x="818" y="1093"/>
                  <a:pt x="808" y="1038"/>
                  <a:pt x="803" y="983"/>
                </a:cubicBezTo>
                <a:cubicBezTo>
                  <a:pt x="800" y="946"/>
                  <a:pt x="812" y="913"/>
                  <a:pt x="815" y="877"/>
                </a:cubicBezTo>
                <a:cubicBezTo>
                  <a:pt x="816" y="855"/>
                  <a:pt x="829" y="837"/>
                  <a:pt x="835" y="816"/>
                </a:cubicBezTo>
                <a:cubicBezTo>
                  <a:pt x="840" y="930"/>
                  <a:pt x="855" y="1042"/>
                  <a:pt x="906" y="1148"/>
                </a:cubicBezTo>
                <a:cubicBezTo>
                  <a:pt x="880" y="1151"/>
                  <a:pt x="856" y="1154"/>
                  <a:pt x="833" y="1157"/>
                </a:cubicBezTo>
                <a:close/>
                <a:moveTo>
                  <a:pt x="1221" y="630"/>
                </a:moveTo>
                <a:cubicBezTo>
                  <a:pt x="1201" y="642"/>
                  <a:pt x="1203" y="658"/>
                  <a:pt x="1210" y="677"/>
                </a:cubicBezTo>
                <a:cubicBezTo>
                  <a:pt x="1232" y="729"/>
                  <a:pt x="1224" y="783"/>
                  <a:pt x="1219" y="837"/>
                </a:cubicBezTo>
                <a:cubicBezTo>
                  <a:pt x="1219" y="840"/>
                  <a:pt x="1219" y="842"/>
                  <a:pt x="1219" y="845"/>
                </a:cubicBezTo>
                <a:cubicBezTo>
                  <a:pt x="1222" y="909"/>
                  <a:pt x="1212" y="973"/>
                  <a:pt x="1215" y="1037"/>
                </a:cubicBezTo>
                <a:cubicBezTo>
                  <a:pt x="1216" y="1066"/>
                  <a:pt x="1209" y="1088"/>
                  <a:pt x="1179" y="1100"/>
                </a:cubicBezTo>
                <a:cubicBezTo>
                  <a:pt x="1164" y="1106"/>
                  <a:pt x="1150" y="1118"/>
                  <a:pt x="1136" y="1127"/>
                </a:cubicBezTo>
                <a:cubicBezTo>
                  <a:pt x="1127" y="1112"/>
                  <a:pt x="1118" y="1098"/>
                  <a:pt x="1109" y="1083"/>
                </a:cubicBezTo>
                <a:cubicBezTo>
                  <a:pt x="1098" y="1068"/>
                  <a:pt x="1093" y="1051"/>
                  <a:pt x="1096" y="1032"/>
                </a:cubicBezTo>
                <a:cubicBezTo>
                  <a:pt x="1100" y="983"/>
                  <a:pt x="1108" y="933"/>
                  <a:pt x="1112" y="884"/>
                </a:cubicBezTo>
                <a:cubicBezTo>
                  <a:pt x="1115" y="845"/>
                  <a:pt x="1129" y="807"/>
                  <a:pt x="1126" y="767"/>
                </a:cubicBezTo>
                <a:cubicBezTo>
                  <a:pt x="1125" y="759"/>
                  <a:pt x="1128" y="752"/>
                  <a:pt x="1131" y="745"/>
                </a:cubicBezTo>
                <a:cubicBezTo>
                  <a:pt x="1142" y="724"/>
                  <a:pt x="1152" y="702"/>
                  <a:pt x="1163" y="681"/>
                </a:cubicBezTo>
                <a:cubicBezTo>
                  <a:pt x="1170" y="668"/>
                  <a:pt x="1178" y="655"/>
                  <a:pt x="1160" y="644"/>
                </a:cubicBezTo>
                <a:cubicBezTo>
                  <a:pt x="1156" y="642"/>
                  <a:pt x="1154" y="639"/>
                  <a:pt x="1158" y="634"/>
                </a:cubicBezTo>
                <a:cubicBezTo>
                  <a:pt x="1166" y="622"/>
                  <a:pt x="1173" y="609"/>
                  <a:pt x="1181" y="597"/>
                </a:cubicBezTo>
                <a:cubicBezTo>
                  <a:pt x="1186" y="590"/>
                  <a:pt x="1213" y="589"/>
                  <a:pt x="1216" y="597"/>
                </a:cubicBezTo>
                <a:cubicBezTo>
                  <a:pt x="1221" y="607"/>
                  <a:pt x="1241" y="617"/>
                  <a:pt x="1221" y="63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6"/>
          <p:cNvSpPr>
            <a:spLocks noEditPoints="1"/>
          </p:cNvSpPr>
          <p:nvPr/>
        </p:nvSpPr>
        <p:spPr bwMode="auto">
          <a:xfrm>
            <a:off x="4389946" y="899544"/>
            <a:ext cx="617718" cy="1804081"/>
          </a:xfrm>
          <a:custGeom>
            <a:avLst/>
            <a:gdLst>
              <a:gd name="T0" fmla="*/ 1014 w 1120"/>
              <a:gd name="T1" fmla="*/ 440 h 3271"/>
              <a:gd name="T2" fmla="*/ 878 w 1120"/>
              <a:gd name="T3" fmla="*/ 252 h 3271"/>
              <a:gd name="T4" fmla="*/ 755 w 1120"/>
              <a:gd name="T5" fmla="*/ 222 h 3271"/>
              <a:gd name="T6" fmla="*/ 670 w 1120"/>
              <a:gd name="T7" fmla="*/ 239 h 3271"/>
              <a:gd name="T8" fmla="*/ 695 w 1120"/>
              <a:gd name="T9" fmla="*/ 142 h 3271"/>
              <a:gd name="T10" fmla="*/ 562 w 1120"/>
              <a:gd name="T11" fmla="*/ 20 h 3271"/>
              <a:gd name="T12" fmla="*/ 337 w 1120"/>
              <a:gd name="T13" fmla="*/ 216 h 3271"/>
              <a:gd name="T14" fmla="*/ 334 w 1120"/>
              <a:gd name="T15" fmla="*/ 341 h 3271"/>
              <a:gd name="T16" fmla="*/ 486 w 1120"/>
              <a:gd name="T17" fmla="*/ 485 h 3271"/>
              <a:gd name="T18" fmla="*/ 529 w 1120"/>
              <a:gd name="T19" fmla="*/ 659 h 3271"/>
              <a:gd name="T20" fmla="*/ 463 w 1120"/>
              <a:gd name="T21" fmla="*/ 526 h 3271"/>
              <a:gd name="T22" fmla="*/ 259 w 1120"/>
              <a:gd name="T23" fmla="*/ 447 h 3271"/>
              <a:gd name="T24" fmla="*/ 53 w 1120"/>
              <a:gd name="T25" fmla="*/ 591 h 3271"/>
              <a:gd name="T26" fmla="*/ 1 w 1120"/>
              <a:gd name="T27" fmla="*/ 982 h 3271"/>
              <a:gd name="T28" fmla="*/ 22 w 1120"/>
              <a:gd name="T29" fmla="*/ 1237 h 3271"/>
              <a:gd name="T30" fmla="*/ 182 w 1120"/>
              <a:gd name="T31" fmla="*/ 1579 h 3271"/>
              <a:gd name="T32" fmla="*/ 278 w 1120"/>
              <a:gd name="T33" fmla="*/ 1752 h 3271"/>
              <a:gd name="T34" fmla="*/ 266 w 1120"/>
              <a:gd name="T35" fmla="*/ 2062 h 3271"/>
              <a:gd name="T36" fmla="*/ 217 w 1120"/>
              <a:gd name="T37" fmla="*/ 2674 h 3271"/>
              <a:gd name="T38" fmla="*/ 247 w 1120"/>
              <a:gd name="T39" fmla="*/ 2979 h 3271"/>
              <a:gd name="T40" fmla="*/ 245 w 1120"/>
              <a:gd name="T41" fmla="*/ 3179 h 3271"/>
              <a:gd name="T42" fmla="*/ 453 w 1120"/>
              <a:gd name="T43" fmla="*/ 3265 h 3271"/>
              <a:gd name="T44" fmla="*/ 575 w 1120"/>
              <a:gd name="T45" fmla="*/ 3269 h 3271"/>
              <a:gd name="T46" fmla="*/ 570 w 1120"/>
              <a:gd name="T47" fmla="*/ 3143 h 3271"/>
              <a:gd name="T48" fmla="*/ 721 w 1120"/>
              <a:gd name="T49" fmla="*/ 3121 h 3271"/>
              <a:gd name="T50" fmla="*/ 1065 w 1120"/>
              <a:gd name="T51" fmla="*/ 3145 h 3271"/>
              <a:gd name="T52" fmla="*/ 864 w 1120"/>
              <a:gd name="T53" fmla="*/ 3039 h 3271"/>
              <a:gd name="T54" fmla="*/ 828 w 1120"/>
              <a:gd name="T55" fmla="*/ 2860 h 3271"/>
              <a:gd name="T56" fmla="*/ 914 w 1120"/>
              <a:gd name="T57" fmla="*/ 2406 h 3271"/>
              <a:gd name="T58" fmla="*/ 922 w 1120"/>
              <a:gd name="T59" fmla="*/ 2060 h 3271"/>
              <a:gd name="T60" fmla="*/ 863 w 1120"/>
              <a:gd name="T61" fmla="*/ 1589 h 3271"/>
              <a:gd name="T62" fmla="*/ 739 w 1120"/>
              <a:gd name="T63" fmla="*/ 946 h 3271"/>
              <a:gd name="T64" fmla="*/ 818 w 1120"/>
              <a:gd name="T65" fmla="*/ 842 h 3271"/>
              <a:gd name="T66" fmla="*/ 1067 w 1120"/>
              <a:gd name="T67" fmla="*/ 843 h 3271"/>
              <a:gd name="T68" fmla="*/ 256 w 1120"/>
              <a:gd name="T69" fmla="*/ 1268 h 3271"/>
              <a:gd name="T70" fmla="*/ 242 w 1120"/>
              <a:gd name="T71" fmla="*/ 1099 h 3271"/>
              <a:gd name="T72" fmla="*/ 273 w 1120"/>
              <a:gd name="T73" fmla="*/ 1135 h 3271"/>
              <a:gd name="T74" fmla="*/ 723 w 1120"/>
              <a:gd name="T75" fmla="*/ 279 h 3271"/>
              <a:gd name="T76" fmla="*/ 696 w 1120"/>
              <a:gd name="T77" fmla="*/ 294 h 3271"/>
              <a:gd name="T78" fmla="*/ 627 w 1120"/>
              <a:gd name="T79" fmla="*/ 2445 h 3271"/>
              <a:gd name="T80" fmla="*/ 553 w 1120"/>
              <a:gd name="T81" fmla="*/ 2863 h 3271"/>
              <a:gd name="T82" fmla="*/ 528 w 1120"/>
              <a:gd name="T83" fmla="*/ 3108 h 3271"/>
              <a:gd name="T84" fmla="*/ 452 w 1120"/>
              <a:gd name="T85" fmla="*/ 2930 h 3271"/>
              <a:gd name="T86" fmla="*/ 463 w 1120"/>
              <a:gd name="T87" fmla="*/ 2513 h 3271"/>
              <a:gd name="T88" fmla="*/ 567 w 1120"/>
              <a:gd name="T89" fmla="*/ 2045 h 3271"/>
              <a:gd name="T90" fmla="*/ 655 w 1120"/>
              <a:gd name="T91" fmla="*/ 2294 h 3271"/>
              <a:gd name="T92" fmla="*/ 695 w 1120"/>
              <a:gd name="T93" fmla="*/ 516 h 3271"/>
              <a:gd name="T94" fmla="*/ 570 w 1120"/>
              <a:gd name="T95" fmla="*/ 603 h 3271"/>
              <a:gd name="T96" fmla="*/ 551 w 1120"/>
              <a:gd name="T97" fmla="*/ 469 h 3271"/>
              <a:gd name="T98" fmla="*/ 606 w 1120"/>
              <a:gd name="T99" fmla="*/ 401 h 3271"/>
              <a:gd name="T100" fmla="*/ 654 w 1120"/>
              <a:gd name="T101" fmla="*/ 337 h 3271"/>
              <a:gd name="T102" fmla="*/ 733 w 1120"/>
              <a:gd name="T103" fmla="*/ 387 h 3271"/>
              <a:gd name="T104" fmla="*/ 889 w 1120"/>
              <a:gd name="T105" fmla="*/ 596 h 32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1120" h="3271">
                <a:moveTo>
                  <a:pt x="1117" y="800"/>
                </a:moveTo>
                <a:cubicBezTo>
                  <a:pt x="1104" y="739"/>
                  <a:pt x="1091" y="678"/>
                  <a:pt x="1075" y="617"/>
                </a:cubicBezTo>
                <a:cubicBezTo>
                  <a:pt x="1060" y="561"/>
                  <a:pt x="1042" y="505"/>
                  <a:pt x="1025" y="450"/>
                </a:cubicBezTo>
                <a:cubicBezTo>
                  <a:pt x="1023" y="444"/>
                  <a:pt x="1019" y="442"/>
                  <a:pt x="1014" y="440"/>
                </a:cubicBezTo>
                <a:cubicBezTo>
                  <a:pt x="980" y="425"/>
                  <a:pt x="955" y="400"/>
                  <a:pt x="936" y="370"/>
                </a:cubicBezTo>
                <a:cubicBezTo>
                  <a:pt x="929" y="359"/>
                  <a:pt x="923" y="350"/>
                  <a:pt x="912" y="346"/>
                </a:cubicBezTo>
                <a:cubicBezTo>
                  <a:pt x="908" y="345"/>
                  <a:pt x="903" y="344"/>
                  <a:pt x="902" y="338"/>
                </a:cubicBezTo>
                <a:cubicBezTo>
                  <a:pt x="899" y="308"/>
                  <a:pt x="887" y="280"/>
                  <a:pt x="878" y="252"/>
                </a:cubicBezTo>
                <a:cubicBezTo>
                  <a:pt x="870" y="229"/>
                  <a:pt x="859" y="221"/>
                  <a:pt x="835" y="221"/>
                </a:cubicBezTo>
                <a:cubicBezTo>
                  <a:pt x="822" y="221"/>
                  <a:pt x="808" y="221"/>
                  <a:pt x="796" y="215"/>
                </a:cubicBezTo>
                <a:cubicBezTo>
                  <a:pt x="790" y="215"/>
                  <a:pt x="785" y="215"/>
                  <a:pt x="779" y="215"/>
                </a:cubicBezTo>
                <a:cubicBezTo>
                  <a:pt x="774" y="227"/>
                  <a:pt x="766" y="227"/>
                  <a:pt x="755" y="222"/>
                </a:cubicBezTo>
                <a:cubicBezTo>
                  <a:pt x="748" y="219"/>
                  <a:pt x="738" y="218"/>
                  <a:pt x="734" y="222"/>
                </a:cubicBezTo>
                <a:cubicBezTo>
                  <a:pt x="726" y="232"/>
                  <a:pt x="718" y="232"/>
                  <a:pt x="708" y="227"/>
                </a:cubicBezTo>
                <a:cubicBezTo>
                  <a:pt x="707" y="226"/>
                  <a:pt x="705" y="227"/>
                  <a:pt x="704" y="227"/>
                </a:cubicBezTo>
                <a:cubicBezTo>
                  <a:pt x="691" y="224"/>
                  <a:pt x="682" y="232"/>
                  <a:pt x="670" y="239"/>
                </a:cubicBezTo>
                <a:cubicBezTo>
                  <a:pt x="671" y="234"/>
                  <a:pt x="671" y="231"/>
                  <a:pt x="671" y="228"/>
                </a:cubicBezTo>
                <a:cubicBezTo>
                  <a:pt x="674" y="215"/>
                  <a:pt x="683" y="201"/>
                  <a:pt x="678" y="187"/>
                </a:cubicBezTo>
                <a:cubicBezTo>
                  <a:pt x="671" y="168"/>
                  <a:pt x="678" y="156"/>
                  <a:pt x="692" y="145"/>
                </a:cubicBezTo>
                <a:cubicBezTo>
                  <a:pt x="693" y="144"/>
                  <a:pt x="694" y="143"/>
                  <a:pt x="695" y="142"/>
                </a:cubicBezTo>
                <a:cubicBezTo>
                  <a:pt x="702" y="136"/>
                  <a:pt x="702" y="130"/>
                  <a:pt x="697" y="123"/>
                </a:cubicBezTo>
                <a:cubicBezTo>
                  <a:pt x="690" y="114"/>
                  <a:pt x="683" y="105"/>
                  <a:pt x="676" y="95"/>
                </a:cubicBezTo>
                <a:cubicBezTo>
                  <a:pt x="671" y="91"/>
                  <a:pt x="675" y="84"/>
                  <a:pt x="672" y="79"/>
                </a:cubicBezTo>
                <a:cubicBezTo>
                  <a:pt x="640" y="51"/>
                  <a:pt x="605" y="28"/>
                  <a:pt x="562" y="20"/>
                </a:cubicBezTo>
                <a:cubicBezTo>
                  <a:pt x="518" y="11"/>
                  <a:pt x="475" y="0"/>
                  <a:pt x="428" y="13"/>
                </a:cubicBezTo>
                <a:cubicBezTo>
                  <a:pt x="395" y="22"/>
                  <a:pt x="377" y="46"/>
                  <a:pt x="357" y="69"/>
                </a:cubicBezTo>
                <a:cubicBezTo>
                  <a:pt x="349" y="79"/>
                  <a:pt x="342" y="93"/>
                  <a:pt x="340" y="106"/>
                </a:cubicBezTo>
                <a:cubicBezTo>
                  <a:pt x="335" y="142"/>
                  <a:pt x="337" y="179"/>
                  <a:pt x="337" y="216"/>
                </a:cubicBezTo>
                <a:cubicBezTo>
                  <a:pt x="337" y="219"/>
                  <a:pt x="337" y="221"/>
                  <a:pt x="339" y="224"/>
                </a:cubicBezTo>
                <a:cubicBezTo>
                  <a:pt x="347" y="238"/>
                  <a:pt x="349" y="253"/>
                  <a:pt x="347" y="268"/>
                </a:cubicBezTo>
                <a:cubicBezTo>
                  <a:pt x="345" y="289"/>
                  <a:pt x="340" y="309"/>
                  <a:pt x="331" y="329"/>
                </a:cubicBezTo>
                <a:cubicBezTo>
                  <a:pt x="329" y="334"/>
                  <a:pt x="329" y="337"/>
                  <a:pt x="334" y="341"/>
                </a:cubicBezTo>
                <a:cubicBezTo>
                  <a:pt x="369" y="367"/>
                  <a:pt x="402" y="394"/>
                  <a:pt x="437" y="419"/>
                </a:cubicBezTo>
                <a:cubicBezTo>
                  <a:pt x="454" y="432"/>
                  <a:pt x="469" y="448"/>
                  <a:pt x="489" y="457"/>
                </a:cubicBezTo>
                <a:cubicBezTo>
                  <a:pt x="496" y="459"/>
                  <a:pt x="492" y="464"/>
                  <a:pt x="488" y="467"/>
                </a:cubicBezTo>
                <a:cubicBezTo>
                  <a:pt x="481" y="472"/>
                  <a:pt x="482" y="478"/>
                  <a:pt x="486" y="485"/>
                </a:cubicBezTo>
                <a:cubicBezTo>
                  <a:pt x="498" y="504"/>
                  <a:pt x="510" y="522"/>
                  <a:pt x="511" y="545"/>
                </a:cubicBezTo>
                <a:cubicBezTo>
                  <a:pt x="512" y="554"/>
                  <a:pt x="514" y="564"/>
                  <a:pt x="518" y="573"/>
                </a:cubicBezTo>
                <a:cubicBezTo>
                  <a:pt x="526" y="593"/>
                  <a:pt x="528" y="613"/>
                  <a:pt x="528" y="634"/>
                </a:cubicBezTo>
                <a:cubicBezTo>
                  <a:pt x="528" y="643"/>
                  <a:pt x="527" y="651"/>
                  <a:pt x="529" y="659"/>
                </a:cubicBezTo>
                <a:cubicBezTo>
                  <a:pt x="534" y="689"/>
                  <a:pt x="529" y="718"/>
                  <a:pt x="530" y="748"/>
                </a:cubicBezTo>
                <a:cubicBezTo>
                  <a:pt x="528" y="746"/>
                  <a:pt x="529" y="744"/>
                  <a:pt x="528" y="742"/>
                </a:cubicBezTo>
                <a:cubicBezTo>
                  <a:pt x="515" y="691"/>
                  <a:pt x="501" y="640"/>
                  <a:pt x="488" y="589"/>
                </a:cubicBezTo>
                <a:cubicBezTo>
                  <a:pt x="482" y="567"/>
                  <a:pt x="475" y="545"/>
                  <a:pt x="463" y="526"/>
                </a:cubicBezTo>
                <a:cubicBezTo>
                  <a:pt x="453" y="511"/>
                  <a:pt x="445" y="510"/>
                  <a:pt x="432" y="523"/>
                </a:cubicBezTo>
                <a:cubicBezTo>
                  <a:pt x="430" y="525"/>
                  <a:pt x="429" y="528"/>
                  <a:pt x="426" y="531"/>
                </a:cubicBezTo>
                <a:cubicBezTo>
                  <a:pt x="383" y="482"/>
                  <a:pt x="338" y="437"/>
                  <a:pt x="297" y="386"/>
                </a:cubicBezTo>
                <a:cubicBezTo>
                  <a:pt x="285" y="407"/>
                  <a:pt x="272" y="427"/>
                  <a:pt x="259" y="447"/>
                </a:cubicBezTo>
                <a:cubicBezTo>
                  <a:pt x="256" y="451"/>
                  <a:pt x="254" y="455"/>
                  <a:pt x="250" y="459"/>
                </a:cubicBezTo>
                <a:cubicBezTo>
                  <a:pt x="220" y="482"/>
                  <a:pt x="190" y="504"/>
                  <a:pt x="156" y="521"/>
                </a:cubicBezTo>
                <a:cubicBezTo>
                  <a:pt x="146" y="526"/>
                  <a:pt x="137" y="532"/>
                  <a:pt x="125" y="532"/>
                </a:cubicBezTo>
                <a:cubicBezTo>
                  <a:pt x="90" y="532"/>
                  <a:pt x="62" y="557"/>
                  <a:pt x="53" y="591"/>
                </a:cubicBezTo>
                <a:cubicBezTo>
                  <a:pt x="42" y="630"/>
                  <a:pt x="45" y="669"/>
                  <a:pt x="45" y="708"/>
                </a:cubicBezTo>
                <a:cubicBezTo>
                  <a:pt x="44" y="720"/>
                  <a:pt x="43" y="732"/>
                  <a:pt x="41" y="743"/>
                </a:cubicBezTo>
                <a:cubicBezTo>
                  <a:pt x="24" y="815"/>
                  <a:pt x="2" y="886"/>
                  <a:pt x="3" y="961"/>
                </a:cubicBezTo>
                <a:cubicBezTo>
                  <a:pt x="3" y="968"/>
                  <a:pt x="5" y="975"/>
                  <a:pt x="1" y="982"/>
                </a:cubicBezTo>
                <a:cubicBezTo>
                  <a:pt x="1" y="982"/>
                  <a:pt x="1" y="982"/>
                  <a:pt x="1" y="982"/>
                </a:cubicBezTo>
                <a:cubicBezTo>
                  <a:pt x="1" y="982"/>
                  <a:pt x="1" y="982"/>
                  <a:pt x="1" y="982"/>
                </a:cubicBezTo>
                <a:cubicBezTo>
                  <a:pt x="1" y="1024"/>
                  <a:pt x="2" y="1067"/>
                  <a:pt x="1" y="1110"/>
                </a:cubicBezTo>
                <a:cubicBezTo>
                  <a:pt x="0" y="1154"/>
                  <a:pt x="4" y="1197"/>
                  <a:pt x="22" y="1237"/>
                </a:cubicBezTo>
                <a:cubicBezTo>
                  <a:pt x="27" y="1248"/>
                  <a:pt x="28" y="1261"/>
                  <a:pt x="34" y="1272"/>
                </a:cubicBezTo>
                <a:cubicBezTo>
                  <a:pt x="67" y="1331"/>
                  <a:pt x="102" y="1390"/>
                  <a:pt x="129" y="1452"/>
                </a:cubicBezTo>
                <a:cubicBezTo>
                  <a:pt x="135" y="1465"/>
                  <a:pt x="144" y="1474"/>
                  <a:pt x="149" y="1488"/>
                </a:cubicBezTo>
                <a:cubicBezTo>
                  <a:pt x="160" y="1518"/>
                  <a:pt x="163" y="1552"/>
                  <a:pt x="182" y="1579"/>
                </a:cubicBezTo>
                <a:cubicBezTo>
                  <a:pt x="201" y="1604"/>
                  <a:pt x="206" y="1632"/>
                  <a:pt x="207" y="1662"/>
                </a:cubicBezTo>
                <a:cubicBezTo>
                  <a:pt x="208" y="1689"/>
                  <a:pt x="208" y="1715"/>
                  <a:pt x="208" y="1742"/>
                </a:cubicBezTo>
                <a:cubicBezTo>
                  <a:pt x="208" y="1749"/>
                  <a:pt x="210" y="1752"/>
                  <a:pt x="218" y="1752"/>
                </a:cubicBezTo>
                <a:cubicBezTo>
                  <a:pt x="238" y="1751"/>
                  <a:pt x="257" y="1752"/>
                  <a:pt x="278" y="1752"/>
                </a:cubicBezTo>
                <a:cubicBezTo>
                  <a:pt x="268" y="1772"/>
                  <a:pt x="262" y="1791"/>
                  <a:pt x="257" y="1810"/>
                </a:cubicBezTo>
                <a:cubicBezTo>
                  <a:pt x="250" y="1835"/>
                  <a:pt x="242" y="1861"/>
                  <a:pt x="248" y="1887"/>
                </a:cubicBezTo>
                <a:cubicBezTo>
                  <a:pt x="254" y="1914"/>
                  <a:pt x="255" y="1941"/>
                  <a:pt x="259" y="1967"/>
                </a:cubicBezTo>
                <a:cubicBezTo>
                  <a:pt x="263" y="1999"/>
                  <a:pt x="265" y="2030"/>
                  <a:pt x="266" y="2062"/>
                </a:cubicBezTo>
                <a:cubicBezTo>
                  <a:pt x="266" y="2122"/>
                  <a:pt x="270" y="2182"/>
                  <a:pt x="260" y="2241"/>
                </a:cubicBezTo>
                <a:cubicBezTo>
                  <a:pt x="253" y="2285"/>
                  <a:pt x="243" y="2329"/>
                  <a:pt x="233" y="2373"/>
                </a:cubicBezTo>
                <a:cubicBezTo>
                  <a:pt x="224" y="2417"/>
                  <a:pt x="216" y="2461"/>
                  <a:pt x="216" y="2507"/>
                </a:cubicBezTo>
                <a:cubicBezTo>
                  <a:pt x="216" y="2562"/>
                  <a:pt x="213" y="2618"/>
                  <a:pt x="217" y="2674"/>
                </a:cubicBezTo>
                <a:cubicBezTo>
                  <a:pt x="218" y="2691"/>
                  <a:pt x="219" y="2709"/>
                  <a:pt x="221" y="2726"/>
                </a:cubicBezTo>
                <a:cubicBezTo>
                  <a:pt x="224" y="2754"/>
                  <a:pt x="225" y="2782"/>
                  <a:pt x="229" y="2809"/>
                </a:cubicBezTo>
                <a:cubicBezTo>
                  <a:pt x="232" y="2833"/>
                  <a:pt x="233" y="2857"/>
                  <a:pt x="237" y="2880"/>
                </a:cubicBezTo>
                <a:cubicBezTo>
                  <a:pt x="243" y="2913"/>
                  <a:pt x="244" y="2946"/>
                  <a:pt x="247" y="2979"/>
                </a:cubicBezTo>
                <a:cubicBezTo>
                  <a:pt x="248" y="3002"/>
                  <a:pt x="246" y="3024"/>
                  <a:pt x="243" y="3046"/>
                </a:cubicBezTo>
                <a:cubicBezTo>
                  <a:pt x="240" y="3071"/>
                  <a:pt x="241" y="3096"/>
                  <a:pt x="241" y="3121"/>
                </a:cubicBezTo>
                <a:cubicBezTo>
                  <a:pt x="235" y="3137"/>
                  <a:pt x="238" y="3154"/>
                  <a:pt x="239" y="3171"/>
                </a:cubicBezTo>
                <a:cubicBezTo>
                  <a:pt x="239" y="3175"/>
                  <a:pt x="241" y="3178"/>
                  <a:pt x="245" y="3179"/>
                </a:cubicBezTo>
                <a:cubicBezTo>
                  <a:pt x="267" y="3189"/>
                  <a:pt x="290" y="3201"/>
                  <a:pt x="314" y="3203"/>
                </a:cubicBezTo>
                <a:cubicBezTo>
                  <a:pt x="334" y="3205"/>
                  <a:pt x="349" y="3207"/>
                  <a:pt x="363" y="3223"/>
                </a:cubicBezTo>
                <a:cubicBezTo>
                  <a:pt x="377" y="3238"/>
                  <a:pt x="399" y="3244"/>
                  <a:pt x="417" y="3254"/>
                </a:cubicBezTo>
                <a:cubicBezTo>
                  <a:pt x="428" y="3260"/>
                  <a:pt x="440" y="3264"/>
                  <a:pt x="453" y="3265"/>
                </a:cubicBezTo>
                <a:cubicBezTo>
                  <a:pt x="455" y="3265"/>
                  <a:pt x="456" y="3264"/>
                  <a:pt x="457" y="3263"/>
                </a:cubicBezTo>
                <a:cubicBezTo>
                  <a:pt x="462" y="3263"/>
                  <a:pt x="466" y="3266"/>
                  <a:pt x="471" y="3266"/>
                </a:cubicBezTo>
                <a:cubicBezTo>
                  <a:pt x="498" y="3265"/>
                  <a:pt x="526" y="3266"/>
                  <a:pt x="553" y="3266"/>
                </a:cubicBezTo>
                <a:cubicBezTo>
                  <a:pt x="560" y="3271"/>
                  <a:pt x="568" y="3270"/>
                  <a:pt x="575" y="3269"/>
                </a:cubicBezTo>
                <a:cubicBezTo>
                  <a:pt x="593" y="3267"/>
                  <a:pt x="611" y="3265"/>
                  <a:pt x="629" y="3262"/>
                </a:cubicBezTo>
                <a:cubicBezTo>
                  <a:pt x="645" y="3260"/>
                  <a:pt x="648" y="3256"/>
                  <a:pt x="646" y="3240"/>
                </a:cubicBezTo>
                <a:cubicBezTo>
                  <a:pt x="644" y="3230"/>
                  <a:pt x="641" y="3220"/>
                  <a:pt x="635" y="3211"/>
                </a:cubicBezTo>
                <a:cubicBezTo>
                  <a:pt x="618" y="3185"/>
                  <a:pt x="590" y="3168"/>
                  <a:pt x="570" y="3143"/>
                </a:cubicBezTo>
                <a:cubicBezTo>
                  <a:pt x="585" y="3145"/>
                  <a:pt x="600" y="3143"/>
                  <a:pt x="614" y="3145"/>
                </a:cubicBezTo>
                <a:cubicBezTo>
                  <a:pt x="640" y="3149"/>
                  <a:pt x="664" y="3143"/>
                  <a:pt x="688" y="3136"/>
                </a:cubicBezTo>
                <a:cubicBezTo>
                  <a:pt x="693" y="3134"/>
                  <a:pt x="697" y="3132"/>
                  <a:pt x="700" y="3127"/>
                </a:cubicBezTo>
                <a:cubicBezTo>
                  <a:pt x="705" y="3118"/>
                  <a:pt x="712" y="3119"/>
                  <a:pt x="721" y="3121"/>
                </a:cubicBezTo>
                <a:cubicBezTo>
                  <a:pt x="746" y="3130"/>
                  <a:pt x="772" y="3138"/>
                  <a:pt x="798" y="3148"/>
                </a:cubicBezTo>
                <a:cubicBezTo>
                  <a:pt x="822" y="3156"/>
                  <a:pt x="847" y="3162"/>
                  <a:pt x="872" y="3157"/>
                </a:cubicBezTo>
                <a:cubicBezTo>
                  <a:pt x="905" y="3157"/>
                  <a:pt x="938" y="3156"/>
                  <a:pt x="971" y="3157"/>
                </a:cubicBezTo>
                <a:cubicBezTo>
                  <a:pt x="1003" y="3158"/>
                  <a:pt x="1034" y="3154"/>
                  <a:pt x="1065" y="3145"/>
                </a:cubicBezTo>
                <a:cubicBezTo>
                  <a:pt x="1071" y="3144"/>
                  <a:pt x="1074" y="3143"/>
                  <a:pt x="1073" y="3133"/>
                </a:cubicBezTo>
                <a:cubicBezTo>
                  <a:pt x="1069" y="3112"/>
                  <a:pt x="1053" y="3104"/>
                  <a:pt x="1039" y="3094"/>
                </a:cubicBezTo>
                <a:cubicBezTo>
                  <a:pt x="1012" y="3075"/>
                  <a:pt x="980" y="3075"/>
                  <a:pt x="950" y="3067"/>
                </a:cubicBezTo>
                <a:cubicBezTo>
                  <a:pt x="920" y="3059"/>
                  <a:pt x="889" y="3059"/>
                  <a:pt x="864" y="3039"/>
                </a:cubicBezTo>
                <a:cubicBezTo>
                  <a:pt x="853" y="3030"/>
                  <a:pt x="845" y="3020"/>
                  <a:pt x="835" y="3012"/>
                </a:cubicBezTo>
                <a:cubicBezTo>
                  <a:pt x="813" y="2995"/>
                  <a:pt x="804" y="2973"/>
                  <a:pt x="804" y="2946"/>
                </a:cubicBezTo>
                <a:cubicBezTo>
                  <a:pt x="803" y="2938"/>
                  <a:pt x="799" y="2929"/>
                  <a:pt x="804" y="2920"/>
                </a:cubicBezTo>
                <a:cubicBezTo>
                  <a:pt x="815" y="2901"/>
                  <a:pt x="823" y="2881"/>
                  <a:pt x="828" y="2860"/>
                </a:cubicBezTo>
                <a:cubicBezTo>
                  <a:pt x="835" y="2833"/>
                  <a:pt x="851" y="2809"/>
                  <a:pt x="859" y="2782"/>
                </a:cubicBezTo>
                <a:cubicBezTo>
                  <a:pt x="888" y="2678"/>
                  <a:pt x="906" y="2571"/>
                  <a:pt x="911" y="2463"/>
                </a:cubicBezTo>
                <a:cubicBezTo>
                  <a:pt x="913" y="2457"/>
                  <a:pt x="911" y="2451"/>
                  <a:pt x="913" y="2445"/>
                </a:cubicBezTo>
                <a:cubicBezTo>
                  <a:pt x="913" y="2432"/>
                  <a:pt x="914" y="2419"/>
                  <a:pt x="914" y="2406"/>
                </a:cubicBezTo>
                <a:cubicBezTo>
                  <a:pt x="915" y="2401"/>
                  <a:pt x="914" y="2396"/>
                  <a:pt x="916" y="2391"/>
                </a:cubicBezTo>
                <a:cubicBezTo>
                  <a:pt x="915" y="2346"/>
                  <a:pt x="913" y="2301"/>
                  <a:pt x="927" y="2258"/>
                </a:cubicBezTo>
                <a:cubicBezTo>
                  <a:pt x="929" y="2205"/>
                  <a:pt x="929" y="2151"/>
                  <a:pt x="928" y="2097"/>
                </a:cubicBezTo>
                <a:cubicBezTo>
                  <a:pt x="926" y="2085"/>
                  <a:pt x="923" y="2072"/>
                  <a:pt x="922" y="2060"/>
                </a:cubicBezTo>
                <a:cubicBezTo>
                  <a:pt x="915" y="2008"/>
                  <a:pt x="907" y="1957"/>
                  <a:pt x="896" y="1907"/>
                </a:cubicBezTo>
                <a:cubicBezTo>
                  <a:pt x="878" y="1821"/>
                  <a:pt x="859" y="1736"/>
                  <a:pt x="840" y="1651"/>
                </a:cubicBezTo>
                <a:cubicBezTo>
                  <a:pt x="838" y="1645"/>
                  <a:pt x="841" y="1640"/>
                  <a:pt x="846" y="1636"/>
                </a:cubicBezTo>
                <a:cubicBezTo>
                  <a:pt x="861" y="1624"/>
                  <a:pt x="864" y="1606"/>
                  <a:pt x="863" y="1589"/>
                </a:cubicBezTo>
                <a:cubicBezTo>
                  <a:pt x="862" y="1569"/>
                  <a:pt x="856" y="1549"/>
                  <a:pt x="851" y="1530"/>
                </a:cubicBezTo>
                <a:cubicBezTo>
                  <a:pt x="834" y="1458"/>
                  <a:pt x="818" y="1386"/>
                  <a:pt x="804" y="1313"/>
                </a:cubicBezTo>
                <a:cubicBezTo>
                  <a:pt x="790" y="1234"/>
                  <a:pt x="776" y="1155"/>
                  <a:pt x="753" y="1078"/>
                </a:cubicBezTo>
                <a:cubicBezTo>
                  <a:pt x="740" y="1035"/>
                  <a:pt x="733" y="991"/>
                  <a:pt x="739" y="946"/>
                </a:cubicBezTo>
                <a:cubicBezTo>
                  <a:pt x="741" y="925"/>
                  <a:pt x="745" y="904"/>
                  <a:pt x="740" y="883"/>
                </a:cubicBezTo>
                <a:cubicBezTo>
                  <a:pt x="736" y="867"/>
                  <a:pt x="737" y="850"/>
                  <a:pt x="737" y="834"/>
                </a:cubicBezTo>
                <a:cubicBezTo>
                  <a:pt x="737" y="830"/>
                  <a:pt x="736" y="826"/>
                  <a:pt x="744" y="828"/>
                </a:cubicBezTo>
                <a:cubicBezTo>
                  <a:pt x="768" y="835"/>
                  <a:pt x="793" y="840"/>
                  <a:pt x="818" y="842"/>
                </a:cubicBezTo>
                <a:cubicBezTo>
                  <a:pt x="836" y="844"/>
                  <a:pt x="855" y="846"/>
                  <a:pt x="873" y="848"/>
                </a:cubicBezTo>
                <a:cubicBezTo>
                  <a:pt x="898" y="850"/>
                  <a:pt x="922" y="852"/>
                  <a:pt x="946" y="855"/>
                </a:cubicBezTo>
                <a:cubicBezTo>
                  <a:pt x="960" y="857"/>
                  <a:pt x="973" y="857"/>
                  <a:pt x="986" y="856"/>
                </a:cubicBezTo>
                <a:cubicBezTo>
                  <a:pt x="1013" y="853"/>
                  <a:pt x="1040" y="850"/>
                  <a:pt x="1067" y="843"/>
                </a:cubicBezTo>
                <a:cubicBezTo>
                  <a:pt x="1080" y="840"/>
                  <a:pt x="1093" y="835"/>
                  <a:pt x="1103" y="826"/>
                </a:cubicBezTo>
                <a:cubicBezTo>
                  <a:pt x="1111" y="819"/>
                  <a:pt x="1120" y="811"/>
                  <a:pt x="1117" y="800"/>
                </a:cubicBezTo>
                <a:close/>
                <a:moveTo>
                  <a:pt x="262" y="1259"/>
                </a:moveTo>
                <a:cubicBezTo>
                  <a:pt x="261" y="1262"/>
                  <a:pt x="263" y="1270"/>
                  <a:pt x="256" y="1268"/>
                </a:cubicBezTo>
                <a:cubicBezTo>
                  <a:pt x="251" y="1267"/>
                  <a:pt x="247" y="1264"/>
                  <a:pt x="247" y="1258"/>
                </a:cubicBezTo>
                <a:cubicBezTo>
                  <a:pt x="248" y="1238"/>
                  <a:pt x="239" y="1223"/>
                  <a:pt x="229" y="1208"/>
                </a:cubicBezTo>
                <a:cubicBezTo>
                  <a:pt x="221" y="1197"/>
                  <a:pt x="220" y="1187"/>
                  <a:pt x="225" y="1176"/>
                </a:cubicBezTo>
                <a:cubicBezTo>
                  <a:pt x="236" y="1151"/>
                  <a:pt x="246" y="1127"/>
                  <a:pt x="242" y="1099"/>
                </a:cubicBezTo>
                <a:cubicBezTo>
                  <a:pt x="242" y="1096"/>
                  <a:pt x="242" y="1094"/>
                  <a:pt x="243" y="1092"/>
                </a:cubicBezTo>
                <a:cubicBezTo>
                  <a:pt x="243" y="1090"/>
                  <a:pt x="245" y="1089"/>
                  <a:pt x="247" y="1085"/>
                </a:cubicBezTo>
                <a:cubicBezTo>
                  <a:pt x="254" y="1101"/>
                  <a:pt x="261" y="1115"/>
                  <a:pt x="270" y="1127"/>
                </a:cubicBezTo>
                <a:cubicBezTo>
                  <a:pt x="272" y="1129"/>
                  <a:pt x="273" y="1132"/>
                  <a:pt x="273" y="1135"/>
                </a:cubicBezTo>
                <a:cubicBezTo>
                  <a:pt x="274" y="1176"/>
                  <a:pt x="273" y="1218"/>
                  <a:pt x="262" y="1259"/>
                </a:cubicBezTo>
                <a:close/>
                <a:moveTo>
                  <a:pt x="701" y="268"/>
                </a:moveTo>
                <a:cubicBezTo>
                  <a:pt x="701" y="265"/>
                  <a:pt x="706" y="267"/>
                  <a:pt x="709" y="266"/>
                </a:cubicBezTo>
                <a:cubicBezTo>
                  <a:pt x="718" y="266"/>
                  <a:pt x="724" y="269"/>
                  <a:pt x="723" y="279"/>
                </a:cubicBezTo>
                <a:cubicBezTo>
                  <a:pt x="722" y="296"/>
                  <a:pt x="726" y="310"/>
                  <a:pt x="746" y="311"/>
                </a:cubicBezTo>
                <a:cubicBezTo>
                  <a:pt x="750" y="311"/>
                  <a:pt x="750" y="314"/>
                  <a:pt x="749" y="316"/>
                </a:cubicBezTo>
                <a:cubicBezTo>
                  <a:pt x="747" y="321"/>
                  <a:pt x="746" y="328"/>
                  <a:pt x="739" y="329"/>
                </a:cubicBezTo>
                <a:cubicBezTo>
                  <a:pt x="727" y="330"/>
                  <a:pt x="695" y="307"/>
                  <a:pt x="696" y="294"/>
                </a:cubicBezTo>
                <a:cubicBezTo>
                  <a:pt x="696" y="286"/>
                  <a:pt x="700" y="277"/>
                  <a:pt x="701" y="268"/>
                </a:cubicBezTo>
                <a:close/>
                <a:moveTo>
                  <a:pt x="655" y="2294"/>
                </a:moveTo>
                <a:cubicBezTo>
                  <a:pt x="653" y="2306"/>
                  <a:pt x="650" y="2317"/>
                  <a:pt x="646" y="2328"/>
                </a:cubicBezTo>
                <a:cubicBezTo>
                  <a:pt x="632" y="2366"/>
                  <a:pt x="631" y="2405"/>
                  <a:pt x="627" y="2445"/>
                </a:cubicBezTo>
                <a:cubicBezTo>
                  <a:pt x="621" y="2499"/>
                  <a:pt x="614" y="2554"/>
                  <a:pt x="609" y="2608"/>
                </a:cubicBezTo>
                <a:cubicBezTo>
                  <a:pt x="603" y="2677"/>
                  <a:pt x="584" y="2743"/>
                  <a:pt x="579" y="2812"/>
                </a:cubicBezTo>
                <a:cubicBezTo>
                  <a:pt x="579" y="2821"/>
                  <a:pt x="576" y="2829"/>
                  <a:pt x="568" y="2835"/>
                </a:cubicBezTo>
                <a:cubicBezTo>
                  <a:pt x="558" y="2842"/>
                  <a:pt x="554" y="2852"/>
                  <a:pt x="553" y="2863"/>
                </a:cubicBezTo>
                <a:cubicBezTo>
                  <a:pt x="546" y="2901"/>
                  <a:pt x="534" y="2938"/>
                  <a:pt x="529" y="2977"/>
                </a:cubicBezTo>
                <a:cubicBezTo>
                  <a:pt x="524" y="3010"/>
                  <a:pt x="526" y="3044"/>
                  <a:pt x="529" y="3077"/>
                </a:cubicBezTo>
                <a:cubicBezTo>
                  <a:pt x="530" y="3085"/>
                  <a:pt x="531" y="3093"/>
                  <a:pt x="531" y="3102"/>
                </a:cubicBezTo>
                <a:cubicBezTo>
                  <a:pt x="532" y="3105"/>
                  <a:pt x="533" y="3108"/>
                  <a:pt x="528" y="3108"/>
                </a:cubicBezTo>
                <a:cubicBezTo>
                  <a:pt x="511" y="3087"/>
                  <a:pt x="491" y="3070"/>
                  <a:pt x="476" y="3049"/>
                </a:cubicBezTo>
                <a:cubicBezTo>
                  <a:pt x="474" y="3046"/>
                  <a:pt x="471" y="3043"/>
                  <a:pt x="471" y="3041"/>
                </a:cubicBezTo>
                <a:cubicBezTo>
                  <a:pt x="470" y="3016"/>
                  <a:pt x="459" y="2995"/>
                  <a:pt x="453" y="2972"/>
                </a:cubicBezTo>
                <a:cubicBezTo>
                  <a:pt x="449" y="2959"/>
                  <a:pt x="451" y="2944"/>
                  <a:pt x="452" y="2930"/>
                </a:cubicBezTo>
                <a:cubicBezTo>
                  <a:pt x="455" y="2899"/>
                  <a:pt x="458" y="2868"/>
                  <a:pt x="462" y="2837"/>
                </a:cubicBezTo>
                <a:cubicBezTo>
                  <a:pt x="464" y="2822"/>
                  <a:pt x="464" y="2808"/>
                  <a:pt x="458" y="2795"/>
                </a:cubicBezTo>
                <a:cubicBezTo>
                  <a:pt x="441" y="2764"/>
                  <a:pt x="447" y="2732"/>
                  <a:pt x="450" y="2701"/>
                </a:cubicBezTo>
                <a:cubicBezTo>
                  <a:pt x="455" y="2638"/>
                  <a:pt x="459" y="2576"/>
                  <a:pt x="463" y="2513"/>
                </a:cubicBezTo>
                <a:cubicBezTo>
                  <a:pt x="465" y="2479"/>
                  <a:pt x="466" y="2444"/>
                  <a:pt x="479" y="2412"/>
                </a:cubicBezTo>
                <a:cubicBezTo>
                  <a:pt x="487" y="2390"/>
                  <a:pt x="486" y="2366"/>
                  <a:pt x="490" y="2343"/>
                </a:cubicBezTo>
                <a:cubicBezTo>
                  <a:pt x="496" y="2297"/>
                  <a:pt x="505" y="2252"/>
                  <a:pt x="525" y="2209"/>
                </a:cubicBezTo>
                <a:cubicBezTo>
                  <a:pt x="548" y="2157"/>
                  <a:pt x="559" y="2101"/>
                  <a:pt x="567" y="2045"/>
                </a:cubicBezTo>
                <a:cubicBezTo>
                  <a:pt x="569" y="2031"/>
                  <a:pt x="566" y="2013"/>
                  <a:pt x="581" y="2004"/>
                </a:cubicBezTo>
                <a:cubicBezTo>
                  <a:pt x="599" y="2056"/>
                  <a:pt x="616" y="2108"/>
                  <a:pt x="633" y="2159"/>
                </a:cubicBezTo>
                <a:cubicBezTo>
                  <a:pt x="641" y="2181"/>
                  <a:pt x="648" y="2203"/>
                  <a:pt x="656" y="2224"/>
                </a:cubicBezTo>
                <a:cubicBezTo>
                  <a:pt x="665" y="2248"/>
                  <a:pt x="659" y="2271"/>
                  <a:pt x="655" y="2294"/>
                </a:cubicBezTo>
                <a:close/>
                <a:moveTo>
                  <a:pt x="895" y="639"/>
                </a:moveTo>
                <a:cubicBezTo>
                  <a:pt x="859" y="613"/>
                  <a:pt x="819" y="601"/>
                  <a:pt x="779" y="590"/>
                </a:cubicBezTo>
                <a:cubicBezTo>
                  <a:pt x="774" y="589"/>
                  <a:pt x="771" y="585"/>
                  <a:pt x="768" y="581"/>
                </a:cubicBezTo>
                <a:cubicBezTo>
                  <a:pt x="745" y="557"/>
                  <a:pt x="719" y="537"/>
                  <a:pt x="695" y="516"/>
                </a:cubicBezTo>
                <a:cubicBezTo>
                  <a:pt x="679" y="502"/>
                  <a:pt x="659" y="493"/>
                  <a:pt x="636" y="494"/>
                </a:cubicBezTo>
                <a:cubicBezTo>
                  <a:pt x="607" y="496"/>
                  <a:pt x="580" y="489"/>
                  <a:pt x="551" y="478"/>
                </a:cubicBezTo>
                <a:cubicBezTo>
                  <a:pt x="558" y="521"/>
                  <a:pt x="565" y="562"/>
                  <a:pt x="572" y="602"/>
                </a:cubicBezTo>
                <a:cubicBezTo>
                  <a:pt x="571" y="602"/>
                  <a:pt x="571" y="603"/>
                  <a:pt x="570" y="603"/>
                </a:cubicBezTo>
                <a:cubicBezTo>
                  <a:pt x="559" y="575"/>
                  <a:pt x="547" y="547"/>
                  <a:pt x="537" y="518"/>
                </a:cubicBezTo>
                <a:cubicBezTo>
                  <a:pt x="533" y="507"/>
                  <a:pt x="538" y="495"/>
                  <a:pt x="540" y="484"/>
                </a:cubicBezTo>
                <a:cubicBezTo>
                  <a:pt x="541" y="478"/>
                  <a:pt x="540" y="474"/>
                  <a:pt x="536" y="469"/>
                </a:cubicBezTo>
                <a:cubicBezTo>
                  <a:pt x="542" y="469"/>
                  <a:pt x="546" y="469"/>
                  <a:pt x="551" y="469"/>
                </a:cubicBezTo>
                <a:cubicBezTo>
                  <a:pt x="576" y="469"/>
                  <a:pt x="589" y="457"/>
                  <a:pt x="591" y="432"/>
                </a:cubicBezTo>
                <a:cubicBezTo>
                  <a:pt x="591" y="426"/>
                  <a:pt x="593" y="421"/>
                  <a:pt x="599" y="419"/>
                </a:cubicBezTo>
                <a:cubicBezTo>
                  <a:pt x="606" y="417"/>
                  <a:pt x="608" y="411"/>
                  <a:pt x="606" y="404"/>
                </a:cubicBezTo>
                <a:cubicBezTo>
                  <a:pt x="606" y="403"/>
                  <a:pt x="604" y="401"/>
                  <a:pt x="606" y="401"/>
                </a:cubicBezTo>
                <a:cubicBezTo>
                  <a:pt x="620" y="397"/>
                  <a:pt x="616" y="385"/>
                  <a:pt x="616" y="376"/>
                </a:cubicBezTo>
                <a:cubicBezTo>
                  <a:pt x="616" y="369"/>
                  <a:pt x="619" y="368"/>
                  <a:pt x="625" y="368"/>
                </a:cubicBezTo>
                <a:cubicBezTo>
                  <a:pt x="634" y="368"/>
                  <a:pt x="647" y="372"/>
                  <a:pt x="652" y="366"/>
                </a:cubicBezTo>
                <a:cubicBezTo>
                  <a:pt x="658" y="359"/>
                  <a:pt x="653" y="347"/>
                  <a:pt x="654" y="337"/>
                </a:cubicBezTo>
                <a:cubicBezTo>
                  <a:pt x="655" y="330"/>
                  <a:pt x="650" y="321"/>
                  <a:pt x="658" y="317"/>
                </a:cubicBezTo>
                <a:cubicBezTo>
                  <a:pt x="668" y="313"/>
                  <a:pt x="671" y="324"/>
                  <a:pt x="676" y="330"/>
                </a:cubicBezTo>
                <a:cubicBezTo>
                  <a:pt x="682" y="338"/>
                  <a:pt x="689" y="347"/>
                  <a:pt x="698" y="352"/>
                </a:cubicBezTo>
                <a:cubicBezTo>
                  <a:pt x="713" y="360"/>
                  <a:pt x="719" y="378"/>
                  <a:pt x="733" y="387"/>
                </a:cubicBezTo>
                <a:cubicBezTo>
                  <a:pt x="754" y="400"/>
                  <a:pt x="779" y="406"/>
                  <a:pt x="802" y="414"/>
                </a:cubicBezTo>
                <a:cubicBezTo>
                  <a:pt x="817" y="418"/>
                  <a:pt x="831" y="434"/>
                  <a:pt x="832" y="449"/>
                </a:cubicBezTo>
                <a:cubicBezTo>
                  <a:pt x="833" y="476"/>
                  <a:pt x="840" y="502"/>
                  <a:pt x="853" y="526"/>
                </a:cubicBezTo>
                <a:cubicBezTo>
                  <a:pt x="866" y="549"/>
                  <a:pt x="876" y="573"/>
                  <a:pt x="889" y="596"/>
                </a:cubicBezTo>
                <a:cubicBezTo>
                  <a:pt x="897" y="610"/>
                  <a:pt x="895" y="623"/>
                  <a:pt x="895" y="639"/>
                </a:cubicBezTo>
                <a:close/>
              </a:path>
            </a:pathLst>
          </a:custGeom>
          <a:solidFill>
            <a:srgbClr val="ED1C2E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0" y="5736724"/>
            <a:ext cx="9152467" cy="1121276"/>
          </a:xfrm>
          <a:prstGeom prst="rect">
            <a:avLst/>
          </a:prstGeom>
          <a:solidFill>
            <a:schemeClr val="tx2"/>
          </a:solidFill>
        </p:spPr>
        <p:txBody>
          <a:bodyPr wrap="square" anchor="ctr">
            <a:noAutofit/>
          </a:bodyPr>
          <a:lstStyle/>
          <a:p>
            <a:pPr algn="ctr"/>
            <a:r>
              <a:rPr lang="en-GB" sz="1600" dirty="0" smtClean="0">
                <a:solidFill>
                  <a:schemeClr val="bg1"/>
                </a:solidFill>
                <a:latin typeface="Arial Black"/>
                <a:cs typeface="Arial Black"/>
              </a:rPr>
              <a:t>TAKEAWAY</a:t>
            </a:r>
            <a:br>
              <a:rPr lang="en-GB" sz="1600" dirty="0" smtClean="0">
                <a:solidFill>
                  <a:schemeClr val="bg1"/>
                </a:solidFill>
                <a:latin typeface="Arial Black"/>
                <a:cs typeface="Arial Black"/>
              </a:rPr>
            </a:br>
            <a:r>
              <a:rPr lang="en-GB" sz="1600" dirty="0">
                <a:solidFill>
                  <a:schemeClr val="bg1"/>
                </a:solidFill>
                <a:cs typeface="Arial Black"/>
              </a:rPr>
              <a:t>Companies do not typically associate functions like finance, R&amp;D, IT and operations as dealing </a:t>
            </a:r>
            <a:r>
              <a:rPr lang="en-GB" sz="1600" dirty="0" smtClean="0">
                <a:solidFill>
                  <a:schemeClr val="bg1"/>
                </a:solidFill>
                <a:cs typeface="Arial Black"/>
              </a:rPr>
              <a:t>with</a:t>
            </a:r>
            <a:br>
              <a:rPr lang="en-GB" sz="1600" dirty="0" smtClean="0">
                <a:solidFill>
                  <a:schemeClr val="bg1"/>
                </a:solidFill>
                <a:cs typeface="Arial Black"/>
              </a:rPr>
            </a:br>
            <a:r>
              <a:rPr lang="en-GB" sz="1600" dirty="0" smtClean="0">
                <a:solidFill>
                  <a:schemeClr val="bg1"/>
                </a:solidFill>
                <a:cs typeface="Arial Black"/>
              </a:rPr>
              <a:t>customers</a:t>
            </a:r>
            <a:r>
              <a:rPr lang="en-GB" sz="1600" dirty="0">
                <a:solidFill>
                  <a:schemeClr val="bg1"/>
                </a:solidFill>
                <a:cs typeface="Arial Black"/>
              </a:rPr>
              <a:t>, which could be a blind spot in the way they approach and plan CEM initiatives causing them to </a:t>
            </a:r>
            <a:r>
              <a:rPr lang="en-GB" sz="1600" dirty="0" smtClean="0">
                <a:solidFill>
                  <a:schemeClr val="bg1"/>
                </a:solidFill>
                <a:cs typeface="Arial Black"/>
              </a:rPr>
              <a:t>fail</a:t>
            </a:r>
            <a:endParaRPr lang="en-GB" sz="1600" dirty="0">
              <a:solidFill>
                <a:schemeClr val="bg1"/>
              </a:solidFill>
              <a:cs typeface="Arial Black"/>
            </a:endParaRPr>
          </a:p>
        </p:txBody>
      </p:sp>
      <p:grpSp>
        <p:nvGrpSpPr>
          <p:cNvPr id="28" name="Group 27"/>
          <p:cNvGrpSpPr/>
          <p:nvPr/>
        </p:nvGrpSpPr>
        <p:grpSpPr>
          <a:xfrm rot="12600000">
            <a:off x="1258521" y="3432175"/>
            <a:ext cx="147898" cy="769408"/>
            <a:chOff x="387520" y="3306460"/>
            <a:chExt cx="212344" cy="1104673"/>
          </a:xfrm>
        </p:grpSpPr>
        <p:sp>
          <p:nvSpPr>
            <p:cNvPr id="23" name="Isosceles Triangle 22"/>
            <p:cNvSpPr/>
            <p:nvPr/>
          </p:nvSpPr>
          <p:spPr>
            <a:xfrm>
              <a:off x="387520" y="3306460"/>
              <a:ext cx="212344" cy="223912"/>
            </a:xfrm>
            <a:prstGeom prst="triangle">
              <a:avLst/>
            </a:prstGeom>
            <a:solidFill>
              <a:schemeClr val="bg1"/>
            </a:solidFill>
            <a:ln w="29210" cmpd="sng">
              <a:solidFill>
                <a:srgbClr val="FFFFFF"/>
              </a:solidFill>
              <a:bevel/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388198" y="3539066"/>
              <a:ext cx="210989" cy="702733"/>
            </a:xfrm>
            <a:prstGeom prst="rect">
              <a:avLst/>
            </a:prstGeom>
            <a:ln w="28575" cmpd="sng">
              <a:solidFill>
                <a:srgbClr val="FFFFFF"/>
              </a:solidFill>
              <a:miter lim="800000"/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447126" y="3835399"/>
              <a:ext cx="93133" cy="310195"/>
            </a:xfrm>
            <a:prstGeom prst="rect">
              <a:avLst/>
            </a:prstGeom>
            <a:solidFill>
              <a:srgbClr val="FFFFFF"/>
            </a:solidFill>
            <a:ln w="28575" cmpd="sng">
              <a:noFill/>
              <a:miter lim="800000"/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7" name="Round Same Side Corner Rectangle 26"/>
            <p:cNvSpPr/>
            <p:nvPr/>
          </p:nvSpPr>
          <p:spPr>
            <a:xfrm rot="10800000">
              <a:off x="392432" y="4292600"/>
              <a:ext cx="202521" cy="118533"/>
            </a:xfrm>
            <a:prstGeom prst="round2SameRect">
              <a:avLst/>
            </a:prstGeom>
            <a:solidFill>
              <a:schemeClr val="bg1"/>
            </a:solidFill>
            <a:ln w="28575" cmpd="sng">
              <a:solidFill>
                <a:srgbClr val="FFFFFF"/>
              </a:solidFill>
              <a:miter lim="800000"/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9" name="Multiply 28"/>
          <p:cNvSpPr/>
          <p:nvPr/>
        </p:nvSpPr>
        <p:spPr>
          <a:xfrm>
            <a:off x="898825" y="4113415"/>
            <a:ext cx="277091" cy="277091"/>
          </a:xfrm>
          <a:prstGeom prst="mathMultiply">
            <a:avLst/>
          </a:prstGeom>
          <a:solidFill>
            <a:srgbClr val="FFFFFF"/>
          </a:solidFill>
          <a:ln w="38100" cmpd="sng">
            <a:noFill/>
            <a:miter lim="800000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" name="Chord 29"/>
          <p:cNvSpPr/>
          <p:nvPr/>
        </p:nvSpPr>
        <p:spPr>
          <a:xfrm rot="1800000">
            <a:off x="3296372" y="3571983"/>
            <a:ext cx="591653" cy="591653"/>
          </a:xfrm>
          <a:prstGeom prst="chord">
            <a:avLst>
              <a:gd name="adj1" fmla="val 4229892"/>
              <a:gd name="adj2" fmla="val 13806067"/>
            </a:avLst>
          </a:prstGeom>
          <a:solidFill>
            <a:srgbClr val="FFFFFF"/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91440" rIns="9144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lnSpc>
                <a:spcPct val="90000"/>
              </a:lnSpc>
              <a:spcBef>
                <a:spcPts val="600"/>
              </a:spcBef>
            </a:pPr>
            <a:endParaRPr lang="en-US" sz="1400" kern="0" dirty="0">
              <a:solidFill>
                <a:srgbClr val="FFFFFF"/>
              </a:solidFill>
              <a:latin typeface="Segoe UI"/>
            </a:endParaRPr>
          </a:p>
        </p:txBody>
      </p:sp>
      <p:sp>
        <p:nvSpPr>
          <p:cNvPr id="31" name="Chord 30"/>
          <p:cNvSpPr/>
          <p:nvPr/>
        </p:nvSpPr>
        <p:spPr>
          <a:xfrm rot="12600000">
            <a:off x="3309314" y="3753138"/>
            <a:ext cx="591653" cy="591653"/>
          </a:xfrm>
          <a:prstGeom prst="chord">
            <a:avLst>
              <a:gd name="adj1" fmla="val 4229892"/>
              <a:gd name="adj2" fmla="val 13806067"/>
            </a:avLst>
          </a:prstGeom>
          <a:solidFill>
            <a:schemeClr val="bg1"/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91440" rIns="9144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lnSpc>
                <a:spcPct val="90000"/>
              </a:lnSpc>
              <a:spcBef>
                <a:spcPts val="600"/>
              </a:spcBef>
            </a:pPr>
            <a:endParaRPr lang="en-US" sz="1400" kern="0" dirty="0">
              <a:solidFill>
                <a:srgbClr val="FFFFFF"/>
              </a:solidFill>
              <a:latin typeface="Segoe UI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655760" y="3962400"/>
            <a:ext cx="89093" cy="19304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38100" cmpd="sng">
            <a:noFill/>
            <a:miter lim="800000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4" name="Chord 33"/>
          <p:cNvSpPr/>
          <p:nvPr/>
        </p:nvSpPr>
        <p:spPr>
          <a:xfrm rot="1800000">
            <a:off x="3450821" y="3760278"/>
            <a:ext cx="232620" cy="232620"/>
          </a:xfrm>
          <a:prstGeom prst="chord">
            <a:avLst>
              <a:gd name="adj1" fmla="val 4229892"/>
              <a:gd name="adj2" fmla="val 13806067"/>
            </a:avLst>
          </a:prstGeom>
          <a:solidFill>
            <a:schemeClr val="accent1">
              <a:lumMod val="75000"/>
            </a:schemeClr>
          </a:solidFill>
          <a:ln w="38100" cmpd="sng">
            <a:noFill/>
            <a:miter lim="800000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6" name="Oval 35"/>
          <p:cNvSpPr/>
          <p:nvPr/>
        </p:nvSpPr>
        <p:spPr>
          <a:xfrm>
            <a:off x="5453848" y="3666742"/>
            <a:ext cx="538228" cy="538228"/>
          </a:xfrm>
          <a:prstGeom prst="ellipse">
            <a:avLst/>
          </a:prstGeom>
          <a:noFill/>
          <a:ln w="28575" cmpd="sng">
            <a:solidFill>
              <a:schemeClr val="bg1"/>
            </a:solidFill>
            <a:beve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 kern="0" dirty="0">
              <a:solidFill>
                <a:sysClr val="windowText" lastClr="000000"/>
              </a:solidFill>
            </a:endParaRPr>
          </a:p>
        </p:txBody>
      </p:sp>
      <p:sp>
        <p:nvSpPr>
          <p:cNvPr id="38" name="Oval 37"/>
          <p:cNvSpPr/>
          <p:nvPr/>
        </p:nvSpPr>
        <p:spPr>
          <a:xfrm>
            <a:off x="5601533" y="3814428"/>
            <a:ext cx="242855" cy="242855"/>
          </a:xfrm>
          <a:prstGeom prst="ellipse">
            <a:avLst/>
          </a:prstGeom>
          <a:noFill/>
          <a:ln w="28575" cmpd="sng">
            <a:solidFill>
              <a:schemeClr val="bg1"/>
            </a:solidFill>
            <a:beve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 kern="0" dirty="0">
              <a:solidFill>
                <a:sysClr val="windowText" lastClr="000000"/>
              </a:solidFill>
            </a:endParaRPr>
          </a:p>
        </p:txBody>
      </p:sp>
      <p:sp>
        <p:nvSpPr>
          <p:cNvPr id="39" name="Oval 38"/>
          <p:cNvSpPr/>
          <p:nvPr/>
        </p:nvSpPr>
        <p:spPr>
          <a:xfrm>
            <a:off x="5467407" y="3713497"/>
            <a:ext cx="91893" cy="9189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0" vert="horz" wrap="square" lIns="87056" tIns="87056" rIns="87056" bIns="87056" numCol="1" spcCol="1270" rtlCol="0" anchor="ctr" anchorCtr="0">
            <a:noAutofit/>
          </a:bodyPr>
          <a:lstStyle/>
          <a:p>
            <a:pPr algn="ctr" defTabSz="49784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100" dirty="0"/>
          </a:p>
        </p:txBody>
      </p:sp>
      <p:sp>
        <p:nvSpPr>
          <p:cNvPr id="41" name="Oval 40"/>
          <p:cNvSpPr/>
          <p:nvPr/>
        </p:nvSpPr>
        <p:spPr>
          <a:xfrm>
            <a:off x="5781446" y="3924754"/>
            <a:ext cx="91893" cy="9189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0" vert="horz" wrap="square" lIns="87056" tIns="87056" rIns="87056" bIns="87056" numCol="1" spcCol="1270" rtlCol="0" anchor="ctr" anchorCtr="0">
            <a:noAutofit/>
          </a:bodyPr>
          <a:lstStyle/>
          <a:p>
            <a:pPr algn="ctr" defTabSz="49784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100" dirty="0"/>
          </a:p>
        </p:txBody>
      </p:sp>
      <p:sp>
        <p:nvSpPr>
          <p:cNvPr id="44" name="Rectangle 43"/>
          <p:cNvSpPr/>
          <p:nvPr/>
        </p:nvSpPr>
        <p:spPr>
          <a:xfrm>
            <a:off x="7378771" y="4023360"/>
            <a:ext cx="243840" cy="162560"/>
          </a:xfrm>
          <a:prstGeom prst="rect">
            <a:avLst/>
          </a:prstGeom>
          <a:solidFill>
            <a:srgbClr val="FFFFFF"/>
          </a:solidFill>
          <a:ln w="38100" cmpd="sng">
            <a:noFill/>
            <a:miter lim="800000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7744531" y="4023360"/>
            <a:ext cx="243840" cy="162560"/>
          </a:xfrm>
          <a:prstGeom prst="rect">
            <a:avLst/>
          </a:prstGeom>
          <a:solidFill>
            <a:srgbClr val="FFFFFF"/>
          </a:solidFill>
          <a:ln w="38100" cmpd="sng">
            <a:noFill/>
            <a:miter lim="800000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8110291" y="4023360"/>
            <a:ext cx="243840" cy="162560"/>
          </a:xfrm>
          <a:prstGeom prst="rect">
            <a:avLst/>
          </a:prstGeom>
          <a:solidFill>
            <a:srgbClr val="FFFFFF"/>
          </a:solidFill>
          <a:ln w="38100" cmpd="sng">
            <a:noFill/>
            <a:miter lim="800000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48" name="Straight Connector 47"/>
          <p:cNvCxnSpPr/>
          <p:nvPr/>
        </p:nvCxnSpPr>
        <p:spPr>
          <a:xfrm>
            <a:off x="7500691" y="4094480"/>
            <a:ext cx="731520" cy="0"/>
          </a:xfrm>
          <a:prstGeom prst="line">
            <a:avLst/>
          </a:prstGeom>
          <a:ln w="19050">
            <a:solidFill>
              <a:schemeClr val="bg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rot="5400000">
            <a:off x="7739749" y="3911600"/>
            <a:ext cx="233085" cy="0"/>
          </a:xfrm>
          <a:prstGeom prst="line">
            <a:avLst/>
          </a:prstGeom>
          <a:ln w="19050">
            <a:solidFill>
              <a:schemeClr val="bg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49"/>
          <p:cNvSpPr/>
          <p:nvPr/>
        </p:nvSpPr>
        <p:spPr>
          <a:xfrm>
            <a:off x="7663251" y="3535965"/>
            <a:ext cx="365760" cy="324551"/>
          </a:xfrm>
          <a:prstGeom prst="rect">
            <a:avLst/>
          </a:prstGeom>
          <a:solidFill>
            <a:srgbClr val="FFFFFF"/>
          </a:solidFill>
          <a:ln w="38100" cmpd="sng">
            <a:noFill/>
            <a:miter lim="800000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" name="Multiply 50"/>
          <p:cNvSpPr/>
          <p:nvPr/>
        </p:nvSpPr>
        <p:spPr>
          <a:xfrm>
            <a:off x="7707585" y="3564775"/>
            <a:ext cx="277091" cy="277091"/>
          </a:xfrm>
          <a:prstGeom prst="mathMultiply">
            <a:avLst/>
          </a:prstGeom>
          <a:solidFill>
            <a:schemeClr val="accent1"/>
          </a:solidFill>
          <a:ln w="38100" cmpd="sng">
            <a:noFill/>
            <a:miter lim="800000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2089719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Rectangle 273"/>
          <p:cNvSpPr/>
          <p:nvPr/>
        </p:nvSpPr>
        <p:spPr>
          <a:xfrm>
            <a:off x="0" y="-8467"/>
            <a:ext cx="9144000" cy="1126067"/>
          </a:xfrm>
          <a:prstGeom prst="rect">
            <a:avLst/>
          </a:prstGeom>
          <a:gradFill flip="none" rotWithShape="1">
            <a:gsLst>
              <a:gs pos="0">
                <a:srgbClr val="890000"/>
              </a:gs>
              <a:gs pos="100000">
                <a:srgbClr val="E6001B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0" vert="horz" wrap="square" lIns="87056" tIns="87056" rIns="87056" bIns="87056" numCol="1" spcCol="1270" rtlCol="0" anchor="ctr" anchorCtr="0">
            <a:noAutofit/>
          </a:bodyPr>
          <a:lstStyle/>
          <a:p>
            <a:pPr algn="ctr" defTabSz="49784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100" dirty="0"/>
          </a:p>
        </p:txBody>
      </p:sp>
      <p:grpSp>
        <p:nvGrpSpPr>
          <p:cNvPr id="13" name="Group 12"/>
          <p:cNvGrpSpPr/>
          <p:nvPr/>
        </p:nvGrpSpPr>
        <p:grpSpPr>
          <a:xfrm>
            <a:off x="619760" y="1759002"/>
            <a:ext cx="7863840" cy="4076748"/>
            <a:chOff x="110319" y="2409430"/>
            <a:chExt cx="6110224" cy="3109668"/>
          </a:xfrm>
          <a:solidFill>
            <a:schemeClr val="accent2">
              <a:alpha val="39000"/>
            </a:schemeClr>
          </a:solidFill>
        </p:grpSpPr>
        <p:grpSp>
          <p:nvGrpSpPr>
            <p:cNvPr id="14" name="Group 5"/>
            <p:cNvGrpSpPr>
              <a:grpSpLocks/>
            </p:cNvGrpSpPr>
            <p:nvPr/>
          </p:nvGrpSpPr>
          <p:grpSpPr bwMode="auto">
            <a:xfrm>
              <a:off x="4675955" y="4290638"/>
              <a:ext cx="323849" cy="111125"/>
              <a:chOff x="4449" y="3335"/>
              <a:chExt cx="260" cy="83"/>
            </a:xfrm>
            <a:grpFill/>
          </p:grpSpPr>
          <p:sp>
            <p:nvSpPr>
              <p:cNvPr id="270" name="Freeform 6"/>
              <p:cNvSpPr>
                <a:spLocks/>
              </p:cNvSpPr>
              <p:nvPr/>
            </p:nvSpPr>
            <p:spPr bwMode="auto">
              <a:xfrm>
                <a:off x="4449" y="3340"/>
                <a:ext cx="52" cy="69"/>
              </a:xfrm>
              <a:custGeom>
                <a:avLst/>
                <a:gdLst>
                  <a:gd name="T0" fmla="*/ 0 w 52"/>
                  <a:gd name="T1" fmla="*/ 0 h 69"/>
                  <a:gd name="T2" fmla="*/ 0 w 52"/>
                  <a:gd name="T3" fmla="*/ 0 h 69"/>
                  <a:gd name="T4" fmla="*/ 10 w 52"/>
                  <a:gd name="T5" fmla="*/ 0 h 69"/>
                  <a:gd name="T6" fmla="*/ 13 w 52"/>
                  <a:gd name="T7" fmla="*/ 13 h 69"/>
                  <a:gd name="T8" fmla="*/ 26 w 52"/>
                  <a:gd name="T9" fmla="*/ 5 h 69"/>
                  <a:gd name="T10" fmla="*/ 43 w 52"/>
                  <a:gd name="T11" fmla="*/ 21 h 69"/>
                  <a:gd name="T12" fmla="*/ 51 w 52"/>
                  <a:gd name="T13" fmla="*/ 68 h 69"/>
                  <a:gd name="T14" fmla="*/ 50 w 52"/>
                  <a:gd name="T15" fmla="*/ 68 h 69"/>
                  <a:gd name="T16" fmla="*/ 16 w 52"/>
                  <a:gd name="T17" fmla="*/ 48 h 69"/>
                  <a:gd name="T18" fmla="*/ 0 w 52"/>
                  <a:gd name="T19" fmla="*/ 0 h 69"/>
                  <a:gd name="T20" fmla="*/ 0 w 52"/>
                  <a:gd name="T21" fmla="*/ 0 h 69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52"/>
                  <a:gd name="T34" fmla="*/ 0 h 69"/>
                  <a:gd name="T35" fmla="*/ 52 w 52"/>
                  <a:gd name="T36" fmla="*/ 69 h 69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52" h="69">
                    <a:moveTo>
                      <a:pt x="0" y="0"/>
                    </a:moveTo>
                    <a:lnTo>
                      <a:pt x="0" y="0"/>
                    </a:lnTo>
                    <a:lnTo>
                      <a:pt x="10" y="0"/>
                    </a:lnTo>
                    <a:lnTo>
                      <a:pt x="13" y="13"/>
                    </a:lnTo>
                    <a:lnTo>
                      <a:pt x="26" y="5"/>
                    </a:lnTo>
                    <a:lnTo>
                      <a:pt x="43" y="21"/>
                    </a:lnTo>
                    <a:lnTo>
                      <a:pt x="51" y="68"/>
                    </a:lnTo>
                    <a:lnTo>
                      <a:pt x="50" y="68"/>
                    </a:lnTo>
                    <a:lnTo>
                      <a:pt x="16" y="48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CC0000"/>
              </a:solidFill>
              <a:ln w="63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pPr>
                  <a:defRPr/>
                </a:pPr>
                <a:endParaRPr lang="en-GB" dirty="0"/>
              </a:p>
            </p:txBody>
          </p:sp>
          <p:sp>
            <p:nvSpPr>
              <p:cNvPr id="271" name="Freeform 7"/>
              <p:cNvSpPr>
                <a:spLocks/>
              </p:cNvSpPr>
              <p:nvPr/>
            </p:nvSpPr>
            <p:spPr bwMode="auto">
              <a:xfrm>
                <a:off x="4577" y="3335"/>
                <a:ext cx="132" cy="83"/>
              </a:xfrm>
              <a:custGeom>
                <a:avLst/>
                <a:gdLst>
                  <a:gd name="T0" fmla="*/ 0 w 132"/>
                  <a:gd name="T1" fmla="*/ 72 h 83"/>
                  <a:gd name="T2" fmla="*/ 0 w 132"/>
                  <a:gd name="T3" fmla="*/ 72 h 83"/>
                  <a:gd name="T4" fmla="*/ 12 w 132"/>
                  <a:gd name="T5" fmla="*/ 82 h 83"/>
                  <a:gd name="T6" fmla="*/ 53 w 132"/>
                  <a:gd name="T7" fmla="*/ 79 h 83"/>
                  <a:gd name="T8" fmla="*/ 66 w 132"/>
                  <a:gd name="T9" fmla="*/ 73 h 83"/>
                  <a:gd name="T10" fmla="*/ 84 w 132"/>
                  <a:gd name="T11" fmla="*/ 36 h 83"/>
                  <a:gd name="T12" fmla="*/ 108 w 132"/>
                  <a:gd name="T13" fmla="*/ 37 h 83"/>
                  <a:gd name="T14" fmla="*/ 131 w 132"/>
                  <a:gd name="T15" fmla="*/ 25 h 83"/>
                  <a:gd name="T16" fmla="*/ 109 w 132"/>
                  <a:gd name="T17" fmla="*/ 14 h 83"/>
                  <a:gd name="T18" fmla="*/ 102 w 132"/>
                  <a:gd name="T19" fmla="*/ 0 h 83"/>
                  <a:gd name="T20" fmla="*/ 75 w 132"/>
                  <a:gd name="T21" fmla="*/ 26 h 83"/>
                  <a:gd name="T22" fmla="*/ 67 w 132"/>
                  <a:gd name="T23" fmla="*/ 40 h 83"/>
                  <a:gd name="T24" fmla="*/ 59 w 132"/>
                  <a:gd name="T25" fmla="*/ 32 h 83"/>
                  <a:gd name="T26" fmla="*/ 43 w 132"/>
                  <a:gd name="T27" fmla="*/ 52 h 83"/>
                  <a:gd name="T28" fmla="*/ 26 w 132"/>
                  <a:gd name="T29" fmla="*/ 55 h 83"/>
                  <a:gd name="T30" fmla="*/ 20 w 132"/>
                  <a:gd name="T31" fmla="*/ 73 h 83"/>
                  <a:gd name="T32" fmla="*/ 0 w 132"/>
                  <a:gd name="T33" fmla="*/ 72 h 83"/>
                  <a:gd name="T34" fmla="*/ 0 w 132"/>
                  <a:gd name="T35" fmla="*/ 72 h 83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32"/>
                  <a:gd name="T55" fmla="*/ 0 h 83"/>
                  <a:gd name="T56" fmla="*/ 132 w 132"/>
                  <a:gd name="T57" fmla="*/ 83 h 83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32" h="83">
                    <a:moveTo>
                      <a:pt x="0" y="72"/>
                    </a:moveTo>
                    <a:lnTo>
                      <a:pt x="0" y="72"/>
                    </a:lnTo>
                    <a:lnTo>
                      <a:pt x="12" y="82"/>
                    </a:lnTo>
                    <a:lnTo>
                      <a:pt x="53" y="79"/>
                    </a:lnTo>
                    <a:lnTo>
                      <a:pt x="66" y="73"/>
                    </a:lnTo>
                    <a:lnTo>
                      <a:pt x="84" y="36"/>
                    </a:lnTo>
                    <a:lnTo>
                      <a:pt x="108" y="37"/>
                    </a:lnTo>
                    <a:lnTo>
                      <a:pt x="131" y="25"/>
                    </a:lnTo>
                    <a:lnTo>
                      <a:pt x="109" y="14"/>
                    </a:lnTo>
                    <a:lnTo>
                      <a:pt x="102" y="0"/>
                    </a:lnTo>
                    <a:lnTo>
                      <a:pt x="75" y="26"/>
                    </a:lnTo>
                    <a:lnTo>
                      <a:pt x="67" y="40"/>
                    </a:lnTo>
                    <a:lnTo>
                      <a:pt x="59" y="32"/>
                    </a:lnTo>
                    <a:lnTo>
                      <a:pt x="43" y="52"/>
                    </a:lnTo>
                    <a:lnTo>
                      <a:pt x="26" y="55"/>
                    </a:lnTo>
                    <a:lnTo>
                      <a:pt x="20" y="73"/>
                    </a:lnTo>
                    <a:lnTo>
                      <a:pt x="0" y="72"/>
                    </a:lnTo>
                  </a:path>
                </a:pathLst>
              </a:custGeom>
              <a:solidFill>
                <a:srgbClr val="CC0000"/>
              </a:solidFill>
              <a:ln w="63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pPr>
                  <a:defRPr/>
                </a:pPr>
                <a:endParaRPr lang="en-GB" dirty="0"/>
              </a:p>
            </p:txBody>
          </p:sp>
        </p:grpSp>
        <p:grpSp>
          <p:nvGrpSpPr>
            <p:cNvPr id="15" name="Group 8"/>
            <p:cNvGrpSpPr>
              <a:grpSpLocks/>
            </p:cNvGrpSpPr>
            <p:nvPr/>
          </p:nvGrpSpPr>
          <p:grpSpPr bwMode="auto">
            <a:xfrm>
              <a:off x="4590178" y="4317625"/>
              <a:ext cx="782627" cy="280991"/>
              <a:chOff x="4380" y="3353"/>
              <a:chExt cx="629" cy="218"/>
            </a:xfrm>
            <a:grpFill/>
          </p:grpSpPr>
          <p:sp>
            <p:nvSpPr>
              <p:cNvPr id="260" name="Freeform 9"/>
              <p:cNvSpPr>
                <a:spLocks/>
              </p:cNvSpPr>
              <p:nvPr/>
            </p:nvSpPr>
            <p:spPr bwMode="auto">
              <a:xfrm>
                <a:off x="4380" y="3353"/>
                <a:ext cx="149" cy="156"/>
              </a:xfrm>
              <a:custGeom>
                <a:avLst/>
                <a:gdLst>
                  <a:gd name="T0" fmla="*/ 0 w 149"/>
                  <a:gd name="T1" fmla="*/ 0 h 156"/>
                  <a:gd name="T2" fmla="*/ 0 w 149"/>
                  <a:gd name="T3" fmla="*/ 0 h 156"/>
                  <a:gd name="T4" fmla="*/ 33 w 149"/>
                  <a:gd name="T5" fmla="*/ 7 h 156"/>
                  <a:gd name="T6" fmla="*/ 74 w 149"/>
                  <a:gd name="T7" fmla="*/ 47 h 156"/>
                  <a:gd name="T8" fmla="*/ 108 w 149"/>
                  <a:gd name="T9" fmla="*/ 62 h 156"/>
                  <a:gd name="T10" fmla="*/ 104 w 149"/>
                  <a:gd name="T11" fmla="*/ 73 h 156"/>
                  <a:gd name="T12" fmla="*/ 115 w 149"/>
                  <a:gd name="T13" fmla="*/ 72 h 156"/>
                  <a:gd name="T14" fmla="*/ 114 w 149"/>
                  <a:gd name="T15" fmla="*/ 87 h 156"/>
                  <a:gd name="T16" fmla="*/ 148 w 149"/>
                  <a:gd name="T17" fmla="*/ 116 h 156"/>
                  <a:gd name="T18" fmla="*/ 144 w 149"/>
                  <a:gd name="T19" fmla="*/ 154 h 156"/>
                  <a:gd name="T20" fmla="*/ 129 w 149"/>
                  <a:gd name="T21" fmla="*/ 155 h 156"/>
                  <a:gd name="T22" fmla="*/ 99 w 149"/>
                  <a:gd name="T23" fmla="*/ 133 h 156"/>
                  <a:gd name="T24" fmla="*/ 50 w 149"/>
                  <a:gd name="T25" fmla="*/ 54 h 156"/>
                  <a:gd name="T26" fmla="*/ 0 w 149"/>
                  <a:gd name="T27" fmla="*/ 0 h 156"/>
                  <a:gd name="T28" fmla="*/ 0 w 149"/>
                  <a:gd name="T29" fmla="*/ 0 h 15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49"/>
                  <a:gd name="T46" fmla="*/ 0 h 156"/>
                  <a:gd name="T47" fmla="*/ 149 w 149"/>
                  <a:gd name="T48" fmla="*/ 156 h 15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49" h="156">
                    <a:moveTo>
                      <a:pt x="0" y="0"/>
                    </a:moveTo>
                    <a:lnTo>
                      <a:pt x="0" y="0"/>
                    </a:lnTo>
                    <a:lnTo>
                      <a:pt x="33" y="7"/>
                    </a:lnTo>
                    <a:lnTo>
                      <a:pt x="74" y="47"/>
                    </a:lnTo>
                    <a:lnTo>
                      <a:pt x="108" y="62"/>
                    </a:lnTo>
                    <a:lnTo>
                      <a:pt x="104" y="73"/>
                    </a:lnTo>
                    <a:lnTo>
                      <a:pt x="115" y="72"/>
                    </a:lnTo>
                    <a:lnTo>
                      <a:pt x="114" y="87"/>
                    </a:lnTo>
                    <a:lnTo>
                      <a:pt x="148" y="116"/>
                    </a:lnTo>
                    <a:lnTo>
                      <a:pt x="144" y="154"/>
                    </a:lnTo>
                    <a:lnTo>
                      <a:pt x="129" y="155"/>
                    </a:lnTo>
                    <a:lnTo>
                      <a:pt x="99" y="133"/>
                    </a:lnTo>
                    <a:lnTo>
                      <a:pt x="50" y="54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CC0000"/>
              </a:solidFill>
              <a:ln w="63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pPr>
                  <a:defRPr/>
                </a:pPr>
                <a:endParaRPr lang="en-GB" dirty="0"/>
              </a:p>
            </p:txBody>
          </p:sp>
          <p:sp>
            <p:nvSpPr>
              <p:cNvPr id="261" name="Freeform 10"/>
              <p:cNvSpPr>
                <a:spLocks/>
              </p:cNvSpPr>
              <p:nvPr/>
            </p:nvSpPr>
            <p:spPr bwMode="auto">
              <a:xfrm>
                <a:off x="4519" y="3510"/>
                <a:ext cx="125" cy="40"/>
              </a:xfrm>
              <a:custGeom>
                <a:avLst/>
                <a:gdLst>
                  <a:gd name="T0" fmla="*/ 0 w 125"/>
                  <a:gd name="T1" fmla="*/ 11 h 40"/>
                  <a:gd name="T2" fmla="*/ 0 w 125"/>
                  <a:gd name="T3" fmla="*/ 11 h 40"/>
                  <a:gd name="T4" fmla="*/ 8 w 125"/>
                  <a:gd name="T5" fmla="*/ 0 h 40"/>
                  <a:gd name="T6" fmla="*/ 95 w 125"/>
                  <a:gd name="T7" fmla="*/ 12 h 40"/>
                  <a:gd name="T8" fmla="*/ 104 w 125"/>
                  <a:gd name="T9" fmla="*/ 22 h 40"/>
                  <a:gd name="T10" fmla="*/ 122 w 125"/>
                  <a:gd name="T11" fmla="*/ 26 h 40"/>
                  <a:gd name="T12" fmla="*/ 124 w 125"/>
                  <a:gd name="T13" fmla="*/ 39 h 40"/>
                  <a:gd name="T14" fmla="*/ 22 w 125"/>
                  <a:gd name="T15" fmla="*/ 21 h 40"/>
                  <a:gd name="T16" fmla="*/ 0 w 125"/>
                  <a:gd name="T17" fmla="*/ 11 h 40"/>
                  <a:gd name="T18" fmla="*/ 0 w 125"/>
                  <a:gd name="T19" fmla="*/ 11 h 40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25"/>
                  <a:gd name="T31" fmla="*/ 0 h 40"/>
                  <a:gd name="T32" fmla="*/ 125 w 125"/>
                  <a:gd name="T33" fmla="*/ 40 h 40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25" h="40">
                    <a:moveTo>
                      <a:pt x="0" y="11"/>
                    </a:moveTo>
                    <a:lnTo>
                      <a:pt x="0" y="11"/>
                    </a:lnTo>
                    <a:lnTo>
                      <a:pt x="8" y="0"/>
                    </a:lnTo>
                    <a:lnTo>
                      <a:pt x="95" y="12"/>
                    </a:lnTo>
                    <a:lnTo>
                      <a:pt x="104" y="22"/>
                    </a:lnTo>
                    <a:lnTo>
                      <a:pt x="122" y="26"/>
                    </a:lnTo>
                    <a:lnTo>
                      <a:pt x="124" y="39"/>
                    </a:lnTo>
                    <a:lnTo>
                      <a:pt x="22" y="21"/>
                    </a:lnTo>
                    <a:lnTo>
                      <a:pt x="0" y="11"/>
                    </a:lnTo>
                  </a:path>
                </a:pathLst>
              </a:custGeom>
              <a:solidFill>
                <a:srgbClr val="CC0000"/>
              </a:solidFill>
              <a:ln w="63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pPr>
                  <a:defRPr/>
                </a:pPr>
                <a:endParaRPr lang="en-GB" dirty="0"/>
              </a:p>
            </p:txBody>
          </p:sp>
          <p:sp>
            <p:nvSpPr>
              <p:cNvPr id="262" name="Freeform 11"/>
              <p:cNvSpPr>
                <a:spLocks/>
              </p:cNvSpPr>
              <p:nvPr/>
            </p:nvSpPr>
            <p:spPr bwMode="auto">
              <a:xfrm>
                <a:off x="4568" y="3371"/>
                <a:ext cx="136" cy="116"/>
              </a:xfrm>
              <a:custGeom>
                <a:avLst/>
                <a:gdLst>
                  <a:gd name="T0" fmla="*/ 0 w 136"/>
                  <a:gd name="T1" fmla="*/ 52 h 116"/>
                  <a:gd name="T2" fmla="*/ 0 w 136"/>
                  <a:gd name="T3" fmla="*/ 52 h 116"/>
                  <a:gd name="T4" fmla="*/ 9 w 136"/>
                  <a:gd name="T5" fmla="*/ 36 h 116"/>
                  <a:gd name="T6" fmla="*/ 21 w 136"/>
                  <a:gd name="T7" fmla="*/ 46 h 116"/>
                  <a:gd name="T8" fmla="*/ 62 w 136"/>
                  <a:gd name="T9" fmla="*/ 43 h 116"/>
                  <a:gd name="T10" fmla="*/ 75 w 136"/>
                  <a:gd name="T11" fmla="*/ 37 h 116"/>
                  <a:gd name="T12" fmla="*/ 93 w 136"/>
                  <a:gd name="T13" fmla="*/ 0 h 116"/>
                  <a:gd name="T14" fmla="*/ 117 w 136"/>
                  <a:gd name="T15" fmla="*/ 1 h 116"/>
                  <a:gd name="T16" fmla="*/ 112 w 136"/>
                  <a:gd name="T17" fmla="*/ 11 h 116"/>
                  <a:gd name="T18" fmla="*/ 135 w 136"/>
                  <a:gd name="T19" fmla="*/ 46 h 116"/>
                  <a:gd name="T20" fmla="*/ 122 w 136"/>
                  <a:gd name="T21" fmla="*/ 43 h 116"/>
                  <a:gd name="T22" fmla="*/ 99 w 136"/>
                  <a:gd name="T23" fmla="*/ 82 h 116"/>
                  <a:gd name="T24" fmla="*/ 95 w 136"/>
                  <a:gd name="T25" fmla="*/ 107 h 116"/>
                  <a:gd name="T26" fmla="*/ 81 w 136"/>
                  <a:gd name="T27" fmla="*/ 115 h 116"/>
                  <a:gd name="T28" fmla="*/ 55 w 136"/>
                  <a:gd name="T29" fmla="*/ 100 h 116"/>
                  <a:gd name="T30" fmla="*/ 40 w 136"/>
                  <a:gd name="T31" fmla="*/ 107 h 116"/>
                  <a:gd name="T32" fmla="*/ 37 w 136"/>
                  <a:gd name="T33" fmla="*/ 95 h 116"/>
                  <a:gd name="T34" fmla="*/ 17 w 136"/>
                  <a:gd name="T35" fmla="*/ 97 h 116"/>
                  <a:gd name="T36" fmla="*/ 0 w 136"/>
                  <a:gd name="T37" fmla="*/ 52 h 116"/>
                  <a:gd name="T38" fmla="*/ 0 w 136"/>
                  <a:gd name="T39" fmla="*/ 52 h 11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136"/>
                  <a:gd name="T61" fmla="*/ 0 h 116"/>
                  <a:gd name="T62" fmla="*/ 136 w 136"/>
                  <a:gd name="T63" fmla="*/ 116 h 11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136" h="116">
                    <a:moveTo>
                      <a:pt x="0" y="52"/>
                    </a:moveTo>
                    <a:lnTo>
                      <a:pt x="0" y="52"/>
                    </a:lnTo>
                    <a:lnTo>
                      <a:pt x="9" y="36"/>
                    </a:lnTo>
                    <a:lnTo>
                      <a:pt x="21" y="46"/>
                    </a:lnTo>
                    <a:lnTo>
                      <a:pt x="62" y="43"/>
                    </a:lnTo>
                    <a:lnTo>
                      <a:pt x="75" y="37"/>
                    </a:lnTo>
                    <a:lnTo>
                      <a:pt x="93" y="0"/>
                    </a:lnTo>
                    <a:lnTo>
                      <a:pt x="117" y="1"/>
                    </a:lnTo>
                    <a:lnTo>
                      <a:pt x="112" y="11"/>
                    </a:lnTo>
                    <a:lnTo>
                      <a:pt x="135" y="46"/>
                    </a:lnTo>
                    <a:lnTo>
                      <a:pt x="122" y="43"/>
                    </a:lnTo>
                    <a:lnTo>
                      <a:pt x="99" y="82"/>
                    </a:lnTo>
                    <a:lnTo>
                      <a:pt x="95" y="107"/>
                    </a:lnTo>
                    <a:lnTo>
                      <a:pt x="81" y="115"/>
                    </a:lnTo>
                    <a:lnTo>
                      <a:pt x="55" y="100"/>
                    </a:lnTo>
                    <a:lnTo>
                      <a:pt x="40" y="107"/>
                    </a:lnTo>
                    <a:lnTo>
                      <a:pt x="37" y="95"/>
                    </a:lnTo>
                    <a:lnTo>
                      <a:pt x="17" y="97"/>
                    </a:lnTo>
                    <a:lnTo>
                      <a:pt x="0" y="52"/>
                    </a:lnTo>
                  </a:path>
                </a:pathLst>
              </a:custGeom>
              <a:solidFill>
                <a:srgbClr val="CC0000"/>
              </a:solidFill>
              <a:ln w="63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pPr>
                  <a:defRPr/>
                </a:pPr>
                <a:endParaRPr lang="en-GB" dirty="0"/>
              </a:p>
            </p:txBody>
          </p:sp>
          <p:sp>
            <p:nvSpPr>
              <p:cNvPr id="263" name="Freeform 12"/>
              <p:cNvSpPr>
                <a:spLocks/>
              </p:cNvSpPr>
              <p:nvPr/>
            </p:nvSpPr>
            <p:spPr bwMode="auto">
              <a:xfrm>
                <a:off x="4674" y="3544"/>
                <a:ext cx="34" cy="9"/>
              </a:xfrm>
              <a:custGeom>
                <a:avLst/>
                <a:gdLst>
                  <a:gd name="T0" fmla="*/ 0 w 34"/>
                  <a:gd name="T1" fmla="*/ 2 h 9"/>
                  <a:gd name="T2" fmla="*/ 0 w 34"/>
                  <a:gd name="T3" fmla="*/ 2 h 9"/>
                  <a:gd name="T4" fmla="*/ 4 w 34"/>
                  <a:gd name="T5" fmla="*/ 8 h 9"/>
                  <a:gd name="T6" fmla="*/ 33 w 34"/>
                  <a:gd name="T7" fmla="*/ 3 h 9"/>
                  <a:gd name="T8" fmla="*/ 11 w 34"/>
                  <a:gd name="T9" fmla="*/ 0 h 9"/>
                  <a:gd name="T10" fmla="*/ 0 w 34"/>
                  <a:gd name="T11" fmla="*/ 2 h 9"/>
                  <a:gd name="T12" fmla="*/ 0 w 34"/>
                  <a:gd name="T13" fmla="*/ 2 h 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4"/>
                  <a:gd name="T22" fmla="*/ 0 h 9"/>
                  <a:gd name="T23" fmla="*/ 34 w 34"/>
                  <a:gd name="T24" fmla="*/ 9 h 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4" h="9">
                    <a:moveTo>
                      <a:pt x="0" y="2"/>
                    </a:moveTo>
                    <a:lnTo>
                      <a:pt x="0" y="2"/>
                    </a:lnTo>
                    <a:lnTo>
                      <a:pt x="4" y="8"/>
                    </a:lnTo>
                    <a:lnTo>
                      <a:pt x="33" y="3"/>
                    </a:lnTo>
                    <a:lnTo>
                      <a:pt x="11" y="0"/>
                    </a:lnTo>
                    <a:lnTo>
                      <a:pt x="0" y="2"/>
                    </a:lnTo>
                  </a:path>
                </a:pathLst>
              </a:custGeom>
              <a:solidFill>
                <a:srgbClr val="CC0000"/>
              </a:solidFill>
              <a:ln w="63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pPr>
                  <a:defRPr/>
                </a:pPr>
                <a:endParaRPr lang="en-GB" dirty="0"/>
              </a:p>
            </p:txBody>
          </p:sp>
          <p:sp>
            <p:nvSpPr>
              <p:cNvPr id="264" name="Freeform 13"/>
              <p:cNvSpPr>
                <a:spLocks/>
              </p:cNvSpPr>
              <p:nvPr/>
            </p:nvSpPr>
            <p:spPr bwMode="auto">
              <a:xfrm>
                <a:off x="4703" y="3405"/>
                <a:ext cx="85" cy="101"/>
              </a:xfrm>
              <a:custGeom>
                <a:avLst/>
                <a:gdLst>
                  <a:gd name="T0" fmla="*/ 0 w 85"/>
                  <a:gd name="T1" fmla="*/ 60 h 101"/>
                  <a:gd name="T2" fmla="*/ 0 w 85"/>
                  <a:gd name="T3" fmla="*/ 60 h 101"/>
                  <a:gd name="T4" fmla="*/ 10 w 85"/>
                  <a:gd name="T5" fmla="*/ 78 h 101"/>
                  <a:gd name="T6" fmla="*/ 7 w 85"/>
                  <a:gd name="T7" fmla="*/ 96 h 101"/>
                  <a:gd name="T8" fmla="*/ 21 w 85"/>
                  <a:gd name="T9" fmla="*/ 100 h 101"/>
                  <a:gd name="T10" fmla="*/ 19 w 85"/>
                  <a:gd name="T11" fmla="*/ 63 h 101"/>
                  <a:gd name="T12" fmla="*/ 28 w 85"/>
                  <a:gd name="T13" fmla="*/ 60 h 101"/>
                  <a:gd name="T14" fmla="*/ 30 w 85"/>
                  <a:gd name="T15" fmla="*/ 74 h 101"/>
                  <a:gd name="T16" fmla="*/ 37 w 85"/>
                  <a:gd name="T17" fmla="*/ 90 h 101"/>
                  <a:gd name="T18" fmla="*/ 53 w 85"/>
                  <a:gd name="T19" fmla="*/ 83 h 101"/>
                  <a:gd name="T20" fmla="*/ 34 w 85"/>
                  <a:gd name="T21" fmla="*/ 48 h 101"/>
                  <a:gd name="T22" fmla="*/ 62 w 85"/>
                  <a:gd name="T23" fmla="*/ 33 h 101"/>
                  <a:gd name="T24" fmla="*/ 25 w 85"/>
                  <a:gd name="T25" fmla="*/ 43 h 101"/>
                  <a:gd name="T26" fmla="*/ 19 w 85"/>
                  <a:gd name="T27" fmla="*/ 21 h 101"/>
                  <a:gd name="T28" fmla="*/ 74 w 85"/>
                  <a:gd name="T29" fmla="*/ 19 h 101"/>
                  <a:gd name="T30" fmla="*/ 84 w 85"/>
                  <a:gd name="T31" fmla="*/ 0 h 101"/>
                  <a:gd name="T32" fmla="*/ 68 w 85"/>
                  <a:gd name="T33" fmla="*/ 12 h 101"/>
                  <a:gd name="T34" fmla="*/ 28 w 85"/>
                  <a:gd name="T35" fmla="*/ 6 h 101"/>
                  <a:gd name="T36" fmla="*/ 15 w 85"/>
                  <a:gd name="T37" fmla="*/ 14 h 101"/>
                  <a:gd name="T38" fmla="*/ 0 w 85"/>
                  <a:gd name="T39" fmla="*/ 60 h 101"/>
                  <a:gd name="T40" fmla="*/ 0 w 85"/>
                  <a:gd name="T41" fmla="*/ 60 h 101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85"/>
                  <a:gd name="T64" fmla="*/ 0 h 101"/>
                  <a:gd name="T65" fmla="*/ 85 w 85"/>
                  <a:gd name="T66" fmla="*/ 101 h 101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85" h="101">
                    <a:moveTo>
                      <a:pt x="0" y="60"/>
                    </a:moveTo>
                    <a:lnTo>
                      <a:pt x="0" y="60"/>
                    </a:lnTo>
                    <a:lnTo>
                      <a:pt x="10" y="78"/>
                    </a:lnTo>
                    <a:lnTo>
                      <a:pt x="7" y="96"/>
                    </a:lnTo>
                    <a:lnTo>
                      <a:pt x="21" y="100"/>
                    </a:lnTo>
                    <a:lnTo>
                      <a:pt x="19" y="63"/>
                    </a:lnTo>
                    <a:lnTo>
                      <a:pt x="28" y="60"/>
                    </a:lnTo>
                    <a:lnTo>
                      <a:pt x="30" y="74"/>
                    </a:lnTo>
                    <a:lnTo>
                      <a:pt x="37" y="90"/>
                    </a:lnTo>
                    <a:lnTo>
                      <a:pt x="53" y="83"/>
                    </a:lnTo>
                    <a:lnTo>
                      <a:pt x="34" y="48"/>
                    </a:lnTo>
                    <a:lnTo>
                      <a:pt x="62" y="33"/>
                    </a:lnTo>
                    <a:lnTo>
                      <a:pt x="25" y="43"/>
                    </a:lnTo>
                    <a:lnTo>
                      <a:pt x="19" y="21"/>
                    </a:lnTo>
                    <a:lnTo>
                      <a:pt x="74" y="19"/>
                    </a:lnTo>
                    <a:lnTo>
                      <a:pt x="84" y="0"/>
                    </a:lnTo>
                    <a:lnTo>
                      <a:pt x="68" y="12"/>
                    </a:lnTo>
                    <a:lnTo>
                      <a:pt x="28" y="6"/>
                    </a:lnTo>
                    <a:lnTo>
                      <a:pt x="15" y="14"/>
                    </a:lnTo>
                    <a:lnTo>
                      <a:pt x="0" y="60"/>
                    </a:lnTo>
                  </a:path>
                </a:pathLst>
              </a:custGeom>
              <a:solidFill>
                <a:srgbClr val="CC0000"/>
              </a:solidFill>
              <a:ln w="63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pPr>
                  <a:defRPr/>
                </a:pPr>
                <a:endParaRPr lang="en-GB" dirty="0"/>
              </a:p>
            </p:txBody>
          </p:sp>
          <p:sp>
            <p:nvSpPr>
              <p:cNvPr id="265" name="Freeform 14"/>
              <p:cNvSpPr>
                <a:spLocks/>
              </p:cNvSpPr>
              <p:nvPr/>
            </p:nvSpPr>
            <p:spPr bwMode="auto">
              <a:xfrm>
                <a:off x="4769" y="3545"/>
                <a:ext cx="48" cy="26"/>
              </a:xfrm>
              <a:custGeom>
                <a:avLst/>
                <a:gdLst>
                  <a:gd name="T0" fmla="*/ 0 w 48"/>
                  <a:gd name="T1" fmla="*/ 15 h 26"/>
                  <a:gd name="T2" fmla="*/ 0 w 48"/>
                  <a:gd name="T3" fmla="*/ 15 h 26"/>
                  <a:gd name="T4" fmla="*/ 2 w 48"/>
                  <a:gd name="T5" fmla="*/ 25 h 26"/>
                  <a:gd name="T6" fmla="*/ 47 w 48"/>
                  <a:gd name="T7" fmla="*/ 0 h 26"/>
                  <a:gd name="T8" fmla="*/ 14 w 48"/>
                  <a:gd name="T9" fmla="*/ 7 h 26"/>
                  <a:gd name="T10" fmla="*/ 0 w 48"/>
                  <a:gd name="T11" fmla="*/ 15 h 26"/>
                  <a:gd name="T12" fmla="*/ 0 w 48"/>
                  <a:gd name="T13" fmla="*/ 15 h 2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8"/>
                  <a:gd name="T22" fmla="*/ 0 h 26"/>
                  <a:gd name="T23" fmla="*/ 48 w 48"/>
                  <a:gd name="T24" fmla="*/ 26 h 2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8" h="26">
                    <a:moveTo>
                      <a:pt x="0" y="15"/>
                    </a:moveTo>
                    <a:lnTo>
                      <a:pt x="0" y="15"/>
                    </a:lnTo>
                    <a:lnTo>
                      <a:pt x="2" y="25"/>
                    </a:lnTo>
                    <a:lnTo>
                      <a:pt x="47" y="0"/>
                    </a:lnTo>
                    <a:lnTo>
                      <a:pt x="14" y="7"/>
                    </a:lnTo>
                    <a:lnTo>
                      <a:pt x="0" y="15"/>
                    </a:lnTo>
                  </a:path>
                </a:pathLst>
              </a:custGeom>
              <a:solidFill>
                <a:srgbClr val="CC0000"/>
              </a:solidFill>
              <a:ln w="63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pPr>
                  <a:defRPr/>
                </a:pPr>
                <a:endParaRPr lang="en-GB" dirty="0"/>
              </a:p>
            </p:txBody>
          </p:sp>
          <p:sp>
            <p:nvSpPr>
              <p:cNvPr id="266" name="Freeform 15"/>
              <p:cNvSpPr>
                <a:spLocks/>
              </p:cNvSpPr>
              <p:nvPr/>
            </p:nvSpPr>
            <p:spPr bwMode="auto">
              <a:xfrm>
                <a:off x="4819" y="3400"/>
                <a:ext cx="17" cy="42"/>
              </a:xfrm>
              <a:custGeom>
                <a:avLst/>
                <a:gdLst>
                  <a:gd name="T0" fmla="*/ 0 w 17"/>
                  <a:gd name="T1" fmla="*/ 14 h 42"/>
                  <a:gd name="T2" fmla="*/ 0 w 17"/>
                  <a:gd name="T3" fmla="*/ 14 h 42"/>
                  <a:gd name="T4" fmla="*/ 3 w 17"/>
                  <a:gd name="T5" fmla="*/ 33 h 42"/>
                  <a:gd name="T6" fmla="*/ 13 w 17"/>
                  <a:gd name="T7" fmla="*/ 41 h 42"/>
                  <a:gd name="T8" fmla="*/ 7 w 17"/>
                  <a:gd name="T9" fmla="*/ 24 h 42"/>
                  <a:gd name="T10" fmla="*/ 16 w 17"/>
                  <a:gd name="T11" fmla="*/ 21 h 42"/>
                  <a:gd name="T12" fmla="*/ 15 w 17"/>
                  <a:gd name="T13" fmla="*/ 8 h 42"/>
                  <a:gd name="T14" fmla="*/ 3 w 17"/>
                  <a:gd name="T15" fmla="*/ 17 h 42"/>
                  <a:gd name="T16" fmla="*/ 8 w 17"/>
                  <a:gd name="T17" fmla="*/ 0 h 42"/>
                  <a:gd name="T18" fmla="*/ 0 w 17"/>
                  <a:gd name="T19" fmla="*/ 14 h 42"/>
                  <a:gd name="T20" fmla="*/ 0 w 17"/>
                  <a:gd name="T21" fmla="*/ 14 h 4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7"/>
                  <a:gd name="T34" fmla="*/ 0 h 42"/>
                  <a:gd name="T35" fmla="*/ 17 w 17"/>
                  <a:gd name="T36" fmla="*/ 42 h 42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7" h="42">
                    <a:moveTo>
                      <a:pt x="0" y="14"/>
                    </a:moveTo>
                    <a:lnTo>
                      <a:pt x="0" y="14"/>
                    </a:lnTo>
                    <a:lnTo>
                      <a:pt x="3" y="33"/>
                    </a:lnTo>
                    <a:lnTo>
                      <a:pt x="13" y="41"/>
                    </a:lnTo>
                    <a:lnTo>
                      <a:pt x="7" y="24"/>
                    </a:lnTo>
                    <a:lnTo>
                      <a:pt x="16" y="21"/>
                    </a:lnTo>
                    <a:lnTo>
                      <a:pt x="15" y="8"/>
                    </a:lnTo>
                    <a:lnTo>
                      <a:pt x="3" y="17"/>
                    </a:lnTo>
                    <a:lnTo>
                      <a:pt x="8" y="0"/>
                    </a:lnTo>
                    <a:lnTo>
                      <a:pt x="0" y="14"/>
                    </a:lnTo>
                  </a:path>
                </a:pathLst>
              </a:custGeom>
              <a:solidFill>
                <a:srgbClr val="CC0000"/>
              </a:solidFill>
              <a:ln w="63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pPr>
                  <a:defRPr/>
                </a:pPr>
                <a:endParaRPr lang="en-GB" dirty="0"/>
              </a:p>
            </p:txBody>
          </p:sp>
          <p:sp>
            <p:nvSpPr>
              <p:cNvPr id="267" name="Freeform 16"/>
              <p:cNvSpPr>
                <a:spLocks/>
              </p:cNvSpPr>
              <p:nvPr/>
            </p:nvSpPr>
            <p:spPr bwMode="auto">
              <a:xfrm>
                <a:off x="4826" y="3466"/>
                <a:ext cx="40" cy="14"/>
              </a:xfrm>
              <a:custGeom>
                <a:avLst/>
                <a:gdLst>
                  <a:gd name="T0" fmla="*/ 0 w 40"/>
                  <a:gd name="T1" fmla="*/ 5 h 14"/>
                  <a:gd name="T2" fmla="*/ 0 w 40"/>
                  <a:gd name="T3" fmla="*/ 5 h 14"/>
                  <a:gd name="T4" fmla="*/ 22 w 40"/>
                  <a:gd name="T5" fmla="*/ 0 h 14"/>
                  <a:gd name="T6" fmla="*/ 39 w 40"/>
                  <a:gd name="T7" fmla="*/ 13 h 14"/>
                  <a:gd name="T8" fmla="*/ 0 w 40"/>
                  <a:gd name="T9" fmla="*/ 5 h 14"/>
                  <a:gd name="T10" fmla="*/ 0 w 40"/>
                  <a:gd name="T11" fmla="*/ 5 h 1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0"/>
                  <a:gd name="T19" fmla="*/ 0 h 14"/>
                  <a:gd name="T20" fmla="*/ 40 w 40"/>
                  <a:gd name="T21" fmla="*/ 14 h 1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0" h="14">
                    <a:moveTo>
                      <a:pt x="0" y="5"/>
                    </a:moveTo>
                    <a:lnTo>
                      <a:pt x="0" y="5"/>
                    </a:lnTo>
                    <a:lnTo>
                      <a:pt x="22" y="0"/>
                    </a:lnTo>
                    <a:lnTo>
                      <a:pt x="39" y="13"/>
                    </a:lnTo>
                    <a:lnTo>
                      <a:pt x="0" y="5"/>
                    </a:lnTo>
                  </a:path>
                </a:pathLst>
              </a:custGeom>
              <a:solidFill>
                <a:srgbClr val="CC0000"/>
              </a:solidFill>
              <a:ln w="63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pPr>
                  <a:defRPr/>
                </a:pPr>
                <a:endParaRPr lang="en-GB" dirty="0"/>
              </a:p>
            </p:txBody>
          </p:sp>
          <p:sp>
            <p:nvSpPr>
              <p:cNvPr id="268" name="Freeform 17"/>
              <p:cNvSpPr>
                <a:spLocks/>
              </p:cNvSpPr>
              <p:nvPr/>
            </p:nvSpPr>
            <p:spPr bwMode="auto">
              <a:xfrm>
                <a:off x="4865" y="3434"/>
                <a:ext cx="144" cy="119"/>
              </a:xfrm>
              <a:custGeom>
                <a:avLst/>
                <a:gdLst>
                  <a:gd name="T0" fmla="*/ 0 w 144"/>
                  <a:gd name="T1" fmla="*/ 15 h 119"/>
                  <a:gd name="T2" fmla="*/ 0 w 144"/>
                  <a:gd name="T3" fmla="*/ 15 h 119"/>
                  <a:gd name="T4" fmla="*/ 21 w 144"/>
                  <a:gd name="T5" fmla="*/ 26 h 119"/>
                  <a:gd name="T6" fmla="*/ 42 w 144"/>
                  <a:gd name="T7" fmla="*/ 23 h 119"/>
                  <a:gd name="T8" fmla="*/ 16 w 144"/>
                  <a:gd name="T9" fmla="*/ 32 h 119"/>
                  <a:gd name="T10" fmla="*/ 28 w 144"/>
                  <a:gd name="T11" fmla="*/ 51 h 119"/>
                  <a:gd name="T12" fmla="*/ 41 w 144"/>
                  <a:gd name="T13" fmla="*/ 35 h 119"/>
                  <a:gd name="T14" fmla="*/ 49 w 144"/>
                  <a:gd name="T15" fmla="*/ 51 h 119"/>
                  <a:gd name="T16" fmla="*/ 100 w 144"/>
                  <a:gd name="T17" fmla="*/ 69 h 119"/>
                  <a:gd name="T18" fmla="*/ 113 w 144"/>
                  <a:gd name="T19" fmla="*/ 98 h 119"/>
                  <a:gd name="T20" fmla="*/ 103 w 144"/>
                  <a:gd name="T21" fmla="*/ 97 h 119"/>
                  <a:gd name="T22" fmla="*/ 95 w 144"/>
                  <a:gd name="T23" fmla="*/ 110 h 119"/>
                  <a:gd name="T24" fmla="*/ 126 w 144"/>
                  <a:gd name="T25" fmla="*/ 104 h 119"/>
                  <a:gd name="T26" fmla="*/ 143 w 144"/>
                  <a:gd name="T27" fmla="*/ 118 h 119"/>
                  <a:gd name="T28" fmla="*/ 141 w 144"/>
                  <a:gd name="T29" fmla="*/ 30 h 119"/>
                  <a:gd name="T30" fmla="*/ 97 w 144"/>
                  <a:gd name="T31" fmla="*/ 15 h 119"/>
                  <a:gd name="T32" fmla="*/ 61 w 144"/>
                  <a:gd name="T33" fmla="*/ 41 h 119"/>
                  <a:gd name="T34" fmla="*/ 47 w 144"/>
                  <a:gd name="T35" fmla="*/ 27 h 119"/>
                  <a:gd name="T36" fmla="*/ 43 w 144"/>
                  <a:gd name="T37" fmla="*/ 6 h 119"/>
                  <a:gd name="T38" fmla="*/ 21 w 144"/>
                  <a:gd name="T39" fmla="*/ 0 h 119"/>
                  <a:gd name="T40" fmla="*/ 0 w 144"/>
                  <a:gd name="T41" fmla="*/ 15 h 119"/>
                  <a:gd name="T42" fmla="*/ 0 w 144"/>
                  <a:gd name="T43" fmla="*/ 15 h 119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144"/>
                  <a:gd name="T67" fmla="*/ 0 h 119"/>
                  <a:gd name="T68" fmla="*/ 144 w 144"/>
                  <a:gd name="T69" fmla="*/ 119 h 119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144" h="119">
                    <a:moveTo>
                      <a:pt x="0" y="15"/>
                    </a:moveTo>
                    <a:lnTo>
                      <a:pt x="0" y="15"/>
                    </a:lnTo>
                    <a:lnTo>
                      <a:pt x="21" y="26"/>
                    </a:lnTo>
                    <a:lnTo>
                      <a:pt x="42" y="23"/>
                    </a:lnTo>
                    <a:lnTo>
                      <a:pt x="16" y="32"/>
                    </a:lnTo>
                    <a:lnTo>
                      <a:pt x="28" y="51"/>
                    </a:lnTo>
                    <a:lnTo>
                      <a:pt x="41" y="35"/>
                    </a:lnTo>
                    <a:lnTo>
                      <a:pt x="49" y="51"/>
                    </a:lnTo>
                    <a:lnTo>
                      <a:pt x="100" y="69"/>
                    </a:lnTo>
                    <a:lnTo>
                      <a:pt x="113" y="98"/>
                    </a:lnTo>
                    <a:lnTo>
                      <a:pt x="103" y="97"/>
                    </a:lnTo>
                    <a:lnTo>
                      <a:pt x="95" y="110"/>
                    </a:lnTo>
                    <a:lnTo>
                      <a:pt x="126" y="104"/>
                    </a:lnTo>
                    <a:lnTo>
                      <a:pt x="143" y="118"/>
                    </a:lnTo>
                    <a:lnTo>
                      <a:pt x="141" y="30"/>
                    </a:lnTo>
                    <a:lnTo>
                      <a:pt x="97" y="15"/>
                    </a:lnTo>
                    <a:lnTo>
                      <a:pt x="61" y="41"/>
                    </a:lnTo>
                    <a:lnTo>
                      <a:pt x="47" y="27"/>
                    </a:lnTo>
                    <a:lnTo>
                      <a:pt x="43" y="6"/>
                    </a:lnTo>
                    <a:lnTo>
                      <a:pt x="21" y="0"/>
                    </a:lnTo>
                    <a:lnTo>
                      <a:pt x="0" y="15"/>
                    </a:lnTo>
                  </a:path>
                </a:pathLst>
              </a:custGeom>
              <a:solidFill>
                <a:srgbClr val="CC0000"/>
              </a:solidFill>
              <a:ln w="63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pPr>
                  <a:defRPr/>
                </a:pPr>
                <a:endParaRPr lang="en-GB" dirty="0"/>
              </a:p>
            </p:txBody>
          </p:sp>
          <p:sp>
            <p:nvSpPr>
              <p:cNvPr id="269" name="Freeform 18"/>
              <p:cNvSpPr>
                <a:spLocks/>
              </p:cNvSpPr>
              <p:nvPr/>
            </p:nvSpPr>
            <p:spPr bwMode="auto">
              <a:xfrm>
                <a:off x="4871" y="3526"/>
                <a:ext cx="7" cy="11"/>
              </a:xfrm>
              <a:custGeom>
                <a:avLst/>
                <a:gdLst>
                  <a:gd name="T0" fmla="*/ 0 w 7"/>
                  <a:gd name="T1" fmla="*/ 10 h 11"/>
                  <a:gd name="T2" fmla="*/ 0 w 7"/>
                  <a:gd name="T3" fmla="*/ 10 h 11"/>
                  <a:gd name="T4" fmla="*/ 3 w 7"/>
                  <a:gd name="T5" fmla="*/ 0 h 11"/>
                  <a:gd name="T6" fmla="*/ 6 w 7"/>
                  <a:gd name="T7" fmla="*/ 6 h 11"/>
                  <a:gd name="T8" fmla="*/ 0 w 7"/>
                  <a:gd name="T9" fmla="*/ 10 h 11"/>
                  <a:gd name="T10" fmla="*/ 0 w 7"/>
                  <a:gd name="T11" fmla="*/ 10 h 1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7"/>
                  <a:gd name="T19" fmla="*/ 0 h 11"/>
                  <a:gd name="T20" fmla="*/ 7 w 7"/>
                  <a:gd name="T21" fmla="*/ 11 h 1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7" h="11">
                    <a:moveTo>
                      <a:pt x="0" y="10"/>
                    </a:moveTo>
                    <a:lnTo>
                      <a:pt x="0" y="10"/>
                    </a:lnTo>
                    <a:lnTo>
                      <a:pt x="3" y="0"/>
                    </a:lnTo>
                    <a:lnTo>
                      <a:pt x="6" y="6"/>
                    </a:lnTo>
                    <a:lnTo>
                      <a:pt x="0" y="10"/>
                    </a:lnTo>
                  </a:path>
                </a:pathLst>
              </a:custGeom>
              <a:grpFill/>
              <a:ln w="63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pPr>
                  <a:defRPr/>
                </a:pPr>
                <a:endParaRPr lang="en-GB" dirty="0"/>
              </a:p>
            </p:txBody>
          </p:sp>
        </p:grpSp>
        <p:sp>
          <p:nvSpPr>
            <p:cNvPr id="16" name="Freeform 15"/>
            <p:cNvSpPr>
              <a:spLocks/>
            </p:cNvSpPr>
            <p:nvPr/>
          </p:nvSpPr>
          <p:spPr bwMode="auto">
            <a:xfrm>
              <a:off x="3998066" y="3700082"/>
              <a:ext cx="242884" cy="180977"/>
            </a:xfrm>
            <a:custGeom>
              <a:avLst/>
              <a:gdLst>
                <a:gd name="T0" fmla="*/ 0 w 194"/>
                <a:gd name="T1" fmla="*/ 111880299 h 139"/>
                <a:gd name="T2" fmla="*/ 0 w 194"/>
                <a:gd name="T3" fmla="*/ 111880299 h 139"/>
                <a:gd name="T4" fmla="*/ 3134995 w 194"/>
                <a:gd name="T5" fmla="*/ 172905343 h 139"/>
                <a:gd name="T6" fmla="*/ 25079963 w 194"/>
                <a:gd name="T7" fmla="*/ 191552270 h 139"/>
                <a:gd name="T8" fmla="*/ 6269991 w 194"/>
                <a:gd name="T9" fmla="*/ 222064121 h 139"/>
                <a:gd name="T10" fmla="*/ 40754933 w 194"/>
                <a:gd name="T11" fmla="*/ 233930347 h 139"/>
                <a:gd name="T12" fmla="*/ 119129815 w 194"/>
                <a:gd name="T13" fmla="*/ 222064121 h 139"/>
                <a:gd name="T14" fmla="*/ 133237289 w 194"/>
                <a:gd name="T15" fmla="*/ 188161920 h 139"/>
                <a:gd name="T16" fmla="*/ 186530976 w 194"/>
                <a:gd name="T17" fmla="*/ 169514952 h 139"/>
                <a:gd name="T18" fmla="*/ 191233467 w 194"/>
                <a:gd name="T19" fmla="*/ 140696975 h 139"/>
                <a:gd name="T20" fmla="*/ 210043431 w 194"/>
                <a:gd name="T21" fmla="*/ 133916274 h 139"/>
                <a:gd name="T22" fmla="*/ 202205946 w 194"/>
                <a:gd name="T23" fmla="*/ 118659698 h 139"/>
                <a:gd name="T24" fmla="*/ 221015911 w 194"/>
                <a:gd name="T25" fmla="*/ 116965824 h 139"/>
                <a:gd name="T26" fmla="*/ 235123384 w 194"/>
                <a:gd name="T27" fmla="*/ 88147847 h 139"/>
                <a:gd name="T28" fmla="*/ 228853396 w 194"/>
                <a:gd name="T29" fmla="*/ 59329849 h 139"/>
                <a:gd name="T30" fmla="*/ 300958260 w 194"/>
                <a:gd name="T31" fmla="*/ 38989039 h 139"/>
                <a:gd name="T32" fmla="*/ 302525758 w 194"/>
                <a:gd name="T33" fmla="*/ 32208338 h 139"/>
                <a:gd name="T34" fmla="*/ 275878308 w 194"/>
                <a:gd name="T35" fmla="*/ 27122813 h 139"/>
                <a:gd name="T36" fmla="*/ 238258378 w 194"/>
                <a:gd name="T37" fmla="*/ 47463623 h 139"/>
                <a:gd name="T38" fmla="*/ 219448414 w 194"/>
                <a:gd name="T39" fmla="*/ 0 h 139"/>
                <a:gd name="T40" fmla="*/ 188098473 w 194"/>
                <a:gd name="T41" fmla="*/ 35598688 h 139"/>
                <a:gd name="T42" fmla="*/ 94049862 w 194"/>
                <a:gd name="T43" fmla="*/ 32208338 h 139"/>
                <a:gd name="T44" fmla="*/ 47024931 w 194"/>
                <a:gd name="T45" fmla="*/ 86452672 h 139"/>
                <a:gd name="T46" fmla="*/ 14107478 w 194"/>
                <a:gd name="T47" fmla="*/ 69500900 h 139"/>
                <a:gd name="T48" fmla="*/ 0 w 194"/>
                <a:gd name="T49" fmla="*/ 111880299 h 139"/>
                <a:gd name="T50" fmla="*/ 0 w 194"/>
                <a:gd name="T51" fmla="*/ 111880299 h 139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94"/>
                <a:gd name="T79" fmla="*/ 0 h 139"/>
                <a:gd name="T80" fmla="*/ 194 w 194"/>
                <a:gd name="T81" fmla="*/ 139 h 139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94" h="139">
                  <a:moveTo>
                    <a:pt x="0" y="66"/>
                  </a:moveTo>
                  <a:lnTo>
                    <a:pt x="0" y="66"/>
                  </a:lnTo>
                  <a:lnTo>
                    <a:pt x="2" y="102"/>
                  </a:lnTo>
                  <a:lnTo>
                    <a:pt x="16" y="113"/>
                  </a:lnTo>
                  <a:lnTo>
                    <a:pt x="4" y="131"/>
                  </a:lnTo>
                  <a:lnTo>
                    <a:pt x="26" y="138"/>
                  </a:lnTo>
                  <a:lnTo>
                    <a:pt x="76" y="131"/>
                  </a:lnTo>
                  <a:lnTo>
                    <a:pt x="85" y="111"/>
                  </a:lnTo>
                  <a:lnTo>
                    <a:pt x="119" y="100"/>
                  </a:lnTo>
                  <a:lnTo>
                    <a:pt x="122" y="83"/>
                  </a:lnTo>
                  <a:lnTo>
                    <a:pt x="134" y="79"/>
                  </a:lnTo>
                  <a:lnTo>
                    <a:pt x="129" y="70"/>
                  </a:lnTo>
                  <a:lnTo>
                    <a:pt x="141" y="69"/>
                  </a:lnTo>
                  <a:lnTo>
                    <a:pt x="150" y="52"/>
                  </a:lnTo>
                  <a:lnTo>
                    <a:pt x="146" y="35"/>
                  </a:lnTo>
                  <a:lnTo>
                    <a:pt x="192" y="23"/>
                  </a:lnTo>
                  <a:lnTo>
                    <a:pt x="193" y="19"/>
                  </a:lnTo>
                  <a:lnTo>
                    <a:pt x="176" y="16"/>
                  </a:lnTo>
                  <a:lnTo>
                    <a:pt x="152" y="28"/>
                  </a:lnTo>
                  <a:lnTo>
                    <a:pt x="140" y="0"/>
                  </a:lnTo>
                  <a:lnTo>
                    <a:pt x="120" y="21"/>
                  </a:lnTo>
                  <a:lnTo>
                    <a:pt x="60" y="19"/>
                  </a:lnTo>
                  <a:lnTo>
                    <a:pt x="30" y="51"/>
                  </a:lnTo>
                  <a:lnTo>
                    <a:pt x="9" y="41"/>
                  </a:lnTo>
                  <a:lnTo>
                    <a:pt x="0" y="66"/>
                  </a:lnTo>
                </a:path>
              </a:pathLst>
            </a:custGeom>
            <a:grpFill/>
            <a:ln w="6350">
              <a:solidFill>
                <a:schemeClr val="bg1"/>
              </a:solidFill>
              <a:round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>
                <a:defRPr/>
              </a:pPr>
              <a:endParaRPr lang="en-GB" dirty="0"/>
            </a:p>
          </p:txBody>
        </p:sp>
        <p:grpSp>
          <p:nvGrpSpPr>
            <p:cNvPr id="17" name="Group 20"/>
            <p:cNvGrpSpPr>
              <a:grpSpLocks/>
            </p:cNvGrpSpPr>
            <p:nvPr/>
          </p:nvGrpSpPr>
          <p:grpSpPr bwMode="auto">
            <a:xfrm>
              <a:off x="4891819" y="4606562"/>
              <a:ext cx="690556" cy="633420"/>
              <a:chOff x="4623" y="3575"/>
              <a:chExt cx="552" cy="485"/>
            </a:xfrm>
            <a:grpFill/>
          </p:grpSpPr>
          <p:sp>
            <p:nvSpPr>
              <p:cNvPr id="258" name="Freeform 257"/>
              <p:cNvSpPr>
                <a:spLocks/>
              </p:cNvSpPr>
              <p:nvPr/>
            </p:nvSpPr>
            <p:spPr bwMode="auto">
              <a:xfrm>
                <a:off x="4623" y="3575"/>
                <a:ext cx="552" cy="414"/>
              </a:xfrm>
              <a:custGeom>
                <a:avLst/>
                <a:gdLst>
                  <a:gd name="T0" fmla="*/ 0 w 552"/>
                  <a:gd name="T1" fmla="*/ 218 h 414"/>
                  <a:gd name="T2" fmla="*/ 4 w 552"/>
                  <a:gd name="T3" fmla="*/ 209 h 414"/>
                  <a:gd name="T4" fmla="*/ 3 w 552"/>
                  <a:gd name="T5" fmla="*/ 192 h 414"/>
                  <a:gd name="T6" fmla="*/ 14 w 552"/>
                  <a:gd name="T7" fmla="*/ 165 h 414"/>
                  <a:gd name="T8" fmla="*/ 106 w 552"/>
                  <a:gd name="T9" fmla="*/ 123 h 414"/>
                  <a:gd name="T10" fmla="*/ 125 w 552"/>
                  <a:gd name="T11" fmla="*/ 88 h 414"/>
                  <a:gd name="T12" fmla="*/ 141 w 552"/>
                  <a:gd name="T13" fmla="*/ 94 h 414"/>
                  <a:gd name="T14" fmla="*/ 154 w 552"/>
                  <a:gd name="T15" fmla="*/ 80 h 414"/>
                  <a:gd name="T16" fmla="*/ 175 w 552"/>
                  <a:gd name="T17" fmla="*/ 46 h 414"/>
                  <a:gd name="T18" fmla="*/ 202 w 552"/>
                  <a:gd name="T19" fmla="*/ 68 h 414"/>
                  <a:gd name="T20" fmla="*/ 226 w 552"/>
                  <a:gd name="T21" fmla="*/ 63 h 414"/>
                  <a:gd name="T22" fmla="*/ 233 w 552"/>
                  <a:gd name="T23" fmla="*/ 28 h 414"/>
                  <a:gd name="T24" fmla="*/ 257 w 552"/>
                  <a:gd name="T25" fmla="*/ 6 h 414"/>
                  <a:gd name="T26" fmla="*/ 306 w 552"/>
                  <a:gd name="T27" fmla="*/ 59 h 414"/>
                  <a:gd name="T28" fmla="*/ 384 w 552"/>
                  <a:gd name="T29" fmla="*/ 82 h 414"/>
                  <a:gd name="T30" fmla="*/ 405 w 552"/>
                  <a:gd name="T31" fmla="*/ 0 h 414"/>
                  <a:gd name="T32" fmla="*/ 440 w 552"/>
                  <a:gd name="T33" fmla="*/ 59 h 414"/>
                  <a:gd name="T34" fmla="*/ 488 w 552"/>
                  <a:gd name="T35" fmla="*/ 133 h 414"/>
                  <a:gd name="T36" fmla="*/ 512 w 552"/>
                  <a:gd name="T37" fmla="*/ 163 h 414"/>
                  <a:gd name="T38" fmla="*/ 543 w 552"/>
                  <a:gd name="T39" fmla="*/ 204 h 414"/>
                  <a:gd name="T40" fmla="*/ 545 w 552"/>
                  <a:gd name="T41" fmla="*/ 290 h 414"/>
                  <a:gd name="T42" fmla="*/ 503 w 552"/>
                  <a:gd name="T43" fmla="*/ 388 h 414"/>
                  <a:gd name="T44" fmla="*/ 453 w 552"/>
                  <a:gd name="T45" fmla="*/ 406 h 414"/>
                  <a:gd name="T46" fmla="*/ 435 w 552"/>
                  <a:gd name="T47" fmla="*/ 392 h 414"/>
                  <a:gd name="T48" fmla="*/ 387 w 552"/>
                  <a:gd name="T49" fmla="*/ 401 h 414"/>
                  <a:gd name="T50" fmla="*/ 357 w 552"/>
                  <a:gd name="T51" fmla="*/ 354 h 414"/>
                  <a:gd name="T52" fmla="*/ 341 w 552"/>
                  <a:gd name="T53" fmla="*/ 337 h 414"/>
                  <a:gd name="T54" fmla="*/ 324 w 552"/>
                  <a:gd name="T55" fmla="*/ 352 h 414"/>
                  <a:gd name="T56" fmla="*/ 312 w 552"/>
                  <a:gd name="T57" fmla="*/ 349 h 414"/>
                  <a:gd name="T58" fmla="*/ 288 w 552"/>
                  <a:gd name="T59" fmla="*/ 312 h 414"/>
                  <a:gd name="T60" fmla="*/ 175 w 552"/>
                  <a:gd name="T61" fmla="*/ 308 h 414"/>
                  <a:gd name="T62" fmla="*/ 94 w 552"/>
                  <a:gd name="T63" fmla="*/ 331 h 414"/>
                  <a:gd name="T64" fmla="*/ 27 w 552"/>
                  <a:gd name="T65" fmla="*/ 337 h 414"/>
                  <a:gd name="T66" fmla="*/ 0 w 552"/>
                  <a:gd name="T67" fmla="*/ 218 h 414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552"/>
                  <a:gd name="T103" fmla="*/ 0 h 414"/>
                  <a:gd name="T104" fmla="*/ 552 w 552"/>
                  <a:gd name="T105" fmla="*/ 414 h 414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552" h="414">
                    <a:moveTo>
                      <a:pt x="0" y="218"/>
                    </a:moveTo>
                    <a:lnTo>
                      <a:pt x="0" y="218"/>
                    </a:lnTo>
                    <a:lnTo>
                      <a:pt x="9" y="221"/>
                    </a:lnTo>
                    <a:lnTo>
                      <a:pt x="4" y="209"/>
                    </a:lnTo>
                    <a:lnTo>
                      <a:pt x="15" y="215"/>
                    </a:lnTo>
                    <a:lnTo>
                      <a:pt x="3" y="192"/>
                    </a:lnTo>
                    <a:lnTo>
                      <a:pt x="11" y="155"/>
                    </a:lnTo>
                    <a:lnTo>
                      <a:pt x="14" y="165"/>
                    </a:lnTo>
                    <a:lnTo>
                      <a:pt x="48" y="136"/>
                    </a:lnTo>
                    <a:lnTo>
                      <a:pt x="106" y="123"/>
                    </a:lnTo>
                    <a:lnTo>
                      <a:pt x="125" y="101"/>
                    </a:lnTo>
                    <a:lnTo>
                      <a:pt x="125" y="88"/>
                    </a:lnTo>
                    <a:lnTo>
                      <a:pt x="133" y="78"/>
                    </a:lnTo>
                    <a:lnTo>
                      <a:pt x="141" y="94"/>
                    </a:lnTo>
                    <a:lnTo>
                      <a:pt x="141" y="76"/>
                    </a:lnTo>
                    <a:lnTo>
                      <a:pt x="154" y="80"/>
                    </a:lnTo>
                    <a:lnTo>
                      <a:pt x="155" y="67"/>
                    </a:lnTo>
                    <a:lnTo>
                      <a:pt x="175" y="46"/>
                    </a:lnTo>
                    <a:lnTo>
                      <a:pt x="197" y="48"/>
                    </a:lnTo>
                    <a:lnTo>
                      <a:pt x="202" y="68"/>
                    </a:lnTo>
                    <a:lnTo>
                      <a:pt x="210" y="56"/>
                    </a:lnTo>
                    <a:lnTo>
                      <a:pt x="226" y="63"/>
                    </a:lnTo>
                    <a:lnTo>
                      <a:pt x="220" y="49"/>
                    </a:lnTo>
                    <a:lnTo>
                      <a:pt x="233" y="28"/>
                    </a:lnTo>
                    <a:lnTo>
                      <a:pt x="265" y="20"/>
                    </a:lnTo>
                    <a:lnTo>
                      <a:pt x="257" y="6"/>
                    </a:lnTo>
                    <a:lnTo>
                      <a:pt x="319" y="23"/>
                    </a:lnTo>
                    <a:lnTo>
                      <a:pt x="306" y="59"/>
                    </a:lnTo>
                    <a:lnTo>
                      <a:pt x="368" y="97"/>
                    </a:lnTo>
                    <a:lnTo>
                      <a:pt x="384" y="82"/>
                    </a:lnTo>
                    <a:lnTo>
                      <a:pt x="390" y="19"/>
                    </a:lnTo>
                    <a:lnTo>
                      <a:pt x="405" y="0"/>
                    </a:lnTo>
                    <a:lnTo>
                      <a:pt x="418" y="49"/>
                    </a:lnTo>
                    <a:lnTo>
                      <a:pt x="440" y="59"/>
                    </a:lnTo>
                    <a:lnTo>
                      <a:pt x="454" y="115"/>
                    </a:lnTo>
                    <a:lnTo>
                      <a:pt x="488" y="133"/>
                    </a:lnTo>
                    <a:lnTo>
                      <a:pt x="499" y="165"/>
                    </a:lnTo>
                    <a:lnTo>
                      <a:pt x="512" y="163"/>
                    </a:lnTo>
                    <a:lnTo>
                      <a:pt x="515" y="179"/>
                    </a:lnTo>
                    <a:lnTo>
                      <a:pt x="543" y="204"/>
                    </a:lnTo>
                    <a:lnTo>
                      <a:pt x="551" y="247"/>
                    </a:lnTo>
                    <a:lnTo>
                      <a:pt x="545" y="290"/>
                    </a:lnTo>
                    <a:lnTo>
                      <a:pt x="521" y="326"/>
                    </a:lnTo>
                    <a:lnTo>
                      <a:pt x="503" y="388"/>
                    </a:lnTo>
                    <a:lnTo>
                      <a:pt x="472" y="395"/>
                    </a:lnTo>
                    <a:lnTo>
                      <a:pt x="453" y="406"/>
                    </a:lnTo>
                    <a:lnTo>
                      <a:pt x="454" y="413"/>
                    </a:lnTo>
                    <a:lnTo>
                      <a:pt x="435" y="392"/>
                    </a:lnTo>
                    <a:lnTo>
                      <a:pt x="413" y="408"/>
                    </a:lnTo>
                    <a:lnTo>
                      <a:pt x="387" y="401"/>
                    </a:lnTo>
                    <a:lnTo>
                      <a:pt x="367" y="386"/>
                    </a:lnTo>
                    <a:lnTo>
                      <a:pt x="357" y="354"/>
                    </a:lnTo>
                    <a:lnTo>
                      <a:pt x="341" y="358"/>
                    </a:lnTo>
                    <a:lnTo>
                      <a:pt x="341" y="337"/>
                    </a:lnTo>
                    <a:lnTo>
                      <a:pt x="336" y="351"/>
                    </a:lnTo>
                    <a:lnTo>
                      <a:pt x="324" y="352"/>
                    </a:lnTo>
                    <a:lnTo>
                      <a:pt x="336" y="311"/>
                    </a:lnTo>
                    <a:lnTo>
                      <a:pt x="312" y="349"/>
                    </a:lnTo>
                    <a:lnTo>
                      <a:pt x="301" y="341"/>
                    </a:lnTo>
                    <a:lnTo>
                      <a:pt x="288" y="312"/>
                    </a:lnTo>
                    <a:lnTo>
                      <a:pt x="248" y="295"/>
                    </a:lnTo>
                    <a:lnTo>
                      <a:pt x="175" y="308"/>
                    </a:lnTo>
                    <a:lnTo>
                      <a:pt x="144" y="330"/>
                    </a:lnTo>
                    <a:lnTo>
                      <a:pt x="94" y="331"/>
                    </a:lnTo>
                    <a:lnTo>
                      <a:pt x="65" y="350"/>
                    </a:lnTo>
                    <a:lnTo>
                      <a:pt x="27" y="337"/>
                    </a:lnTo>
                    <a:lnTo>
                      <a:pt x="35" y="297"/>
                    </a:lnTo>
                    <a:lnTo>
                      <a:pt x="0" y="218"/>
                    </a:lnTo>
                  </a:path>
                </a:pathLst>
              </a:custGeom>
              <a:grpFill/>
              <a:ln w="63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pPr>
                  <a:defRPr/>
                </a:pPr>
                <a:endParaRPr lang="en-GB" dirty="0"/>
              </a:p>
            </p:txBody>
          </p:sp>
          <p:sp>
            <p:nvSpPr>
              <p:cNvPr id="259" name="Freeform 258"/>
              <p:cNvSpPr>
                <a:spLocks/>
              </p:cNvSpPr>
              <p:nvPr/>
            </p:nvSpPr>
            <p:spPr bwMode="auto">
              <a:xfrm>
                <a:off x="5055" y="4012"/>
                <a:ext cx="49" cy="48"/>
              </a:xfrm>
              <a:custGeom>
                <a:avLst/>
                <a:gdLst>
                  <a:gd name="T0" fmla="*/ 0 w 49"/>
                  <a:gd name="T1" fmla="*/ 8 h 48"/>
                  <a:gd name="T2" fmla="*/ 0 w 49"/>
                  <a:gd name="T3" fmla="*/ 8 h 48"/>
                  <a:gd name="T4" fmla="*/ 1 w 49"/>
                  <a:gd name="T5" fmla="*/ 0 h 48"/>
                  <a:gd name="T6" fmla="*/ 25 w 49"/>
                  <a:gd name="T7" fmla="*/ 7 h 48"/>
                  <a:gd name="T8" fmla="*/ 44 w 49"/>
                  <a:gd name="T9" fmla="*/ 1 h 48"/>
                  <a:gd name="T10" fmla="*/ 48 w 49"/>
                  <a:gd name="T11" fmla="*/ 13 h 48"/>
                  <a:gd name="T12" fmla="*/ 48 w 49"/>
                  <a:gd name="T13" fmla="*/ 27 h 48"/>
                  <a:gd name="T14" fmla="*/ 30 w 49"/>
                  <a:gd name="T15" fmla="*/ 47 h 48"/>
                  <a:gd name="T16" fmla="*/ 18 w 49"/>
                  <a:gd name="T17" fmla="*/ 46 h 48"/>
                  <a:gd name="T18" fmla="*/ 0 w 49"/>
                  <a:gd name="T19" fmla="*/ 8 h 48"/>
                  <a:gd name="T20" fmla="*/ 0 w 49"/>
                  <a:gd name="T21" fmla="*/ 8 h 48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9"/>
                  <a:gd name="T34" fmla="*/ 0 h 48"/>
                  <a:gd name="T35" fmla="*/ 49 w 49"/>
                  <a:gd name="T36" fmla="*/ 48 h 48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9" h="48">
                    <a:moveTo>
                      <a:pt x="0" y="8"/>
                    </a:moveTo>
                    <a:lnTo>
                      <a:pt x="0" y="8"/>
                    </a:lnTo>
                    <a:lnTo>
                      <a:pt x="1" y="0"/>
                    </a:lnTo>
                    <a:lnTo>
                      <a:pt x="25" y="7"/>
                    </a:lnTo>
                    <a:lnTo>
                      <a:pt x="44" y="1"/>
                    </a:lnTo>
                    <a:lnTo>
                      <a:pt x="48" y="13"/>
                    </a:lnTo>
                    <a:lnTo>
                      <a:pt x="48" y="27"/>
                    </a:lnTo>
                    <a:lnTo>
                      <a:pt x="30" y="47"/>
                    </a:lnTo>
                    <a:lnTo>
                      <a:pt x="18" y="46"/>
                    </a:lnTo>
                    <a:lnTo>
                      <a:pt x="0" y="8"/>
                    </a:lnTo>
                  </a:path>
                </a:pathLst>
              </a:custGeom>
              <a:grpFill/>
              <a:ln w="63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pPr>
                  <a:defRPr/>
                </a:pPr>
                <a:endParaRPr lang="en-GB" dirty="0"/>
              </a:p>
            </p:txBody>
          </p:sp>
        </p:grpSp>
        <p:sp>
          <p:nvSpPr>
            <p:cNvPr id="18" name="Freeform 17"/>
            <p:cNvSpPr>
              <a:spLocks/>
            </p:cNvSpPr>
            <p:nvPr/>
          </p:nvSpPr>
          <p:spPr bwMode="auto">
            <a:xfrm>
              <a:off x="4463199" y="3935034"/>
              <a:ext cx="82549" cy="107952"/>
            </a:xfrm>
            <a:custGeom>
              <a:avLst/>
              <a:gdLst>
                <a:gd name="T0" fmla="*/ 0 w 66"/>
                <a:gd name="T1" fmla="*/ 43327448 h 82"/>
                <a:gd name="T2" fmla="*/ 0 w 66"/>
                <a:gd name="T3" fmla="*/ 43327448 h 82"/>
                <a:gd name="T4" fmla="*/ 14079776 w 66"/>
                <a:gd name="T5" fmla="*/ 57191119 h 82"/>
                <a:gd name="T6" fmla="*/ 21902016 w 66"/>
                <a:gd name="T7" fmla="*/ 123048514 h 82"/>
                <a:gd name="T8" fmla="*/ 46932174 w 66"/>
                <a:gd name="T9" fmla="*/ 117849802 h 82"/>
                <a:gd name="T10" fmla="*/ 62575392 w 66"/>
                <a:gd name="T11" fmla="*/ 90119827 h 82"/>
                <a:gd name="T12" fmla="*/ 79784558 w 66"/>
                <a:gd name="T13" fmla="*/ 97052321 h 82"/>
                <a:gd name="T14" fmla="*/ 92299652 w 66"/>
                <a:gd name="T15" fmla="*/ 140379749 h 82"/>
                <a:gd name="T16" fmla="*/ 101685332 w 66"/>
                <a:gd name="T17" fmla="*/ 116116020 h 82"/>
                <a:gd name="T18" fmla="*/ 90734955 w 66"/>
                <a:gd name="T19" fmla="*/ 69323642 h 82"/>
                <a:gd name="T20" fmla="*/ 79784558 w 66"/>
                <a:gd name="T21" fmla="*/ 86653580 h 82"/>
                <a:gd name="T22" fmla="*/ 67269483 w 66"/>
                <a:gd name="T23" fmla="*/ 65857395 h 82"/>
                <a:gd name="T24" fmla="*/ 92299652 w 66"/>
                <a:gd name="T25" fmla="*/ 36394944 h 82"/>
                <a:gd name="T26" fmla="*/ 43802780 w 66"/>
                <a:gd name="T27" fmla="*/ 32928697 h 82"/>
                <a:gd name="T28" fmla="*/ 12515079 w 66"/>
                <a:gd name="T29" fmla="*/ 0 h 82"/>
                <a:gd name="T30" fmla="*/ 3129395 w 66"/>
                <a:gd name="T31" fmla="*/ 19063705 h 82"/>
                <a:gd name="T32" fmla="*/ 14079776 w 66"/>
                <a:gd name="T33" fmla="*/ 32928697 h 82"/>
                <a:gd name="T34" fmla="*/ 0 w 66"/>
                <a:gd name="T35" fmla="*/ 43327448 h 82"/>
                <a:gd name="T36" fmla="*/ 0 w 66"/>
                <a:gd name="T37" fmla="*/ 43327448 h 8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6"/>
                <a:gd name="T58" fmla="*/ 0 h 82"/>
                <a:gd name="T59" fmla="*/ 66 w 66"/>
                <a:gd name="T60" fmla="*/ 82 h 8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6" h="82">
                  <a:moveTo>
                    <a:pt x="0" y="25"/>
                  </a:moveTo>
                  <a:lnTo>
                    <a:pt x="0" y="25"/>
                  </a:lnTo>
                  <a:lnTo>
                    <a:pt x="9" y="33"/>
                  </a:lnTo>
                  <a:lnTo>
                    <a:pt x="14" y="71"/>
                  </a:lnTo>
                  <a:lnTo>
                    <a:pt x="30" y="68"/>
                  </a:lnTo>
                  <a:lnTo>
                    <a:pt x="40" y="52"/>
                  </a:lnTo>
                  <a:lnTo>
                    <a:pt x="51" y="56"/>
                  </a:lnTo>
                  <a:lnTo>
                    <a:pt x="59" y="81"/>
                  </a:lnTo>
                  <a:lnTo>
                    <a:pt x="65" y="67"/>
                  </a:lnTo>
                  <a:lnTo>
                    <a:pt x="58" y="40"/>
                  </a:lnTo>
                  <a:lnTo>
                    <a:pt x="51" y="50"/>
                  </a:lnTo>
                  <a:lnTo>
                    <a:pt x="43" y="38"/>
                  </a:lnTo>
                  <a:lnTo>
                    <a:pt x="59" y="21"/>
                  </a:lnTo>
                  <a:lnTo>
                    <a:pt x="28" y="19"/>
                  </a:lnTo>
                  <a:lnTo>
                    <a:pt x="8" y="0"/>
                  </a:lnTo>
                  <a:lnTo>
                    <a:pt x="2" y="11"/>
                  </a:lnTo>
                  <a:lnTo>
                    <a:pt x="9" y="19"/>
                  </a:lnTo>
                  <a:lnTo>
                    <a:pt x="0" y="25"/>
                  </a:lnTo>
                </a:path>
              </a:pathLst>
            </a:custGeom>
            <a:grpFill/>
            <a:ln w="6350">
              <a:solidFill>
                <a:schemeClr val="bg1"/>
              </a:solidFill>
              <a:round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>
                <a:defRPr/>
              </a:pPr>
              <a:endParaRPr lang="en-GB" dirty="0"/>
            </a:p>
          </p:txBody>
        </p:sp>
        <p:sp>
          <p:nvSpPr>
            <p:cNvPr id="19" name="Freeform 18"/>
            <p:cNvSpPr>
              <a:spLocks/>
            </p:cNvSpPr>
            <p:nvPr/>
          </p:nvSpPr>
          <p:spPr bwMode="auto">
            <a:xfrm>
              <a:off x="4480661" y="3901696"/>
              <a:ext cx="50799" cy="33338"/>
            </a:xfrm>
            <a:custGeom>
              <a:avLst/>
              <a:gdLst>
                <a:gd name="T0" fmla="*/ 0 w 42"/>
                <a:gd name="T1" fmla="*/ 27013506 h 24"/>
                <a:gd name="T2" fmla="*/ 0 w 42"/>
                <a:gd name="T3" fmla="*/ 27013506 h 24"/>
                <a:gd name="T4" fmla="*/ 7315200 w 42"/>
                <a:gd name="T5" fmla="*/ 44379820 h 24"/>
                <a:gd name="T6" fmla="*/ 59980283 w 42"/>
                <a:gd name="T7" fmla="*/ 36662076 h 24"/>
                <a:gd name="T8" fmla="*/ 57054446 w 42"/>
                <a:gd name="T9" fmla="*/ 13507447 h 24"/>
                <a:gd name="T10" fmla="*/ 19018550 w 42"/>
                <a:gd name="T11" fmla="*/ 0 h 24"/>
                <a:gd name="T12" fmla="*/ 0 w 42"/>
                <a:gd name="T13" fmla="*/ 27013506 h 24"/>
                <a:gd name="T14" fmla="*/ 0 w 42"/>
                <a:gd name="T15" fmla="*/ 27013506 h 2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2"/>
                <a:gd name="T25" fmla="*/ 0 h 24"/>
                <a:gd name="T26" fmla="*/ 42 w 42"/>
                <a:gd name="T27" fmla="*/ 24 h 2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2" h="24">
                  <a:moveTo>
                    <a:pt x="0" y="14"/>
                  </a:moveTo>
                  <a:lnTo>
                    <a:pt x="0" y="14"/>
                  </a:lnTo>
                  <a:lnTo>
                    <a:pt x="5" y="23"/>
                  </a:lnTo>
                  <a:lnTo>
                    <a:pt x="41" y="19"/>
                  </a:lnTo>
                  <a:lnTo>
                    <a:pt x="39" y="7"/>
                  </a:lnTo>
                  <a:lnTo>
                    <a:pt x="13" y="0"/>
                  </a:lnTo>
                  <a:lnTo>
                    <a:pt x="0" y="14"/>
                  </a:lnTo>
                </a:path>
              </a:pathLst>
            </a:custGeom>
            <a:grpFill/>
            <a:ln w="6350">
              <a:solidFill>
                <a:schemeClr val="bg1"/>
              </a:solidFill>
              <a:round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>
                <a:defRPr/>
              </a:pPr>
              <a:endParaRPr lang="en-GB" dirty="0"/>
            </a:p>
          </p:txBody>
        </p:sp>
        <p:sp>
          <p:nvSpPr>
            <p:cNvPr id="20" name="Freeform 19"/>
            <p:cNvSpPr>
              <a:spLocks/>
            </p:cNvSpPr>
            <p:nvPr/>
          </p:nvSpPr>
          <p:spPr bwMode="auto">
            <a:xfrm>
              <a:off x="4907694" y="4327150"/>
              <a:ext cx="22225" cy="19050"/>
            </a:xfrm>
            <a:custGeom>
              <a:avLst/>
              <a:gdLst>
                <a:gd name="T0" fmla="*/ 0 w 17"/>
                <a:gd name="T1" fmla="*/ 9677400 h 15"/>
                <a:gd name="T2" fmla="*/ 0 w 17"/>
                <a:gd name="T3" fmla="*/ 9677400 h 15"/>
                <a:gd name="T4" fmla="*/ 13673603 w 17"/>
                <a:gd name="T5" fmla="*/ 22580604 h 15"/>
                <a:gd name="T6" fmla="*/ 27347207 w 17"/>
                <a:gd name="T7" fmla="*/ 0 h 15"/>
                <a:gd name="T8" fmla="*/ 0 w 17"/>
                <a:gd name="T9" fmla="*/ 9677400 h 15"/>
                <a:gd name="T10" fmla="*/ 0 w 17"/>
                <a:gd name="T11" fmla="*/ 9677400 h 1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7"/>
                <a:gd name="T19" fmla="*/ 0 h 15"/>
                <a:gd name="T20" fmla="*/ 17 w 17"/>
                <a:gd name="T21" fmla="*/ 15 h 1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7" h="15">
                  <a:moveTo>
                    <a:pt x="0" y="6"/>
                  </a:moveTo>
                  <a:lnTo>
                    <a:pt x="0" y="6"/>
                  </a:lnTo>
                  <a:lnTo>
                    <a:pt x="8" y="14"/>
                  </a:lnTo>
                  <a:lnTo>
                    <a:pt x="16" y="0"/>
                  </a:lnTo>
                  <a:lnTo>
                    <a:pt x="0" y="6"/>
                  </a:lnTo>
                </a:path>
              </a:pathLst>
            </a:custGeom>
            <a:grpFill/>
            <a:ln w="6350">
              <a:solidFill>
                <a:schemeClr val="bg1"/>
              </a:solidFill>
              <a:round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>
                <a:defRPr/>
              </a:pPr>
              <a:endParaRPr lang="en-GB" dirty="0"/>
            </a:p>
          </p:txBody>
        </p:sp>
        <p:sp>
          <p:nvSpPr>
            <p:cNvPr id="21" name="Freeform 20"/>
            <p:cNvSpPr>
              <a:spLocks/>
            </p:cNvSpPr>
            <p:nvPr/>
          </p:nvSpPr>
          <p:spPr bwMode="auto">
            <a:xfrm>
              <a:off x="4536222" y="3903284"/>
              <a:ext cx="153987" cy="334965"/>
            </a:xfrm>
            <a:custGeom>
              <a:avLst/>
              <a:gdLst>
                <a:gd name="T0" fmla="*/ 0 w 124"/>
                <a:gd name="T1" fmla="*/ 180866331 h 254"/>
                <a:gd name="T2" fmla="*/ 0 w 124"/>
                <a:gd name="T3" fmla="*/ 180866331 h 254"/>
                <a:gd name="T4" fmla="*/ 9252940 w 124"/>
                <a:gd name="T5" fmla="*/ 156518251 h 254"/>
                <a:gd name="T6" fmla="*/ 63228222 w 124"/>
                <a:gd name="T7" fmla="*/ 41738375 h 254"/>
                <a:gd name="T8" fmla="*/ 101782356 w 124"/>
                <a:gd name="T9" fmla="*/ 26086159 h 254"/>
                <a:gd name="T10" fmla="*/ 109494173 w 124"/>
                <a:gd name="T11" fmla="*/ 0 h 254"/>
                <a:gd name="T12" fmla="*/ 135710623 w 124"/>
                <a:gd name="T13" fmla="*/ 15652222 h 254"/>
                <a:gd name="T14" fmla="*/ 137252987 w 124"/>
                <a:gd name="T15" fmla="*/ 38259519 h 254"/>
                <a:gd name="T16" fmla="*/ 114120021 w 124"/>
                <a:gd name="T17" fmla="*/ 107823492 h 254"/>
                <a:gd name="T18" fmla="*/ 138794108 w 124"/>
                <a:gd name="T19" fmla="*/ 102606526 h 254"/>
                <a:gd name="T20" fmla="*/ 151131773 w 124"/>
                <a:gd name="T21" fmla="*/ 149561857 h 254"/>
                <a:gd name="T22" fmla="*/ 189685926 w 124"/>
                <a:gd name="T23" fmla="*/ 163474645 h 254"/>
                <a:gd name="T24" fmla="*/ 169637687 w 124"/>
                <a:gd name="T25" fmla="*/ 186083297 h 254"/>
                <a:gd name="T26" fmla="*/ 124915322 w 124"/>
                <a:gd name="T27" fmla="*/ 215648302 h 254"/>
                <a:gd name="T28" fmla="*/ 114120021 w 124"/>
                <a:gd name="T29" fmla="*/ 243473879 h 254"/>
                <a:gd name="T30" fmla="*/ 138794108 w 124"/>
                <a:gd name="T31" fmla="*/ 297385605 h 254"/>
                <a:gd name="T32" fmla="*/ 129541170 w 124"/>
                <a:gd name="T33" fmla="*/ 328688719 h 254"/>
                <a:gd name="T34" fmla="*/ 158842347 w 124"/>
                <a:gd name="T35" fmla="*/ 398252743 h 254"/>
                <a:gd name="T36" fmla="*/ 137252987 w 124"/>
                <a:gd name="T37" fmla="*/ 439991109 h 254"/>
                <a:gd name="T38" fmla="*/ 115662384 w 124"/>
                <a:gd name="T39" fmla="*/ 290429210 h 254"/>
                <a:gd name="T40" fmla="*/ 97156508 w 124"/>
                <a:gd name="T41" fmla="*/ 266081171 h 254"/>
                <a:gd name="T42" fmla="*/ 66312948 w 124"/>
                <a:gd name="T43" fmla="*/ 306081427 h 254"/>
                <a:gd name="T44" fmla="*/ 43179983 w 124"/>
                <a:gd name="T45" fmla="*/ 299125033 h 254"/>
                <a:gd name="T46" fmla="*/ 47807072 w 124"/>
                <a:gd name="T47" fmla="*/ 243473879 h 254"/>
                <a:gd name="T48" fmla="*/ 0 w 124"/>
                <a:gd name="T49" fmla="*/ 180866331 h 254"/>
                <a:gd name="T50" fmla="*/ 0 w 124"/>
                <a:gd name="T51" fmla="*/ 180866331 h 25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24"/>
                <a:gd name="T79" fmla="*/ 0 h 254"/>
                <a:gd name="T80" fmla="*/ 124 w 124"/>
                <a:gd name="T81" fmla="*/ 254 h 254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24" h="254">
                  <a:moveTo>
                    <a:pt x="0" y="104"/>
                  </a:moveTo>
                  <a:lnTo>
                    <a:pt x="0" y="104"/>
                  </a:lnTo>
                  <a:lnTo>
                    <a:pt x="6" y="90"/>
                  </a:lnTo>
                  <a:lnTo>
                    <a:pt x="41" y="24"/>
                  </a:lnTo>
                  <a:lnTo>
                    <a:pt x="66" y="15"/>
                  </a:lnTo>
                  <a:lnTo>
                    <a:pt x="71" y="0"/>
                  </a:lnTo>
                  <a:lnTo>
                    <a:pt x="88" y="9"/>
                  </a:lnTo>
                  <a:lnTo>
                    <a:pt x="89" y="22"/>
                  </a:lnTo>
                  <a:lnTo>
                    <a:pt x="74" y="62"/>
                  </a:lnTo>
                  <a:lnTo>
                    <a:pt x="90" y="59"/>
                  </a:lnTo>
                  <a:lnTo>
                    <a:pt x="98" y="86"/>
                  </a:lnTo>
                  <a:lnTo>
                    <a:pt x="123" y="94"/>
                  </a:lnTo>
                  <a:lnTo>
                    <a:pt x="110" y="107"/>
                  </a:lnTo>
                  <a:lnTo>
                    <a:pt x="81" y="124"/>
                  </a:lnTo>
                  <a:lnTo>
                    <a:pt x="74" y="140"/>
                  </a:lnTo>
                  <a:lnTo>
                    <a:pt x="90" y="171"/>
                  </a:lnTo>
                  <a:lnTo>
                    <a:pt x="84" y="189"/>
                  </a:lnTo>
                  <a:lnTo>
                    <a:pt x="103" y="229"/>
                  </a:lnTo>
                  <a:lnTo>
                    <a:pt x="89" y="253"/>
                  </a:lnTo>
                  <a:lnTo>
                    <a:pt x="75" y="167"/>
                  </a:lnTo>
                  <a:lnTo>
                    <a:pt x="63" y="153"/>
                  </a:lnTo>
                  <a:lnTo>
                    <a:pt x="43" y="176"/>
                  </a:lnTo>
                  <a:lnTo>
                    <a:pt x="28" y="172"/>
                  </a:lnTo>
                  <a:lnTo>
                    <a:pt x="31" y="140"/>
                  </a:lnTo>
                  <a:lnTo>
                    <a:pt x="0" y="104"/>
                  </a:lnTo>
                </a:path>
              </a:pathLst>
            </a:custGeom>
            <a:grpFill/>
            <a:ln w="6350">
              <a:solidFill>
                <a:schemeClr val="bg1"/>
              </a:solidFill>
              <a:round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>
                <a:defRPr/>
              </a:pPr>
              <a:endParaRPr lang="en-GB" dirty="0"/>
            </a:p>
          </p:txBody>
        </p:sp>
        <p:sp>
          <p:nvSpPr>
            <p:cNvPr id="22" name="Freeform 21"/>
            <p:cNvSpPr>
              <a:spLocks/>
            </p:cNvSpPr>
            <p:nvPr/>
          </p:nvSpPr>
          <p:spPr bwMode="auto">
            <a:xfrm>
              <a:off x="4710846" y="4157288"/>
              <a:ext cx="87312" cy="73025"/>
            </a:xfrm>
            <a:custGeom>
              <a:avLst/>
              <a:gdLst>
                <a:gd name="T0" fmla="*/ 0 w 70"/>
                <a:gd name="T1" fmla="*/ 18383734 h 59"/>
                <a:gd name="T2" fmla="*/ 0 w 70"/>
                <a:gd name="T3" fmla="*/ 18383734 h 59"/>
                <a:gd name="T4" fmla="*/ 7779587 w 70"/>
                <a:gd name="T5" fmla="*/ 62808929 h 59"/>
                <a:gd name="T6" fmla="*/ 21782099 w 70"/>
                <a:gd name="T7" fmla="*/ 85788301 h 59"/>
                <a:gd name="T8" fmla="*/ 43562951 w 70"/>
                <a:gd name="T9" fmla="*/ 88851637 h 59"/>
                <a:gd name="T10" fmla="*/ 107352573 w 70"/>
                <a:gd name="T11" fmla="*/ 47489774 h 59"/>
                <a:gd name="T12" fmla="*/ 104240490 w 70"/>
                <a:gd name="T13" fmla="*/ 0 h 59"/>
                <a:gd name="T14" fmla="*/ 56010037 w 70"/>
                <a:gd name="T15" fmla="*/ 7660199 h 59"/>
                <a:gd name="T16" fmla="*/ 15557927 w 70"/>
                <a:gd name="T17" fmla="*/ 6127912 h 59"/>
                <a:gd name="T18" fmla="*/ 0 w 70"/>
                <a:gd name="T19" fmla="*/ 18383734 h 59"/>
                <a:gd name="T20" fmla="*/ 0 w 70"/>
                <a:gd name="T21" fmla="*/ 18383734 h 5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70"/>
                <a:gd name="T34" fmla="*/ 0 h 59"/>
                <a:gd name="T35" fmla="*/ 70 w 70"/>
                <a:gd name="T36" fmla="*/ 59 h 59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70" h="59">
                  <a:moveTo>
                    <a:pt x="0" y="12"/>
                  </a:moveTo>
                  <a:lnTo>
                    <a:pt x="0" y="12"/>
                  </a:lnTo>
                  <a:lnTo>
                    <a:pt x="5" y="41"/>
                  </a:lnTo>
                  <a:lnTo>
                    <a:pt x="14" y="56"/>
                  </a:lnTo>
                  <a:lnTo>
                    <a:pt x="28" y="58"/>
                  </a:lnTo>
                  <a:lnTo>
                    <a:pt x="69" y="31"/>
                  </a:lnTo>
                  <a:lnTo>
                    <a:pt x="67" y="0"/>
                  </a:lnTo>
                  <a:lnTo>
                    <a:pt x="36" y="5"/>
                  </a:lnTo>
                  <a:lnTo>
                    <a:pt x="10" y="4"/>
                  </a:lnTo>
                  <a:lnTo>
                    <a:pt x="0" y="12"/>
                  </a:lnTo>
                </a:path>
              </a:pathLst>
            </a:custGeom>
            <a:grpFill/>
            <a:ln w="6350">
              <a:solidFill>
                <a:schemeClr val="bg1"/>
              </a:solidFill>
              <a:round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>
                <a:defRPr/>
              </a:pPr>
              <a:endParaRPr lang="en-GB" dirty="0"/>
            </a:p>
          </p:txBody>
        </p:sp>
        <p:sp>
          <p:nvSpPr>
            <p:cNvPr id="23" name="Freeform 22"/>
            <p:cNvSpPr>
              <a:spLocks/>
            </p:cNvSpPr>
            <p:nvPr/>
          </p:nvSpPr>
          <p:spPr bwMode="auto">
            <a:xfrm>
              <a:off x="4326675" y="4243012"/>
              <a:ext cx="31750" cy="65087"/>
            </a:xfrm>
            <a:custGeom>
              <a:avLst/>
              <a:gdLst>
                <a:gd name="T0" fmla="*/ 0 w 26"/>
                <a:gd name="T1" fmla="*/ 0 h 51"/>
                <a:gd name="T2" fmla="*/ 0 w 26"/>
                <a:gd name="T3" fmla="*/ 0 h 51"/>
                <a:gd name="T4" fmla="*/ 7456366 w 26"/>
                <a:gd name="T5" fmla="*/ 81436595 h 51"/>
                <a:gd name="T6" fmla="*/ 37280604 w 26"/>
                <a:gd name="T7" fmla="*/ 66777986 h 51"/>
                <a:gd name="T8" fmla="*/ 22367878 w 26"/>
                <a:gd name="T9" fmla="*/ 19545242 h 51"/>
                <a:gd name="T10" fmla="*/ 0 w 26"/>
                <a:gd name="T11" fmla="*/ 0 h 51"/>
                <a:gd name="T12" fmla="*/ 0 w 26"/>
                <a:gd name="T13" fmla="*/ 0 h 5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6"/>
                <a:gd name="T22" fmla="*/ 0 h 51"/>
                <a:gd name="T23" fmla="*/ 26 w 26"/>
                <a:gd name="T24" fmla="*/ 51 h 5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6" h="51">
                  <a:moveTo>
                    <a:pt x="0" y="0"/>
                  </a:moveTo>
                  <a:lnTo>
                    <a:pt x="0" y="0"/>
                  </a:lnTo>
                  <a:lnTo>
                    <a:pt x="5" y="50"/>
                  </a:lnTo>
                  <a:lnTo>
                    <a:pt x="25" y="41"/>
                  </a:lnTo>
                  <a:lnTo>
                    <a:pt x="15" y="12"/>
                  </a:lnTo>
                  <a:lnTo>
                    <a:pt x="0" y="0"/>
                  </a:lnTo>
                </a:path>
              </a:pathLst>
            </a:custGeom>
            <a:grpFill/>
            <a:ln w="6350">
              <a:solidFill>
                <a:schemeClr val="bg1"/>
              </a:solidFill>
              <a:round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>
                <a:defRPr/>
              </a:pPr>
              <a:endParaRPr lang="en-GB" dirty="0"/>
            </a:p>
          </p:txBody>
        </p:sp>
        <p:grpSp>
          <p:nvGrpSpPr>
            <p:cNvPr id="24" name="Group 29"/>
            <p:cNvGrpSpPr>
              <a:grpSpLocks/>
            </p:cNvGrpSpPr>
            <p:nvPr/>
          </p:nvGrpSpPr>
          <p:grpSpPr bwMode="auto">
            <a:xfrm>
              <a:off x="4221902" y="3365112"/>
              <a:ext cx="1041389" cy="727082"/>
              <a:chOff x="4086" y="2626"/>
              <a:chExt cx="835" cy="555"/>
            </a:xfrm>
            <a:grpFill/>
          </p:grpSpPr>
          <p:sp>
            <p:nvSpPr>
              <p:cNvPr id="256" name="Freeform 30"/>
              <p:cNvSpPr>
                <a:spLocks/>
              </p:cNvSpPr>
              <p:nvPr/>
            </p:nvSpPr>
            <p:spPr bwMode="auto">
              <a:xfrm>
                <a:off x="4086" y="2626"/>
                <a:ext cx="835" cy="526"/>
              </a:xfrm>
              <a:custGeom>
                <a:avLst/>
                <a:gdLst>
                  <a:gd name="T0" fmla="*/ 0 w 835"/>
                  <a:gd name="T1" fmla="*/ 250 h 526"/>
                  <a:gd name="T2" fmla="*/ 35 w 835"/>
                  <a:gd name="T3" fmla="*/ 226 h 526"/>
                  <a:gd name="T4" fmla="*/ 95 w 835"/>
                  <a:gd name="T5" fmla="*/ 177 h 526"/>
                  <a:gd name="T6" fmla="*/ 118 w 835"/>
                  <a:gd name="T7" fmla="*/ 145 h 526"/>
                  <a:gd name="T8" fmla="*/ 162 w 835"/>
                  <a:gd name="T9" fmla="*/ 114 h 526"/>
                  <a:gd name="T10" fmla="*/ 192 w 835"/>
                  <a:gd name="T11" fmla="*/ 81 h 526"/>
                  <a:gd name="T12" fmla="*/ 225 w 835"/>
                  <a:gd name="T13" fmla="*/ 106 h 526"/>
                  <a:gd name="T14" fmla="*/ 293 w 835"/>
                  <a:gd name="T15" fmla="*/ 160 h 526"/>
                  <a:gd name="T16" fmla="*/ 368 w 835"/>
                  <a:gd name="T17" fmla="*/ 185 h 526"/>
                  <a:gd name="T18" fmla="*/ 499 w 835"/>
                  <a:gd name="T19" fmla="*/ 187 h 526"/>
                  <a:gd name="T20" fmla="*/ 522 w 835"/>
                  <a:gd name="T21" fmla="*/ 151 h 526"/>
                  <a:gd name="T22" fmla="*/ 588 w 835"/>
                  <a:gd name="T23" fmla="*/ 123 h 526"/>
                  <a:gd name="T24" fmla="*/ 607 w 835"/>
                  <a:gd name="T25" fmla="*/ 98 h 526"/>
                  <a:gd name="T26" fmla="*/ 572 w 835"/>
                  <a:gd name="T27" fmla="*/ 78 h 526"/>
                  <a:gd name="T28" fmla="*/ 602 w 835"/>
                  <a:gd name="T29" fmla="*/ 72 h 526"/>
                  <a:gd name="T30" fmla="*/ 642 w 835"/>
                  <a:gd name="T31" fmla="*/ 28 h 526"/>
                  <a:gd name="T32" fmla="*/ 681 w 835"/>
                  <a:gd name="T33" fmla="*/ 0 h 526"/>
                  <a:gd name="T34" fmla="*/ 734 w 835"/>
                  <a:gd name="T35" fmla="*/ 69 h 526"/>
                  <a:gd name="T36" fmla="*/ 783 w 835"/>
                  <a:gd name="T37" fmla="*/ 104 h 526"/>
                  <a:gd name="T38" fmla="*/ 811 w 835"/>
                  <a:gd name="T39" fmla="*/ 147 h 526"/>
                  <a:gd name="T40" fmla="*/ 785 w 835"/>
                  <a:gd name="T41" fmla="*/ 177 h 526"/>
                  <a:gd name="T42" fmla="*/ 770 w 835"/>
                  <a:gd name="T43" fmla="*/ 185 h 526"/>
                  <a:gd name="T44" fmla="*/ 744 w 835"/>
                  <a:gd name="T45" fmla="*/ 210 h 526"/>
                  <a:gd name="T46" fmla="*/ 691 w 835"/>
                  <a:gd name="T47" fmla="*/ 232 h 526"/>
                  <a:gd name="T48" fmla="*/ 663 w 835"/>
                  <a:gd name="T49" fmla="*/ 226 h 526"/>
                  <a:gd name="T50" fmla="*/ 602 w 835"/>
                  <a:gd name="T51" fmla="*/ 247 h 526"/>
                  <a:gd name="T52" fmla="*/ 618 w 835"/>
                  <a:gd name="T53" fmla="*/ 276 h 526"/>
                  <a:gd name="T54" fmla="*/ 668 w 835"/>
                  <a:gd name="T55" fmla="*/ 274 h 526"/>
                  <a:gd name="T56" fmla="*/ 622 w 835"/>
                  <a:gd name="T57" fmla="*/ 312 h 526"/>
                  <a:gd name="T58" fmla="*/ 633 w 835"/>
                  <a:gd name="T59" fmla="*/ 355 h 526"/>
                  <a:gd name="T60" fmla="*/ 634 w 835"/>
                  <a:gd name="T61" fmla="*/ 382 h 526"/>
                  <a:gd name="T62" fmla="*/ 613 w 835"/>
                  <a:gd name="T63" fmla="*/ 463 h 526"/>
                  <a:gd name="T64" fmla="*/ 552 w 835"/>
                  <a:gd name="T65" fmla="*/ 493 h 526"/>
                  <a:gd name="T66" fmla="*/ 543 w 835"/>
                  <a:gd name="T67" fmla="*/ 489 h 526"/>
                  <a:gd name="T68" fmla="*/ 499 w 835"/>
                  <a:gd name="T69" fmla="*/ 510 h 526"/>
                  <a:gd name="T70" fmla="*/ 490 w 835"/>
                  <a:gd name="T71" fmla="*/ 506 h 526"/>
                  <a:gd name="T72" fmla="*/ 429 w 835"/>
                  <a:gd name="T73" fmla="*/ 484 h 526"/>
                  <a:gd name="T74" fmla="*/ 380 w 835"/>
                  <a:gd name="T75" fmla="*/ 494 h 526"/>
                  <a:gd name="T76" fmla="*/ 375 w 835"/>
                  <a:gd name="T77" fmla="*/ 506 h 526"/>
                  <a:gd name="T78" fmla="*/ 342 w 835"/>
                  <a:gd name="T79" fmla="*/ 471 h 526"/>
                  <a:gd name="T80" fmla="*/ 341 w 835"/>
                  <a:gd name="T81" fmla="*/ 434 h 526"/>
                  <a:gd name="T82" fmla="*/ 323 w 835"/>
                  <a:gd name="T83" fmla="*/ 412 h 526"/>
                  <a:gd name="T84" fmla="*/ 305 w 835"/>
                  <a:gd name="T85" fmla="*/ 392 h 526"/>
                  <a:gd name="T86" fmla="*/ 220 w 835"/>
                  <a:gd name="T87" fmla="*/ 410 h 526"/>
                  <a:gd name="T88" fmla="*/ 205 w 835"/>
                  <a:gd name="T89" fmla="*/ 414 h 526"/>
                  <a:gd name="T90" fmla="*/ 166 w 835"/>
                  <a:gd name="T91" fmla="*/ 416 h 526"/>
                  <a:gd name="T92" fmla="*/ 100 w 835"/>
                  <a:gd name="T93" fmla="*/ 381 h 526"/>
                  <a:gd name="T94" fmla="*/ 65 w 835"/>
                  <a:gd name="T95" fmla="*/ 347 h 526"/>
                  <a:gd name="T96" fmla="*/ 71 w 835"/>
                  <a:gd name="T97" fmla="*/ 325 h 526"/>
                  <a:gd name="T98" fmla="*/ 75 w 835"/>
                  <a:gd name="T99" fmla="*/ 295 h 526"/>
                  <a:gd name="T100" fmla="*/ 13 w 835"/>
                  <a:gd name="T101" fmla="*/ 278 h 526"/>
                  <a:gd name="T102" fmla="*/ 14 w 835"/>
                  <a:gd name="T103" fmla="*/ 256 h 526"/>
                  <a:gd name="T104" fmla="*/ 0 w 835"/>
                  <a:gd name="T105" fmla="*/ 250 h 52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835"/>
                  <a:gd name="T160" fmla="*/ 0 h 526"/>
                  <a:gd name="T161" fmla="*/ 835 w 835"/>
                  <a:gd name="T162" fmla="*/ 526 h 526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835" h="526">
                    <a:moveTo>
                      <a:pt x="0" y="250"/>
                    </a:moveTo>
                    <a:lnTo>
                      <a:pt x="0" y="250"/>
                    </a:lnTo>
                    <a:lnTo>
                      <a:pt x="5" y="230"/>
                    </a:lnTo>
                    <a:lnTo>
                      <a:pt x="35" y="226"/>
                    </a:lnTo>
                    <a:lnTo>
                      <a:pt x="88" y="198"/>
                    </a:lnTo>
                    <a:lnTo>
                      <a:pt x="95" y="177"/>
                    </a:lnTo>
                    <a:lnTo>
                      <a:pt x="85" y="152"/>
                    </a:lnTo>
                    <a:lnTo>
                      <a:pt x="118" y="145"/>
                    </a:lnTo>
                    <a:lnTo>
                      <a:pt x="127" y="112"/>
                    </a:lnTo>
                    <a:lnTo>
                      <a:pt x="162" y="114"/>
                    </a:lnTo>
                    <a:lnTo>
                      <a:pt x="166" y="92"/>
                    </a:lnTo>
                    <a:lnTo>
                      <a:pt x="192" y="81"/>
                    </a:lnTo>
                    <a:lnTo>
                      <a:pt x="206" y="100"/>
                    </a:lnTo>
                    <a:lnTo>
                      <a:pt x="225" y="106"/>
                    </a:lnTo>
                    <a:lnTo>
                      <a:pt x="233" y="145"/>
                    </a:lnTo>
                    <a:lnTo>
                      <a:pt x="293" y="160"/>
                    </a:lnTo>
                    <a:lnTo>
                      <a:pt x="319" y="187"/>
                    </a:lnTo>
                    <a:lnTo>
                      <a:pt x="368" y="185"/>
                    </a:lnTo>
                    <a:lnTo>
                      <a:pt x="424" y="206"/>
                    </a:lnTo>
                    <a:lnTo>
                      <a:pt x="499" y="187"/>
                    </a:lnTo>
                    <a:lnTo>
                      <a:pt x="522" y="172"/>
                    </a:lnTo>
                    <a:lnTo>
                      <a:pt x="522" y="151"/>
                    </a:lnTo>
                    <a:lnTo>
                      <a:pt x="543" y="153"/>
                    </a:lnTo>
                    <a:lnTo>
                      <a:pt x="588" y="123"/>
                    </a:lnTo>
                    <a:lnTo>
                      <a:pt x="625" y="121"/>
                    </a:lnTo>
                    <a:lnTo>
                      <a:pt x="607" y="98"/>
                    </a:lnTo>
                    <a:lnTo>
                      <a:pt x="572" y="104"/>
                    </a:lnTo>
                    <a:lnTo>
                      <a:pt x="572" y="78"/>
                    </a:lnTo>
                    <a:lnTo>
                      <a:pt x="581" y="64"/>
                    </a:lnTo>
                    <a:lnTo>
                      <a:pt x="602" y="72"/>
                    </a:lnTo>
                    <a:lnTo>
                      <a:pt x="621" y="63"/>
                    </a:lnTo>
                    <a:lnTo>
                      <a:pt x="642" y="28"/>
                    </a:lnTo>
                    <a:lnTo>
                      <a:pt x="632" y="16"/>
                    </a:lnTo>
                    <a:lnTo>
                      <a:pt x="681" y="0"/>
                    </a:lnTo>
                    <a:lnTo>
                      <a:pt x="709" y="11"/>
                    </a:lnTo>
                    <a:lnTo>
                      <a:pt x="734" y="69"/>
                    </a:lnTo>
                    <a:lnTo>
                      <a:pt x="776" y="82"/>
                    </a:lnTo>
                    <a:lnTo>
                      <a:pt x="783" y="104"/>
                    </a:lnTo>
                    <a:lnTo>
                      <a:pt x="834" y="90"/>
                    </a:lnTo>
                    <a:lnTo>
                      <a:pt x="811" y="147"/>
                    </a:lnTo>
                    <a:lnTo>
                      <a:pt x="781" y="155"/>
                    </a:lnTo>
                    <a:lnTo>
                      <a:pt x="785" y="177"/>
                    </a:lnTo>
                    <a:lnTo>
                      <a:pt x="776" y="190"/>
                    </a:lnTo>
                    <a:lnTo>
                      <a:pt x="770" y="185"/>
                    </a:lnTo>
                    <a:lnTo>
                      <a:pt x="744" y="201"/>
                    </a:lnTo>
                    <a:lnTo>
                      <a:pt x="744" y="210"/>
                    </a:lnTo>
                    <a:lnTo>
                      <a:pt x="726" y="207"/>
                    </a:lnTo>
                    <a:lnTo>
                      <a:pt x="691" y="232"/>
                    </a:lnTo>
                    <a:lnTo>
                      <a:pt x="651" y="253"/>
                    </a:lnTo>
                    <a:lnTo>
                      <a:pt x="663" y="226"/>
                    </a:lnTo>
                    <a:lnTo>
                      <a:pt x="657" y="216"/>
                    </a:lnTo>
                    <a:lnTo>
                      <a:pt x="602" y="247"/>
                    </a:lnTo>
                    <a:lnTo>
                      <a:pt x="600" y="255"/>
                    </a:lnTo>
                    <a:lnTo>
                      <a:pt x="618" y="276"/>
                    </a:lnTo>
                    <a:lnTo>
                      <a:pt x="643" y="267"/>
                    </a:lnTo>
                    <a:lnTo>
                      <a:pt x="668" y="274"/>
                    </a:lnTo>
                    <a:lnTo>
                      <a:pt x="634" y="290"/>
                    </a:lnTo>
                    <a:lnTo>
                      <a:pt x="622" y="312"/>
                    </a:lnTo>
                    <a:lnTo>
                      <a:pt x="658" y="360"/>
                    </a:lnTo>
                    <a:lnTo>
                      <a:pt x="633" y="355"/>
                    </a:lnTo>
                    <a:lnTo>
                      <a:pt x="658" y="371"/>
                    </a:lnTo>
                    <a:lnTo>
                      <a:pt x="634" y="382"/>
                    </a:lnTo>
                    <a:lnTo>
                      <a:pt x="659" y="386"/>
                    </a:lnTo>
                    <a:lnTo>
                      <a:pt x="613" y="463"/>
                    </a:lnTo>
                    <a:lnTo>
                      <a:pt x="582" y="485"/>
                    </a:lnTo>
                    <a:lnTo>
                      <a:pt x="552" y="493"/>
                    </a:lnTo>
                    <a:lnTo>
                      <a:pt x="550" y="493"/>
                    </a:lnTo>
                    <a:lnTo>
                      <a:pt x="543" y="489"/>
                    </a:lnTo>
                    <a:lnTo>
                      <a:pt x="535" y="502"/>
                    </a:lnTo>
                    <a:lnTo>
                      <a:pt x="499" y="510"/>
                    </a:lnTo>
                    <a:lnTo>
                      <a:pt x="496" y="525"/>
                    </a:lnTo>
                    <a:lnTo>
                      <a:pt x="490" y="506"/>
                    </a:lnTo>
                    <a:lnTo>
                      <a:pt x="466" y="507"/>
                    </a:lnTo>
                    <a:lnTo>
                      <a:pt x="429" y="484"/>
                    </a:lnTo>
                    <a:lnTo>
                      <a:pt x="389" y="494"/>
                    </a:lnTo>
                    <a:lnTo>
                      <a:pt x="380" y="494"/>
                    </a:lnTo>
                    <a:lnTo>
                      <a:pt x="381" y="510"/>
                    </a:lnTo>
                    <a:lnTo>
                      <a:pt x="375" y="506"/>
                    </a:lnTo>
                    <a:lnTo>
                      <a:pt x="350" y="498"/>
                    </a:lnTo>
                    <a:lnTo>
                      <a:pt x="342" y="471"/>
                    </a:lnTo>
                    <a:lnTo>
                      <a:pt x="326" y="474"/>
                    </a:lnTo>
                    <a:lnTo>
                      <a:pt x="341" y="434"/>
                    </a:lnTo>
                    <a:lnTo>
                      <a:pt x="340" y="421"/>
                    </a:lnTo>
                    <a:lnTo>
                      <a:pt x="323" y="412"/>
                    </a:lnTo>
                    <a:lnTo>
                      <a:pt x="309" y="407"/>
                    </a:lnTo>
                    <a:lnTo>
                      <a:pt x="305" y="392"/>
                    </a:lnTo>
                    <a:lnTo>
                      <a:pt x="246" y="417"/>
                    </a:lnTo>
                    <a:lnTo>
                      <a:pt x="220" y="410"/>
                    </a:lnTo>
                    <a:lnTo>
                      <a:pt x="207" y="424"/>
                    </a:lnTo>
                    <a:lnTo>
                      <a:pt x="205" y="414"/>
                    </a:lnTo>
                    <a:lnTo>
                      <a:pt x="196" y="416"/>
                    </a:lnTo>
                    <a:lnTo>
                      <a:pt x="166" y="416"/>
                    </a:lnTo>
                    <a:lnTo>
                      <a:pt x="143" y="395"/>
                    </a:lnTo>
                    <a:lnTo>
                      <a:pt x="100" y="381"/>
                    </a:lnTo>
                    <a:lnTo>
                      <a:pt x="72" y="371"/>
                    </a:lnTo>
                    <a:lnTo>
                      <a:pt x="65" y="347"/>
                    </a:lnTo>
                    <a:lnTo>
                      <a:pt x="80" y="344"/>
                    </a:lnTo>
                    <a:lnTo>
                      <a:pt x="71" y="325"/>
                    </a:lnTo>
                    <a:lnTo>
                      <a:pt x="90" y="302"/>
                    </a:lnTo>
                    <a:lnTo>
                      <a:pt x="75" y="295"/>
                    </a:lnTo>
                    <a:lnTo>
                      <a:pt x="54" y="303"/>
                    </a:lnTo>
                    <a:lnTo>
                      <a:pt x="13" y="278"/>
                    </a:lnTo>
                    <a:lnTo>
                      <a:pt x="14" y="274"/>
                    </a:lnTo>
                    <a:lnTo>
                      <a:pt x="14" y="256"/>
                    </a:lnTo>
                    <a:lnTo>
                      <a:pt x="0" y="250"/>
                    </a:lnTo>
                  </a:path>
                </a:pathLst>
              </a:custGeom>
              <a:solidFill>
                <a:srgbClr val="CC0000"/>
              </a:solidFill>
              <a:ln w="63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pPr>
                  <a:defRPr/>
                </a:pPr>
                <a:endParaRPr lang="en-GB" dirty="0"/>
              </a:p>
            </p:txBody>
          </p:sp>
          <p:sp>
            <p:nvSpPr>
              <p:cNvPr id="257" name="Freeform 31"/>
              <p:cNvSpPr>
                <a:spLocks/>
              </p:cNvSpPr>
              <p:nvPr/>
            </p:nvSpPr>
            <p:spPr bwMode="auto">
              <a:xfrm>
                <a:off x="4564" y="3155"/>
                <a:ext cx="31" cy="26"/>
              </a:xfrm>
              <a:custGeom>
                <a:avLst/>
                <a:gdLst>
                  <a:gd name="T0" fmla="*/ 0 w 31"/>
                  <a:gd name="T1" fmla="*/ 19 h 26"/>
                  <a:gd name="T2" fmla="*/ 0 w 31"/>
                  <a:gd name="T3" fmla="*/ 19 h 26"/>
                  <a:gd name="T4" fmla="*/ 9 w 31"/>
                  <a:gd name="T5" fmla="*/ 0 h 26"/>
                  <a:gd name="T6" fmla="*/ 30 w 31"/>
                  <a:gd name="T7" fmla="*/ 4 h 26"/>
                  <a:gd name="T8" fmla="*/ 13 w 31"/>
                  <a:gd name="T9" fmla="*/ 25 h 26"/>
                  <a:gd name="T10" fmla="*/ 0 w 31"/>
                  <a:gd name="T11" fmla="*/ 19 h 26"/>
                  <a:gd name="T12" fmla="*/ 0 w 31"/>
                  <a:gd name="T13" fmla="*/ 19 h 2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1"/>
                  <a:gd name="T22" fmla="*/ 0 h 26"/>
                  <a:gd name="T23" fmla="*/ 31 w 31"/>
                  <a:gd name="T24" fmla="*/ 26 h 2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1" h="26">
                    <a:moveTo>
                      <a:pt x="0" y="19"/>
                    </a:moveTo>
                    <a:lnTo>
                      <a:pt x="0" y="19"/>
                    </a:lnTo>
                    <a:lnTo>
                      <a:pt x="9" y="0"/>
                    </a:lnTo>
                    <a:lnTo>
                      <a:pt x="30" y="4"/>
                    </a:lnTo>
                    <a:lnTo>
                      <a:pt x="13" y="25"/>
                    </a:lnTo>
                    <a:lnTo>
                      <a:pt x="0" y="19"/>
                    </a:lnTo>
                  </a:path>
                </a:pathLst>
              </a:custGeom>
              <a:grpFill/>
              <a:ln w="63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pPr>
                  <a:defRPr/>
                </a:pPr>
                <a:endParaRPr lang="en-GB" dirty="0"/>
              </a:p>
            </p:txBody>
          </p:sp>
        </p:grpSp>
        <p:sp>
          <p:nvSpPr>
            <p:cNvPr id="25" name="Freeform 24"/>
            <p:cNvSpPr>
              <a:spLocks/>
            </p:cNvSpPr>
            <p:nvPr/>
          </p:nvSpPr>
          <p:spPr bwMode="auto">
            <a:xfrm>
              <a:off x="5010880" y="3965197"/>
              <a:ext cx="33337" cy="58739"/>
            </a:xfrm>
            <a:custGeom>
              <a:avLst/>
              <a:gdLst>
                <a:gd name="T0" fmla="*/ 0 w 25"/>
                <a:gd name="T1" fmla="*/ 29348570 h 46"/>
                <a:gd name="T2" fmla="*/ 0 w 25"/>
                <a:gd name="T3" fmla="*/ 29348570 h 46"/>
                <a:gd name="T4" fmla="*/ 16003094 w 25"/>
                <a:gd name="T5" fmla="*/ 73372696 h 46"/>
                <a:gd name="T6" fmla="*/ 42676691 w 25"/>
                <a:gd name="T7" fmla="*/ 0 h 46"/>
                <a:gd name="T8" fmla="*/ 19559484 w 25"/>
                <a:gd name="T9" fmla="*/ 1630618 h 46"/>
                <a:gd name="T10" fmla="*/ 0 w 25"/>
                <a:gd name="T11" fmla="*/ 29348570 h 46"/>
                <a:gd name="T12" fmla="*/ 0 w 25"/>
                <a:gd name="T13" fmla="*/ 29348570 h 4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5"/>
                <a:gd name="T22" fmla="*/ 0 h 46"/>
                <a:gd name="T23" fmla="*/ 25 w 25"/>
                <a:gd name="T24" fmla="*/ 46 h 4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5" h="46">
                  <a:moveTo>
                    <a:pt x="0" y="18"/>
                  </a:moveTo>
                  <a:lnTo>
                    <a:pt x="0" y="18"/>
                  </a:lnTo>
                  <a:lnTo>
                    <a:pt x="9" y="45"/>
                  </a:lnTo>
                  <a:lnTo>
                    <a:pt x="24" y="0"/>
                  </a:lnTo>
                  <a:lnTo>
                    <a:pt x="11" y="1"/>
                  </a:lnTo>
                  <a:lnTo>
                    <a:pt x="0" y="18"/>
                  </a:lnTo>
                </a:path>
              </a:pathLst>
            </a:custGeom>
            <a:grpFill/>
            <a:ln w="6350">
              <a:solidFill>
                <a:schemeClr val="bg1"/>
              </a:solidFill>
              <a:round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>
                <a:defRPr/>
              </a:pPr>
              <a:endParaRPr lang="en-GB" dirty="0"/>
            </a:p>
          </p:txBody>
        </p:sp>
        <p:sp>
          <p:nvSpPr>
            <p:cNvPr id="26" name="Freeform 25"/>
            <p:cNvSpPr>
              <a:spLocks/>
            </p:cNvSpPr>
            <p:nvPr/>
          </p:nvSpPr>
          <p:spPr bwMode="auto">
            <a:xfrm>
              <a:off x="4126652" y="3750882"/>
              <a:ext cx="498469" cy="522293"/>
            </a:xfrm>
            <a:custGeom>
              <a:avLst/>
              <a:gdLst>
                <a:gd name="T0" fmla="*/ 0 w 401"/>
                <a:gd name="T1" fmla="*/ 310135055 h 399"/>
                <a:gd name="T2" fmla="*/ 64899953 w 401"/>
                <a:gd name="T3" fmla="*/ 294713849 h 399"/>
                <a:gd name="T4" fmla="*/ 50993623 w 401"/>
                <a:gd name="T5" fmla="*/ 203901388 h 399"/>
                <a:gd name="T6" fmla="*/ 140617183 w 401"/>
                <a:gd name="T7" fmla="*/ 128508783 h 399"/>
                <a:gd name="T8" fmla="*/ 152979608 w 401"/>
                <a:gd name="T9" fmla="*/ 94239436 h 399"/>
                <a:gd name="T10" fmla="*/ 125164463 w 401"/>
                <a:gd name="T11" fmla="*/ 32555890 h 399"/>
                <a:gd name="T12" fmla="*/ 202426860 w 401"/>
                <a:gd name="T13" fmla="*/ 13707744 h 399"/>
                <a:gd name="T14" fmla="*/ 258055907 w 401"/>
                <a:gd name="T15" fmla="*/ 11994277 h 399"/>
                <a:gd name="T16" fmla="*/ 242604430 w 401"/>
                <a:gd name="T17" fmla="*/ 83959921 h 399"/>
                <a:gd name="T18" fmla="*/ 230242005 w 401"/>
                <a:gd name="T19" fmla="*/ 130222251 h 399"/>
                <a:gd name="T20" fmla="*/ 251875316 w 401"/>
                <a:gd name="T21" fmla="*/ 185053247 h 399"/>
                <a:gd name="T22" fmla="*/ 418762536 w 401"/>
                <a:gd name="T23" fmla="*/ 243311137 h 399"/>
                <a:gd name="T24" fmla="*/ 435760404 w 401"/>
                <a:gd name="T25" fmla="*/ 203901388 h 399"/>
                <a:gd name="T26" fmla="*/ 446576438 w 401"/>
                <a:gd name="T27" fmla="*/ 236457268 h 399"/>
                <a:gd name="T28" fmla="*/ 499115190 w 401"/>
                <a:gd name="T29" fmla="*/ 209041790 h 399"/>
                <a:gd name="T30" fmla="*/ 596465711 w 401"/>
                <a:gd name="T31" fmla="*/ 191907116 h 399"/>
                <a:gd name="T32" fmla="*/ 610373284 w 401"/>
                <a:gd name="T33" fmla="*/ 226176463 h 399"/>
                <a:gd name="T34" fmla="*/ 517658205 w 401"/>
                <a:gd name="T35" fmla="*/ 354685288 h 399"/>
                <a:gd name="T36" fmla="*/ 496024894 w 401"/>
                <a:gd name="T37" fmla="*/ 325556261 h 399"/>
                <a:gd name="T38" fmla="*/ 508386076 w 401"/>
                <a:gd name="T39" fmla="*/ 275865708 h 399"/>
                <a:gd name="T40" fmla="*/ 429578570 w 401"/>
                <a:gd name="T41" fmla="*/ 239884202 h 399"/>
                <a:gd name="T42" fmla="*/ 431123717 w 401"/>
                <a:gd name="T43" fmla="*/ 272438773 h 399"/>
                <a:gd name="T44" fmla="*/ 431123717 w 401"/>
                <a:gd name="T45" fmla="*/ 296427316 h 399"/>
                <a:gd name="T46" fmla="*/ 420307683 w 401"/>
                <a:gd name="T47" fmla="*/ 351258353 h 399"/>
                <a:gd name="T48" fmla="*/ 256510760 w 401"/>
                <a:gd name="T49" fmla="*/ 505469106 h 399"/>
                <a:gd name="T50" fmla="*/ 194701121 w 401"/>
                <a:gd name="T51" fmla="*/ 681954934 h 399"/>
                <a:gd name="T52" fmla="*/ 128256001 w 401"/>
                <a:gd name="T53" fmla="*/ 507182573 h 399"/>
                <a:gd name="T54" fmla="*/ 97350561 w 401"/>
                <a:gd name="T55" fmla="*/ 346117951 h 399"/>
                <a:gd name="T56" fmla="*/ 78807526 w 401"/>
                <a:gd name="T57" fmla="*/ 371819961 h 399"/>
                <a:gd name="T58" fmla="*/ 18543021 w 401"/>
                <a:gd name="T59" fmla="*/ 344404484 h 399"/>
                <a:gd name="T60" fmla="*/ 18543021 w 401"/>
                <a:gd name="T61" fmla="*/ 330696663 h 399"/>
                <a:gd name="T62" fmla="*/ 0 w 401"/>
                <a:gd name="T63" fmla="*/ 310135055 h 39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401"/>
                <a:gd name="T97" fmla="*/ 0 h 399"/>
                <a:gd name="T98" fmla="*/ 401 w 401"/>
                <a:gd name="T99" fmla="*/ 399 h 39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401" h="399">
                  <a:moveTo>
                    <a:pt x="0" y="181"/>
                  </a:moveTo>
                  <a:lnTo>
                    <a:pt x="0" y="181"/>
                  </a:lnTo>
                  <a:lnTo>
                    <a:pt x="11" y="172"/>
                  </a:lnTo>
                  <a:lnTo>
                    <a:pt x="42" y="172"/>
                  </a:lnTo>
                  <a:lnTo>
                    <a:pt x="20" y="130"/>
                  </a:lnTo>
                  <a:lnTo>
                    <a:pt x="33" y="119"/>
                  </a:lnTo>
                  <a:lnTo>
                    <a:pt x="51" y="120"/>
                  </a:lnTo>
                  <a:lnTo>
                    <a:pt x="91" y="75"/>
                  </a:lnTo>
                  <a:lnTo>
                    <a:pt x="88" y="62"/>
                  </a:lnTo>
                  <a:lnTo>
                    <a:pt x="99" y="55"/>
                  </a:lnTo>
                  <a:lnTo>
                    <a:pt x="81" y="41"/>
                  </a:lnTo>
                  <a:lnTo>
                    <a:pt x="81" y="19"/>
                  </a:lnTo>
                  <a:lnTo>
                    <a:pt x="120" y="19"/>
                  </a:lnTo>
                  <a:lnTo>
                    <a:pt x="131" y="8"/>
                  </a:lnTo>
                  <a:lnTo>
                    <a:pt x="152" y="0"/>
                  </a:lnTo>
                  <a:lnTo>
                    <a:pt x="167" y="7"/>
                  </a:lnTo>
                  <a:lnTo>
                    <a:pt x="148" y="30"/>
                  </a:lnTo>
                  <a:lnTo>
                    <a:pt x="157" y="49"/>
                  </a:lnTo>
                  <a:lnTo>
                    <a:pt x="142" y="52"/>
                  </a:lnTo>
                  <a:lnTo>
                    <a:pt x="149" y="76"/>
                  </a:lnTo>
                  <a:lnTo>
                    <a:pt x="177" y="86"/>
                  </a:lnTo>
                  <a:lnTo>
                    <a:pt x="163" y="108"/>
                  </a:lnTo>
                  <a:lnTo>
                    <a:pt x="200" y="129"/>
                  </a:lnTo>
                  <a:lnTo>
                    <a:pt x="271" y="142"/>
                  </a:lnTo>
                  <a:lnTo>
                    <a:pt x="273" y="121"/>
                  </a:lnTo>
                  <a:lnTo>
                    <a:pt x="282" y="119"/>
                  </a:lnTo>
                  <a:lnTo>
                    <a:pt x="284" y="129"/>
                  </a:lnTo>
                  <a:lnTo>
                    <a:pt x="289" y="138"/>
                  </a:lnTo>
                  <a:lnTo>
                    <a:pt x="325" y="134"/>
                  </a:lnTo>
                  <a:lnTo>
                    <a:pt x="323" y="122"/>
                  </a:lnTo>
                  <a:lnTo>
                    <a:pt x="382" y="97"/>
                  </a:lnTo>
                  <a:lnTo>
                    <a:pt x="386" y="112"/>
                  </a:lnTo>
                  <a:lnTo>
                    <a:pt x="400" y="117"/>
                  </a:lnTo>
                  <a:lnTo>
                    <a:pt x="395" y="132"/>
                  </a:lnTo>
                  <a:lnTo>
                    <a:pt x="370" y="141"/>
                  </a:lnTo>
                  <a:lnTo>
                    <a:pt x="335" y="207"/>
                  </a:lnTo>
                  <a:lnTo>
                    <a:pt x="328" y="180"/>
                  </a:lnTo>
                  <a:lnTo>
                    <a:pt x="321" y="190"/>
                  </a:lnTo>
                  <a:lnTo>
                    <a:pt x="313" y="178"/>
                  </a:lnTo>
                  <a:lnTo>
                    <a:pt x="329" y="161"/>
                  </a:lnTo>
                  <a:lnTo>
                    <a:pt x="298" y="159"/>
                  </a:lnTo>
                  <a:lnTo>
                    <a:pt x="278" y="140"/>
                  </a:lnTo>
                  <a:lnTo>
                    <a:pt x="272" y="151"/>
                  </a:lnTo>
                  <a:lnTo>
                    <a:pt x="279" y="159"/>
                  </a:lnTo>
                  <a:lnTo>
                    <a:pt x="270" y="165"/>
                  </a:lnTo>
                  <a:lnTo>
                    <a:pt x="279" y="173"/>
                  </a:lnTo>
                  <a:lnTo>
                    <a:pt x="284" y="211"/>
                  </a:lnTo>
                  <a:lnTo>
                    <a:pt x="272" y="205"/>
                  </a:lnTo>
                  <a:lnTo>
                    <a:pt x="249" y="234"/>
                  </a:lnTo>
                  <a:lnTo>
                    <a:pt x="166" y="295"/>
                  </a:lnTo>
                  <a:lnTo>
                    <a:pt x="160" y="369"/>
                  </a:lnTo>
                  <a:lnTo>
                    <a:pt x="126" y="398"/>
                  </a:lnTo>
                  <a:lnTo>
                    <a:pt x="95" y="341"/>
                  </a:lnTo>
                  <a:lnTo>
                    <a:pt x="83" y="296"/>
                  </a:lnTo>
                  <a:lnTo>
                    <a:pt x="72" y="285"/>
                  </a:lnTo>
                  <a:lnTo>
                    <a:pt x="63" y="202"/>
                  </a:lnTo>
                  <a:lnTo>
                    <a:pt x="56" y="199"/>
                  </a:lnTo>
                  <a:lnTo>
                    <a:pt x="51" y="217"/>
                  </a:lnTo>
                  <a:lnTo>
                    <a:pt x="32" y="223"/>
                  </a:lnTo>
                  <a:lnTo>
                    <a:pt x="12" y="201"/>
                  </a:lnTo>
                  <a:lnTo>
                    <a:pt x="31" y="189"/>
                  </a:lnTo>
                  <a:lnTo>
                    <a:pt x="12" y="193"/>
                  </a:lnTo>
                  <a:lnTo>
                    <a:pt x="0" y="181"/>
                  </a:lnTo>
                </a:path>
              </a:pathLst>
            </a:custGeom>
            <a:solidFill>
              <a:srgbClr val="CC0000"/>
            </a:solidFill>
            <a:ln w="6350">
              <a:solidFill>
                <a:schemeClr val="bg1"/>
              </a:solidFill>
              <a:round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>
                <a:defRPr/>
              </a:pPr>
              <a:endParaRPr lang="en-GB" dirty="0"/>
            </a:p>
          </p:txBody>
        </p:sp>
        <p:sp>
          <p:nvSpPr>
            <p:cNvPr id="27" name="Freeform 26"/>
            <p:cNvSpPr>
              <a:spLocks/>
            </p:cNvSpPr>
            <p:nvPr/>
          </p:nvSpPr>
          <p:spPr bwMode="auto">
            <a:xfrm>
              <a:off x="3718669" y="3669919"/>
              <a:ext cx="327022" cy="295277"/>
            </a:xfrm>
            <a:custGeom>
              <a:avLst/>
              <a:gdLst>
                <a:gd name="T0" fmla="*/ 0 w 262"/>
                <a:gd name="T1" fmla="*/ 12162959 h 224"/>
                <a:gd name="T2" fmla="*/ 0 w 262"/>
                <a:gd name="T3" fmla="*/ 12162959 h 224"/>
                <a:gd name="T4" fmla="*/ 10905410 w 262"/>
                <a:gd name="T5" fmla="*/ 0 h 224"/>
                <a:gd name="T6" fmla="*/ 42065151 w 262"/>
                <a:gd name="T7" fmla="*/ 29539366 h 224"/>
                <a:gd name="T8" fmla="*/ 81014809 w 262"/>
                <a:gd name="T9" fmla="*/ 5213449 h 224"/>
                <a:gd name="T10" fmla="*/ 84130302 w 262"/>
                <a:gd name="T11" fmla="*/ 27801989 h 224"/>
                <a:gd name="T12" fmla="*/ 102825638 w 262"/>
                <a:gd name="T13" fmla="*/ 36490190 h 224"/>
                <a:gd name="T14" fmla="*/ 105942360 w 262"/>
                <a:gd name="T15" fmla="*/ 60817427 h 224"/>
                <a:gd name="T16" fmla="*/ 162028369 w 262"/>
                <a:gd name="T17" fmla="*/ 88619426 h 224"/>
                <a:gd name="T18" fmla="*/ 213442456 w 262"/>
                <a:gd name="T19" fmla="*/ 79931205 h 224"/>
                <a:gd name="T20" fmla="*/ 208767998 w 262"/>
                <a:gd name="T21" fmla="*/ 66029556 h 224"/>
                <a:gd name="T22" fmla="*/ 275760660 w 262"/>
                <a:gd name="T23" fmla="*/ 41703638 h 224"/>
                <a:gd name="T24" fmla="*/ 363007722 w 262"/>
                <a:gd name="T25" fmla="*/ 85143335 h 224"/>
                <a:gd name="T26" fmla="*/ 364565459 w 262"/>
                <a:gd name="T27" fmla="*/ 109470581 h 224"/>
                <a:gd name="T28" fmla="*/ 350543333 w 262"/>
                <a:gd name="T29" fmla="*/ 152911586 h 224"/>
                <a:gd name="T30" fmla="*/ 353658806 w 262"/>
                <a:gd name="T31" fmla="*/ 215466409 h 224"/>
                <a:gd name="T32" fmla="*/ 375470864 w 262"/>
                <a:gd name="T33" fmla="*/ 234580188 h 224"/>
                <a:gd name="T34" fmla="*/ 356775527 w 262"/>
                <a:gd name="T35" fmla="*/ 265856920 h 224"/>
                <a:gd name="T36" fmla="*/ 406630590 w 262"/>
                <a:gd name="T37" fmla="*/ 337099903 h 224"/>
                <a:gd name="T38" fmla="*/ 373913127 w 262"/>
                <a:gd name="T39" fmla="*/ 387491814 h 224"/>
                <a:gd name="T40" fmla="*/ 283550592 w 262"/>
                <a:gd name="T41" fmla="*/ 370115413 h 224"/>
                <a:gd name="T42" fmla="*/ 263297519 w 262"/>
                <a:gd name="T43" fmla="*/ 338837280 h 224"/>
                <a:gd name="T44" fmla="*/ 200978066 w 262"/>
                <a:gd name="T45" fmla="*/ 349264258 h 224"/>
                <a:gd name="T46" fmla="*/ 155797422 w 262"/>
                <a:gd name="T47" fmla="*/ 317986125 h 224"/>
                <a:gd name="T48" fmla="*/ 124637696 w 262"/>
                <a:gd name="T49" fmla="*/ 258907414 h 224"/>
                <a:gd name="T50" fmla="*/ 101267901 w 262"/>
                <a:gd name="T51" fmla="*/ 248480518 h 224"/>
                <a:gd name="T52" fmla="*/ 95035706 w 262"/>
                <a:gd name="T53" fmla="*/ 262382167 h 224"/>
                <a:gd name="T54" fmla="*/ 66992682 w 262"/>
                <a:gd name="T55" fmla="*/ 201564761 h 224"/>
                <a:gd name="T56" fmla="*/ 28043015 w 262"/>
                <a:gd name="T57" fmla="*/ 165074540 h 224"/>
                <a:gd name="T58" fmla="*/ 46739609 w 262"/>
                <a:gd name="T59" fmla="*/ 109470581 h 224"/>
                <a:gd name="T60" fmla="*/ 29601999 w 262"/>
                <a:gd name="T61" fmla="*/ 102519757 h 224"/>
                <a:gd name="T62" fmla="*/ 14022131 w 262"/>
                <a:gd name="T63" fmla="*/ 71243004 h 224"/>
                <a:gd name="T64" fmla="*/ 0 w 262"/>
                <a:gd name="T65" fmla="*/ 12162959 h 224"/>
                <a:gd name="T66" fmla="*/ 0 w 262"/>
                <a:gd name="T67" fmla="*/ 12162959 h 224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262"/>
                <a:gd name="T103" fmla="*/ 0 h 224"/>
                <a:gd name="T104" fmla="*/ 262 w 262"/>
                <a:gd name="T105" fmla="*/ 224 h 224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262" h="224">
                  <a:moveTo>
                    <a:pt x="0" y="7"/>
                  </a:moveTo>
                  <a:lnTo>
                    <a:pt x="0" y="7"/>
                  </a:lnTo>
                  <a:lnTo>
                    <a:pt x="7" y="0"/>
                  </a:lnTo>
                  <a:lnTo>
                    <a:pt x="27" y="17"/>
                  </a:lnTo>
                  <a:lnTo>
                    <a:pt x="52" y="3"/>
                  </a:lnTo>
                  <a:lnTo>
                    <a:pt x="54" y="16"/>
                  </a:lnTo>
                  <a:lnTo>
                    <a:pt x="66" y="21"/>
                  </a:lnTo>
                  <a:lnTo>
                    <a:pt x="68" y="35"/>
                  </a:lnTo>
                  <a:lnTo>
                    <a:pt x="104" y="51"/>
                  </a:lnTo>
                  <a:lnTo>
                    <a:pt x="137" y="46"/>
                  </a:lnTo>
                  <a:lnTo>
                    <a:pt x="134" y="38"/>
                  </a:lnTo>
                  <a:lnTo>
                    <a:pt x="177" y="24"/>
                  </a:lnTo>
                  <a:lnTo>
                    <a:pt x="233" y="49"/>
                  </a:lnTo>
                  <a:lnTo>
                    <a:pt x="234" y="63"/>
                  </a:lnTo>
                  <a:lnTo>
                    <a:pt x="225" y="88"/>
                  </a:lnTo>
                  <a:lnTo>
                    <a:pt x="227" y="124"/>
                  </a:lnTo>
                  <a:lnTo>
                    <a:pt x="241" y="135"/>
                  </a:lnTo>
                  <a:lnTo>
                    <a:pt x="229" y="153"/>
                  </a:lnTo>
                  <a:lnTo>
                    <a:pt x="261" y="194"/>
                  </a:lnTo>
                  <a:lnTo>
                    <a:pt x="240" y="223"/>
                  </a:lnTo>
                  <a:lnTo>
                    <a:pt x="182" y="213"/>
                  </a:lnTo>
                  <a:lnTo>
                    <a:pt x="169" y="195"/>
                  </a:lnTo>
                  <a:lnTo>
                    <a:pt x="129" y="201"/>
                  </a:lnTo>
                  <a:lnTo>
                    <a:pt x="100" y="183"/>
                  </a:lnTo>
                  <a:lnTo>
                    <a:pt x="80" y="149"/>
                  </a:lnTo>
                  <a:lnTo>
                    <a:pt x="65" y="143"/>
                  </a:lnTo>
                  <a:lnTo>
                    <a:pt x="61" y="151"/>
                  </a:lnTo>
                  <a:lnTo>
                    <a:pt x="43" y="116"/>
                  </a:lnTo>
                  <a:lnTo>
                    <a:pt x="18" y="95"/>
                  </a:lnTo>
                  <a:lnTo>
                    <a:pt x="30" y="63"/>
                  </a:lnTo>
                  <a:lnTo>
                    <a:pt x="19" y="59"/>
                  </a:lnTo>
                  <a:lnTo>
                    <a:pt x="9" y="41"/>
                  </a:lnTo>
                  <a:lnTo>
                    <a:pt x="0" y="7"/>
                  </a:lnTo>
                </a:path>
              </a:pathLst>
            </a:custGeom>
            <a:grpFill/>
            <a:ln w="6350">
              <a:solidFill>
                <a:schemeClr val="bg1"/>
              </a:solidFill>
              <a:round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>
                <a:defRPr/>
              </a:pPr>
              <a:endParaRPr lang="en-GB" dirty="0"/>
            </a:p>
          </p:txBody>
        </p:sp>
        <p:grpSp>
          <p:nvGrpSpPr>
            <p:cNvPr id="28" name="Group 35"/>
            <p:cNvGrpSpPr>
              <a:grpSpLocks/>
            </p:cNvGrpSpPr>
            <p:nvPr/>
          </p:nvGrpSpPr>
          <p:grpSpPr bwMode="auto">
            <a:xfrm>
              <a:off x="5174391" y="3552418"/>
              <a:ext cx="276222" cy="292102"/>
              <a:chOff x="4850" y="2769"/>
              <a:chExt cx="221" cy="223"/>
            </a:xfrm>
            <a:grpFill/>
          </p:grpSpPr>
          <p:sp>
            <p:nvSpPr>
              <p:cNvPr id="252" name="Freeform 251"/>
              <p:cNvSpPr>
                <a:spLocks/>
              </p:cNvSpPr>
              <p:nvPr/>
            </p:nvSpPr>
            <p:spPr bwMode="auto">
              <a:xfrm>
                <a:off x="4850" y="2954"/>
                <a:ext cx="33" cy="38"/>
              </a:xfrm>
              <a:custGeom>
                <a:avLst/>
                <a:gdLst>
                  <a:gd name="T0" fmla="*/ 0 w 33"/>
                  <a:gd name="T1" fmla="*/ 10 h 38"/>
                  <a:gd name="T2" fmla="*/ 0 w 33"/>
                  <a:gd name="T3" fmla="*/ 10 h 38"/>
                  <a:gd name="T4" fmla="*/ 1 w 33"/>
                  <a:gd name="T5" fmla="*/ 19 h 38"/>
                  <a:gd name="T6" fmla="*/ 8 w 33"/>
                  <a:gd name="T7" fmla="*/ 10 h 38"/>
                  <a:gd name="T8" fmla="*/ 12 w 33"/>
                  <a:gd name="T9" fmla="*/ 15 h 38"/>
                  <a:gd name="T10" fmla="*/ 8 w 33"/>
                  <a:gd name="T11" fmla="*/ 37 h 38"/>
                  <a:gd name="T12" fmla="*/ 23 w 33"/>
                  <a:gd name="T13" fmla="*/ 37 h 38"/>
                  <a:gd name="T14" fmla="*/ 32 w 33"/>
                  <a:gd name="T15" fmla="*/ 14 h 38"/>
                  <a:gd name="T16" fmla="*/ 27 w 33"/>
                  <a:gd name="T17" fmla="*/ 1 h 38"/>
                  <a:gd name="T18" fmla="*/ 12 w 33"/>
                  <a:gd name="T19" fmla="*/ 0 h 38"/>
                  <a:gd name="T20" fmla="*/ 0 w 33"/>
                  <a:gd name="T21" fmla="*/ 10 h 38"/>
                  <a:gd name="T22" fmla="*/ 0 w 33"/>
                  <a:gd name="T23" fmla="*/ 10 h 3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33"/>
                  <a:gd name="T37" fmla="*/ 0 h 38"/>
                  <a:gd name="T38" fmla="*/ 33 w 33"/>
                  <a:gd name="T39" fmla="*/ 38 h 38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33" h="38">
                    <a:moveTo>
                      <a:pt x="0" y="10"/>
                    </a:moveTo>
                    <a:lnTo>
                      <a:pt x="0" y="10"/>
                    </a:lnTo>
                    <a:lnTo>
                      <a:pt x="1" y="19"/>
                    </a:lnTo>
                    <a:lnTo>
                      <a:pt x="8" y="10"/>
                    </a:lnTo>
                    <a:lnTo>
                      <a:pt x="12" y="15"/>
                    </a:lnTo>
                    <a:lnTo>
                      <a:pt x="8" y="37"/>
                    </a:lnTo>
                    <a:lnTo>
                      <a:pt x="23" y="37"/>
                    </a:lnTo>
                    <a:lnTo>
                      <a:pt x="32" y="14"/>
                    </a:lnTo>
                    <a:lnTo>
                      <a:pt x="27" y="1"/>
                    </a:lnTo>
                    <a:lnTo>
                      <a:pt x="12" y="0"/>
                    </a:lnTo>
                    <a:lnTo>
                      <a:pt x="0" y="10"/>
                    </a:lnTo>
                  </a:path>
                </a:pathLst>
              </a:custGeom>
              <a:grpFill/>
              <a:ln w="63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pPr>
                  <a:defRPr/>
                </a:pPr>
                <a:endParaRPr lang="en-GB" dirty="0"/>
              </a:p>
            </p:txBody>
          </p:sp>
          <p:sp>
            <p:nvSpPr>
              <p:cNvPr id="253" name="Freeform 252"/>
              <p:cNvSpPr>
                <a:spLocks/>
              </p:cNvSpPr>
              <p:nvPr/>
            </p:nvSpPr>
            <p:spPr bwMode="auto">
              <a:xfrm>
                <a:off x="4866" y="2835"/>
                <a:ext cx="155" cy="125"/>
              </a:xfrm>
              <a:custGeom>
                <a:avLst/>
                <a:gdLst>
                  <a:gd name="T0" fmla="*/ 0 w 155"/>
                  <a:gd name="T1" fmla="*/ 116 h 125"/>
                  <a:gd name="T2" fmla="*/ 0 w 155"/>
                  <a:gd name="T3" fmla="*/ 116 h 125"/>
                  <a:gd name="T4" fmla="*/ 27 w 155"/>
                  <a:gd name="T5" fmla="*/ 93 h 125"/>
                  <a:gd name="T6" fmla="*/ 66 w 155"/>
                  <a:gd name="T7" fmla="*/ 93 h 125"/>
                  <a:gd name="T8" fmla="*/ 82 w 155"/>
                  <a:gd name="T9" fmla="*/ 65 h 125"/>
                  <a:gd name="T10" fmla="*/ 89 w 155"/>
                  <a:gd name="T11" fmla="*/ 63 h 125"/>
                  <a:gd name="T12" fmla="*/ 89 w 155"/>
                  <a:gd name="T13" fmla="*/ 74 h 125"/>
                  <a:gd name="T14" fmla="*/ 107 w 155"/>
                  <a:gd name="T15" fmla="*/ 63 h 125"/>
                  <a:gd name="T16" fmla="*/ 122 w 155"/>
                  <a:gd name="T17" fmla="*/ 42 h 125"/>
                  <a:gd name="T18" fmla="*/ 129 w 155"/>
                  <a:gd name="T19" fmla="*/ 6 h 125"/>
                  <a:gd name="T20" fmla="*/ 141 w 155"/>
                  <a:gd name="T21" fmla="*/ 8 h 125"/>
                  <a:gd name="T22" fmla="*/ 137 w 155"/>
                  <a:gd name="T23" fmla="*/ 0 h 125"/>
                  <a:gd name="T24" fmla="*/ 144 w 155"/>
                  <a:gd name="T25" fmla="*/ 1 h 125"/>
                  <a:gd name="T26" fmla="*/ 154 w 155"/>
                  <a:gd name="T27" fmla="*/ 30 h 125"/>
                  <a:gd name="T28" fmla="*/ 141 w 155"/>
                  <a:gd name="T29" fmla="*/ 51 h 125"/>
                  <a:gd name="T30" fmla="*/ 141 w 155"/>
                  <a:gd name="T31" fmla="*/ 70 h 125"/>
                  <a:gd name="T32" fmla="*/ 131 w 155"/>
                  <a:gd name="T33" fmla="*/ 98 h 125"/>
                  <a:gd name="T34" fmla="*/ 124 w 155"/>
                  <a:gd name="T35" fmla="*/ 102 h 125"/>
                  <a:gd name="T36" fmla="*/ 124 w 155"/>
                  <a:gd name="T37" fmla="*/ 91 h 125"/>
                  <a:gd name="T38" fmla="*/ 101 w 155"/>
                  <a:gd name="T39" fmla="*/ 107 h 125"/>
                  <a:gd name="T40" fmla="*/ 82 w 155"/>
                  <a:gd name="T41" fmla="*/ 100 h 125"/>
                  <a:gd name="T42" fmla="*/ 83 w 155"/>
                  <a:gd name="T43" fmla="*/ 113 h 125"/>
                  <a:gd name="T44" fmla="*/ 67 w 155"/>
                  <a:gd name="T45" fmla="*/ 124 h 125"/>
                  <a:gd name="T46" fmla="*/ 62 w 155"/>
                  <a:gd name="T47" fmla="*/ 106 h 125"/>
                  <a:gd name="T48" fmla="*/ 0 w 155"/>
                  <a:gd name="T49" fmla="*/ 116 h 125"/>
                  <a:gd name="T50" fmla="*/ 0 w 155"/>
                  <a:gd name="T51" fmla="*/ 116 h 125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155"/>
                  <a:gd name="T79" fmla="*/ 0 h 125"/>
                  <a:gd name="T80" fmla="*/ 155 w 155"/>
                  <a:gd name="T81" fmla="*/ 125 h 125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155" h="125">
                    <a:moveTo>
                      <a:pt x="0" y="116"/>
                    </a:moveTo>
                    <a:lnTo>
                      <a:pt x="0" y="116"/>
                    </a:lnTo>
                    <a:lnTo>
                      <a:pt x="27" y="93"/>
                    </a:lnTo>
                    <a:lnTo>
                      <a:pt x="66" y="93"/>
                    </a:lnTo>
                    <a:lnTo>
                      <a:pt x="82" y="65"/>
                    </a:lnTo>
                    <a:lnTo>
                      <a:pt x="89" y="63"/>
                    </a:lnTo>
                    <a:lnTo>
                      <a:pt x="89" y="74"/>
                    </a:lnTo>
                    <a:lnTo>
                      <a:pt x="107" y="63"/>
                    </a:lnTo>
                    <a:lnTo>
                      <a:pt x="122" y="42"/>
                    </a:lnTo>
                    <a:lnTo>
                      <a:pt x="129" y="6"/>
                    </a:lnTo>
                    <a:lnTo>
                      <a:pt x="141" y="8"/>
                    </a:lnTo>
                    <a:lnTo>
                      <a:pt x="137" y="0"/>
                    </a:lnTo>
                    <a:lnTo>
                      <a:pt x="144" y="1"/>
                    </a:lnTo>
                    <a:lnTo>
                      <a:pt x="154" y="30"/>
                    </a:lnTo>
                    <a:lnTo>
                      <a:pt x="141" y="51"/>
                    </a:lnTo>
                    <a:lnTo>
                      <a:pt x="141" y="70"/>
                    </a:lnTo>
                    <a:lnTo>
                      <a:pt x="131" y="98"/>
                    </a:lnTo>
                    <a:lnTo>
                      <a:pt x="124" y="102"/>
                    </a:lnTo>
                    <a:lnTo>
                      <a:pt x="124" y="91"/>
                    </a:lnTo>
                    <a:lnTo>
                      <a:pt x="101" y="107"/>
                    </a:lnTo>
                    <a:lnTo>
                      <a:pt x="82" y="100"/>
                    </a:lnTo>
                    <a:lnTo>
                      <a:pt x="83" y="113"/>
                    </a:lnTo>
                    <a:lnTo>
                      <a:pt x="67" y="124"/>
                    </a:lnTo>
                    <a:lnTo>
                      <a:pt x="62" y="106"/>
                    </a:lnTo>
                    <a:lnTo>
                      <a:pt x="0" y="116"/>
                    </a:lnTo>
                  </a:path>
                </a:pathLst>
              </a:custGeom>
              <a:grpFill/>
              <a:ln w="63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pPr>
                  <a:defRPr/>
                </a:pPr>
                <a:endParaRPr lang="en-GB" dirty="0"/>
              </a:p>
            </p:txBody>
          </p:sp>
          <p:sp>
            <p:nvSpPr>
              <p:cNvPr id="254" name="Freeform 253"/>
              <p:cNvSpPr>
                <a:spLocks/>
              </p:cNvSpPr>
              <p:nvPr/>
            </p:nvSpPr>
            <p:spPr bwMode="auto">
              <a:xfrm>
                <a:off x="4885" y="2948"/>
                <a:ext cx="32" cy="23"/>
              </a:xfrm>
              <a:custGeom>
                <a:avLst/>
                <a:gdLst>
                  <a:gd name="T0" fmla="*/ 0 w 32"/>
                  <a:gd name="T1" fmla="*/ 12 h 23"/>
                  <a:gd name="T2" fmla="*/ 0 w 32"/>
                  <a:gd name="T3" fmla="*/ 12 h 23"/>
                  <a:gd name="T4" fmla="*/ 10 w 32"/>
                  <a:gd name="T5" fmla="*/ 22 h 23"/>
                  <a:gd name="T6" fmla="*/ 28 w 32"/>
                  <a:gd name="T7" fmla="*/ 14 h 23"/>
                  <a:gd name="T8" fmla="*/ 31 w 32"/>
                  <a:gd name="T9" fmla="*/ 0 h 23"/>
                  <a:gd name="T10" fmla="*/ 0 w 32"/>
                  <a:gd name="T11" fmla="*/ 12 h 23"/>
                  <a:gd name="T12" fmla="*/ 0 w 32"/>
                  <a:gd name="T13" fmla="*/ 12 h 2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2"/>
                  <a:gd name="T22" fmla="*/ 0 h 23"/>
                  <a:gd name="T23" fmla="*/ 32 w 32"/>
                  <a:gd name="T24" fmla="*/ 23 h 2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2" h="23">
                    <a:moveTo>
                      <a:pt x="0" y="12"/>
                    </a:moveTo>
                    <a:lnTo>
                      <a:pt x="0" y="12"/>
                    </a:lnTo>
                    <a:lnTo>
                      <a:pt x="10" y="22"/>
                    </a:lnTo>
                    <a:lnTo>
                      <a:pt x="28" y="14"/>
                    </a:lnTo>
                    <a:lnTo>
                      <a:pt x="31" y="0"/>
                    </a:lnTo>
                    <a:lnTo>
                      <a:pt x="0" y="12"/>
                    </a:lnTo>
                  </a:path>
                </a:pathLst>
              </a:custGeom>
              <a:grpFill/>
              <a:ln w="63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pPr>
                  <a:defRPr/>
                </a:pPr>
                <a:endParaRPr lang="en-GB" dirty="0"/>
              </a:p>
            </p:txBody>
          </p:sp>
          <p:sp>
            <p:nvSpPr>
              <p:cNvPr id="255" name="Freeform 254"/>
              <p:cNvSpPr>
                <a:spLocks/>
              </p:cNvSpPr>
              <p:nvPr/>
            </p:nvSpPr>
            <p:spPr bwMode="auto">
              <a:xfrm>
                <a:off x="4990" y="2769"/>
                <a:ext cx="81" cy="67"/>
              </a:xfrm>
              <a:custGeom>
                <a:avLst/>
                <a:gdLst>
                  <a:gd name="T0" fmla="*/ 0 w 81"/>
                  <a:gd name="T1" fmla="*/ 47 h 67"/>
                  <a:gd name="T2" fmla="*/ 0 w 81"/>
                  <a:gd name="T3" fmla="*/ 47 h 67"/>
                  <a:gd name="T4" fmla="*/ 3 w 81"/>
                  <a:gd name="T5" fmla="*/ 66 h 67"/>
                  <a:gd name="T6" fmla="*/ 17 w 81"/>
                  <a:gd name="T7" fmla="*/ 59 h 67"/>
                  <a:gd name="T8" fmla="*/ 8 w 81"/>
                  <a:gd name="T9" fmla="*/ 48 h 67"/>
                  <a:gd name="T10" fmla="*/ 46 w 81"/>
                  <a:gd name="T11" fmla="*/ 58 h 67"/>
                  <a:gd name="T12" fmla="*/ 55 w 81"/>
                  <a:gd name="T13" fmla="*/ 42 h 67"/>
                  <a:gd name="T14" fmla="*/ 80 w 81"/>
                  <a:gd name="T15" fmla="*/ 37 h 67"/>
                  <a:gd name="T16" fmla="*/ 71 w 81"/>
                  <a:gd name="T17" fmla="*/ 27 h 67"/>
                  <a:gd name="T18" fmla="*/ 74 w 81"/>
                  <a:gd name="T19" fmla="*/ 18 h 67"/>
                  <a:gd name="T20" fmla="*/ 53 w 81"/>
                  <a:gd name="T21" fmla="*/ 20 h 67"/>
                  <a:gd name="T22" fmla="*/ 27 w 81"/>
                  <a:gd name="T23" fmla="*/ 0 h 67"/>
                  <a:gd name="T24" fmla="*/ 18 w 81"/>
                  <a:gd name="T25" fmla="*/ 38 h 67"/>
                  <a:gd name="T26" fmla="*/ 7 w 81"/>
                  <a:gd name="T27" fmla="*/ 35 h 67"/>
                  <a:gd name="T28" fmla="*/ 0 w 81"/>
                  <a:gd name="T29" fmla="*/ 47 h 67"/>
                  <a:gd name="T30" fmla="*/ 0 w 81"/>
                  <a:gd name="T31" fmla="*/ 47 h 67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81"/>
                  <a:gd name="T49" fmla="*/ 0 h 67"/>
                  <a:gd name="T50" fmla="*/ 81 w 81"/>
                  <a:gd name="T51" fmla="*/ 67 h 67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81" h="67">
                    <a:moveTo>
                      <a:pt x="0" y="47"/>
                    </a:moveTo>
                    <a:lnTo>
                      <a:pt x="0" y="47"/>
                    </a:lnTo>
                    <a:lnTo>
                      <a:pt x="3" y="66"/>
                    </a:lnTo>
                    <a:lnTo>
                      <a:pt x="17" y="59"/>
                    </a:lnTo>
                    <a:lnTo>
                      <a:pt x="8" y="48"/>
                    </a:lnTo>
                    <a:lnTo>
                      <a:pt x="46" y="58"/>
                    </a:lnTo>
                    <a:lnTo>
                      <a:pt x="55" y="42"/>
                    </a:lnTo>
                    <a:lnTo>
                      <a:pt x="80" y="37"/>
                    </a:lnTo>
                    <a:lnTo>
                      <a:pt x="71" y="27"/>
                    </a:lnTo>
                    <a:lnTo>
                      <a:pt x="74" y="18"/>
                    </a:lnTo>
                    <a:lnTo>
                      <a:pt x="53" y="20"/>
                    </a:lnTo>
                    <a:lnTo>
                      <a:pt x="27" y="0"/>
                    </a:lnTo>
                    <a:lnTo>
                      <a:pt x="18" y="38"/>
                    </a:lnTo>
                    <a:lnTo>
                      <a:pt x="7" y="35"/>
                    </a:lnTo>
                    <a:lnTo>
                      <a:pt x="0" y="47"/>
                    </a:lnTo>
                  </a:path>
                </a:pathLst>
              </a:custGeom>
              <a:grpFill/>
              <a:ln w="63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pPr>
                  <a:defRPr/>
                </a:pPr>
                <a:endParaRPr lang="en-GB" dirty="0"/>
              </a:p>
            </p:txBody>
          </p:sp>
        </p:grpSp>
        <p:sp>
          <p:nvSpPr>
            <p:cNvPr id="29" name="Freeform 28"/>
            <p:cNvSpPr>
              <a:spLocks/>
            </p:cNvSpPr>
            <p:nvPr/>
          </p:nvSpPr>
          <p:spPr bwMode="auto">
            <a:xfrm>
              <a:off x="5083904" y="3608006"/>
              <a:ext cx="109535" cy="111125"/>
            </a:xfrm>
            <a:custGeom>
              <a:avLst/>
              <a:gdLst>
                <a:gd name="T0" fmla="*/ 0 w 87"/>
                <a:gd name="T1" fmla="*/ 82254980 h 84"/>
                <a:gd name="T2" fmla="*/ 0 w 87"/>
                <a:gd name="T3" fmla="*/ 82254980 h 84"/>
                <a:gd name="T4" fmla="*/ 25363482 w 87"/>
                <a:gd name="T5" fmla="*/ 94505205 h 84"/>
                <a:gd name="T6" fmla="*/ 9510832 w 87"/>
                <a:gd name="T7" fmla="*/ 136509117 h 84"/>
                <a:gd name="T8" fmla="*/ 47555429 w 87"/>
                <a:gd name="T9" fmla="*/ 145258884 h 84"/>
                <a:gd name="T10" fmla="*/ 87186425 w 87"/>
                <a:gd name="T11" fmla="*/ 120757154 h 84"/>
                <a:gd name="T12" fmla="*/ 69748624 w 87"/>
                <a:gd name="T13" fmla="*/ 87505655 h 84"/>
                <a:gd name="T14" fmla="*/ 115718915 w 87"/>
                <a:gd name="T15" fmla="*/ 56003032 h 84"/>
                <a:gd name="T16" fmla="*/ 136326972 w 87"/>
                <a:gd name="T17" fmla="*/ 14000427 h 84"/>
                <a:gd name="T18" fmla="*/ 134741833 w 87"/>
                <a:gd name="T19" fmla="*/ 8751093 h 84"/>
                <a:gd name="T20" fmla="*/ 125231004 w 87"/>
                <a:gd name="T21" fmla="*/ 0 h 84"/>
                <a:gd name="T22" fmla="*/ 84014889 w 87"/>
                <a:gd name="T23" fmla="*/ 28002177 h 84"/>
                <a:gd name="T24" fmla="*/ 84014889 w 87"/>
                <a:gd name="T25" fmla="*/ 43752828 h 84"/>
                <a:gd name="T26" fmla="*/ 55482379 w 87"/>
                <a:gd name="T27" fmla="*/ 38502163 h 84"/>
                <a:gd name="T28" fmla="*/ 0 w 87"/>
                <a:gd name="T29" fmla="*/ 82254980 h 84"/>
                <a:gd name="T30" fmla="*/ 0 w 87"/>
                <a:gd name="T31" fmla="*/ 82254980 h 84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87"/>
                <a:gd name="T49" fmla="*/ 0 h 84"/>
                <a:gd name="T50" fmla="*/ 87 w 87"/>
                <a:gd name="T51" fmla="*/ 84 h 84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87" h="84">
                  <a:moveTo>
                    <a:pt x="0" y="47"/>
                  </a:moveTo>
                  <a:lnTo>
                    <a:pt x="0" y="47"/>
                  </a:lnTo>
                  <a:lnTo>
                    <a:pt x="16" y="54"/>
                  </a:lnTo>
                  <a:lnTo>
                    <a:pt x="6" y="78"/>
                  </a:lnTo>
                  <a:lnTo>
                    <a:pt x="30" y="83"/>
                  </a:lnTo>
                  <a:lnTo>
                    <a:pt x="55" y="69"/>
                  </a:lnTo>
                  <a:lnTo>
                    <a:pt x="44" y="50"/>
                  </a:lnTo>
                  <a:lnTo>
                    <a:pt x="73" y="32"/>
                  </a:lnTo>
                  <a:lnTo>
                    <a:pt x="86" y="8"/>
                  </a:lnTo>
                  <a:lnTo>
                    <a:pt x="85" y="5"/>
                  </a:lnTo>
                  <a:lnTo>
                    <a:pt x="79" y="0"/>
                  </a:lnTo>
                  <a:lnTo>
                    <a:pt x="53" y="16"/>
                  </a:lnTo>
                  <a:lnTo>
                    <a:pt x="53" y="25"/>
                  </a:lnTo>
                  <a:lnTo>
                    <a:pt x="35" y="22"/>
                  </a:lnTo>
                  <a:lnTo>
                    <a:pt x="0" y="47"/>
                  </a:lnTo>
                </a:path>
              </a:pathLst>
            </a:custGeom>
            <a:grpFill/>
            <a:ln w="6350">
              <a:solidFill>
                <a:schemeClr val="bg1"/>
              </a:solidFill>
              <a:round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>
                <a:defRPr/>
              </a:pPr>
              <a:endParaRPr lang="en-GB" dirty="0"/>
            </a:p>
          </p:txBody>
        </p:sp>
        <p:sp>
          <p:nvSpPr>
            <p:cNvPr id="30" name="Freeform 29"/>
            <p:cNvSpPr>
              <a:spLocks/>
            </p:cNvSpPr>
            <p:nvPr/>
          </p:nvSpPr>
          <p:spPr bwMode="auto">
            <a:xfrm>
              <a:off x="5117241" y="3700082"/>
              <a:ext cx="57150" cy="85726"/>
            </a:xfrm>
            <a:custGeom>
              <a:avLst/>
              <a:gdLst>
                <a:gd name="T0" fmla="*/ 0 w 48"/>
                <a:gd name="T1" fmla="*/ 109657851 h 66"/>
                <a:gd name="T2" fmla="*/ 0 w 48"/>
                <a:gd name="T3" fmla="*/ 109657851 h 66"/>
                <a:gd name="T4" fmla="*/ 7087791 w 48"/>
                <a:gd name="T5" fmla="*/ 23618536 h 66"/>
                <a:gd name="T6" fmla="*/ 42527939 w 48"/>
                <a:gd name="T7" fmla="*/ 0 h 66"/>
                <a:gd name="T8" fmla="*/ 66626182 w 48"/>
                <a:gd name="T9" fmla="*/ 67482449 h 66"/>
                <a:gd name="T10" fmla="*/ 42527939 w 48"/>
                <a:gd name="T11" fmla="*/ 99535812 h 66"/>
                <a:gd name="T12" fmla="*/ 0 w 48"/>
                <a:gd name="T13" fmla="*/ 109657851 h 66"/>
                <a:gd name="T14" fmla="*/ 0 w 48"/>
                <a:gd name="T15" fmla="*/ 109657851 h 6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8"/>
                <a:gd name="T25" fmla="*/ 0 h 66"/>
                <a:gd name="T26" fmla="*/ 48 w 48"/>
                <a:gd name="T27" fmla="*/ 66 h 6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8" h="66">
                  <a:moveTo>
                    <a:pt x="0" y="65"/>
                  </a:moveTo>
                  <a:lnTo>
                    <a:pt x="0" y="65"/>
                  </a:lnTo>
                  <a:lnTo>
                    <a:pt x="5" y="14"/>
                  </a:lnTo>
                  <a:lnTo>
                    <a:pt x="30" y="0"/>
                  </a:lnTo>
                  <a:lnTo>
                    <a:pt x="47" y="40"/>
                  </a:lnTo>
                  <a:lnTo>
                    <a:pt x="30" y="59"/>
                  </a:lnTo>
                  <a:lnTo>
                    <a:pt x="0" y="65"/>
                  </a:lnTo>
                </a:path>
              </a:pathLst>
            </a:custGeom>
            <a:grpFill/>
            <a:ln w="6350">
              <a:solidFill>
                <a:schemeClr val="bg1"/>
              </a:solidFill>
              <a:round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>
                <a:defRPr/>
              </a:pPr>
              <a:endParaRPr lang="en-GB" dirty="0"/>
            </a:p>
          </p:txBody>
        </p:sp>
        <p:sp>
          <p:nvSpPr>
            <p:cNvPr id="31" name="Freeform 30"/>
            <p:cNvSpPr>
              <a:spLocks/>
            </p:cNvSpPr>
            <p:nvPr/>
          </p:nvSpPr>
          <p:spPr bwMode="auto">
            <a:xfrm>
              <a:off x="4674335" y="4012823"/>
              <a:ext cx="122236" cy="149225"/>
            </a:xfrm>
            <a:custGeom>
              <a:avLst/>
              <a:gdLst>
                <a:gd name="T0" fmla="*/ 0 w 99"/>
                <a:gd name="T1" fmla="*/ 42094425 h 115"/>
                <a:gd name="T2" fmla="*/ 0 w 99"/>
                <a:gd name="T3" fmla="*/ 42094425 h 115"/>
                <a:gd name="T4" fmla="*/ 19818444 w 99"/>
                <a:gd name="T5" fmla="*/ 69035380 h 115"/>
                <a:gd name="T6" fmla="*/ 13720178 w 99"/>
                <a:gd name="T7" fmla="*/ 116181404 h 115"/>
                <a:gd name="T8" fmla="*/ 67079713 w 99"/>
                <a:gd name="T9" fmla="*/ 95976345 h 115"/>
                <a:gd name="T10" fmla="*/ 89946687 w 99"/>
                <a:gd name="T11" fmla="*/ 116181404 h 115"/>
                <a:gd name="T12" fmla="*/ 109766361 w 99"/>
                <a:gd name="T13" fmla="*/ 163327409 h 115"/>
                <a:gd name="T14" fmla="*/ 102143220 w 99"/>
                <a:gd name="T15" fmla="*/ 191951392 h 115"/>
                <a:gd name="T16" fmla="*/ 149403240 w 99"/>
                <a:gd name="T17" fmla="*/ 183532509 h 115"/>
                <a:gd name="T18" fmla="*/ 126536285 w 99"/>
                <a:gd name="T19" fmla="*/ 121232994 h 115"/>
                <a:gd name="T20" fmla="*/ 76226495 w 99"/>
                <a:gd name="T21" fmla="*/ 75769967 h 115"/>
                <a:gd name="T22" fmla="*/ 89946687 w 99"/>
                <a:gd name="T23" fmla="*/ 50513318 h 115"/>
                <a:gd name="T24" fmla="*/ 62505087 w 99"/>
                <a:gd name="T25" fmla="*/ 35359838 h 115"/>
                <a:gd name="T26" fmla="*/ 41161773 w 99"/>
                <a:gd name="T27" fmla="*/ 0 h 115"/>
                <a:gd name="T28" fmla="*/ 27441590 w 99"/>
                <a:gd name="T29" fmla="*/ 0 h 115"/>
                <a:gd name="T30" fmla="*/ 28966466 w 99"/>
                <a:gd name="T31" fmla="*/ 26940955 h 115"/>
                <a:gd name="T32" fmla="*/ 19818444 w 99"/>
                <a:gd name="T33" fmla="*/ 20205065 h 115"/>
                <a:gd name="T34" fmla="*/ 0 w 99"/>
                <a:gd name="T35" fmla="*/ 42094425 h 115"/>
                <a:gd name="T36" fmla="*/ 0 w 99"/>
                <a:gd name="T37" fmla="*/ 42094425 h 115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99"/>
                <a:gd name="T58" fmla="*/ 0 h 115"/>
                <a:gd name="T59" fmla="*/ 99 w 99"/>
                <a:gd name="T60" fmla="*/ 115 h 115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99" h="115">
                  <a:moveTo>
                    <a:pt x="0" y="25"/>
                  </a:moveTo>
                  <a:lnTo>
                    <a:pt x="0" y="25"/>
                  </a:lnTo>
                  <a:lnTo>
                    <a:pt x="13" y="41"/>
                  </a:lnTo>
                  <a:lnTo>
                    <a:pt x="9" y="69"/>
                  </a:lnTo>
                  <a:lnTo>
                    <a:pt x="44" y="57"/>
                  </a:lnTo>
                  <a:lnTo>
                    <a:pt x="59" y="69"/>
                  </a:lnTo>
                  <a:lnTo>
                    <a:pt x="72" y="97"/>
                  </a:lnTo>
                  <a:lnTo>
                    <a:pt x="67" y="114"/>
                  </a:lnTo>
                  <a:lnTo>
                    <a:pt x="98" y="109"/>
                  </a:lnTo>
                  <a:lnTo>
                    <a:pt x="83" y="72"/>
                  </a:lnTo>
                  <a:lnTo>
                    <a:pt x="50" y="45"/>
                  </a:lnTo>
                  <a:lnTo>
                    <a:pt x="59" y="30"/>
                  </a:lnTo>
                  <a:lnTo>
                    <a:pt x="41" y="21"/>
                  </a:lnTo>
                  <a:lnTo>
                    <a:pt x="27" y="0"/>
                  </a:lnTo>
                  <a:lnTo>
                    <a:pt x="18" y="0"/>
                  </a:lnTo>
                  <a:lnTo>
                    <a:pt x="19" y="16"/>
                  </a:lnTo>
                  <a:lnTo>
                    <a:pt x="13" y="12"/>
                  </a:lnTo>
                  <a:lnTo>
                    <a:pt x="0" y="25"/>
                  </a:lnTo>
                </a:path>
              </a:pathLst>
            </a:custGeom>
            <a:grpFill/>
            <a:ln w="6350">
              <a:solidFill>
                <a:schemeClr val="bg1"/>
              </a:solidFill>
              <a:round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>
                <a:defRPr/>
              </a:pPr>
              <a:endParaRPr lang="en-GB" dirty="0"/>
            </a:p>
          </p:txBody>
        </p:sp>
        <p:grpSp>
          <p:nvGrpSpPr>
            <p:cNvPr id="32" name="Group 43"/>
            <p:cNvGrpSpPr>
              <a:grpSpLocks/>
            </p:cNvGrpSpPr>
            <p:nvPr/>
          </p:nvGrpSpPr>
          <p:grpSpPr bwMode="auto">
            <a:xfrm>
              <a:off x="569102" y="2428479"/>
              <a:ext cx="1504934" cy="1201752"/>
              <a:chOff x="1156" y="1908"/>
              <a:chExt cx="1207" cy="919"/>
            </a:xfrm>
            <a:grpFill/>
          </p:grpSpPr>
          <p:sp>
            <p:nvSpPr>
              <p:cNvPr id="233" name="Freeform 232"/>
              <p:cNvSpPr>
                <a:spLocks/>
              </p:cNvSpPr>
              <p:nvPr/>
            </p:nvSpPr>
            <p:spPr bwMode="auto">
              <a:xfrm>
                <a:off x="1156" y="2232"/>
                <a:ext cx="1166" cy="595"/>
              </a:xfrm>
              <a:custGeom>
                <a:avLst/>
                <a:gdLst>
                  <a:gd name="T0" fmla="*/ 93 w 1166"/>
                  <a:gd name="T1" fmla="*/ 82 h 595"/>
                  <a:gd name="T2" fmla="*/ 110 w 1166"/>
                  <a:gd name="T3" fmla="*/ 69 h 595"/>
                  <a:gd name="T4" fmla="*/ 177 w 1166"/>
                  <a:gd name="T5" fmla="*/ 35 h 595"/>
                  <a:gd name="T6" fmla="*/ 250 w 1166"/>
                  <a:gd name="T7" fmla="*/ 52 h 595"/>
                  <a:gd name="T8" fmla="*/ 347 w 1166"/>
                  <a:gd name="T9" fmla="*/ 95 h 595"/>
                  <a:gd name="T10" fmla="*/ 453 w 1166"/>
                  <a:gd name="T11" fmla="*/ 123 h 595"/>
                  <a:gd name="T12" fmla="*/ 450 w 1166"/>
                  <a:gd name="T13" fmla="*/ 93 h 595"/>
                  <a:gd name="T14" fmla="*/ 515 w 1166"/>
                  <a:gd name="T15" fmla="*/ 93 h 595"/>
                  <a:gd name="T16" fmla="*/ 595 w 1166"/>
                  <a:gd name="T17" fmla="*/ 105 h 595"/>
                  <a:gd name="T18" fmla="*/ 597 w 1166"/>
                  <a:gd name="T19" fmla="*/ 85 h 595"/>
                  <a:gd name="T20" fmla="*/ 624 w 1166"/>
                  <a:gd name="T21" fmla="*/ 114 h 595"/>
                  <a:gd name="T22" fmla="*/ 632 w 1166"/>
                  <a:gd name="T23" fmla="*/ 78 h 595"/>
                  <a:gd name="T24" fmla="*/ 620 w 1166"/>
                  <a:gd name="T25" fmla="*/ 18 h 595"/>
                  <a:gd name="T26" fmla="*/ 676 w 1166"/>
                  <a:gd name="T27" fmla="*/ 44 h 595"/>
                  <a:gd name="T28" fmla="*/ 685 w 1166"/>
                  <a:gd name="T29" fmla="*/ 61 h 595"/>
                  <a:gd name="T30" fmla="*/ 721 w 1166"/>
                  <a:gd name="T31" fmla="*/ 76 h 595"/>
                  <a:gd name="T32" fmla="*/ 743 w 1166"/>
                  <a:gd name="T33" fmla="*/ 109 h 595"/>
                  <a:gd name="T34" fmla="*/ 797 w 1166"/>
                  <a:gd name="T35" fmla="*/ 55 h 595"/>
                  <a:gd name="T36" fmla="*/ 798 w 1166"/>
                  <a:gd name="T37" fmla="*/ 85 h 595"/>
                  <a:gd name="T38" fmla="*/ 783 w 1166"/>
                  <a:gd name="T39" fmla="*/ 137 h 595"/>
                  <a:gd name="T40" fmla="*/ 695 w 1166"/>
                  <a:gd name="T41" fmla="*/ 143 h 595"/>
                  <a:gd name="T42" fmla="*/ 698 w 1166"/>
                  <a:gd name="T43" fmla="*/ 183 h 595"/>
                  <a:gd name="T44" fmla="*/ 689 w 1166"/>
                  <a:gd name="T45" fmla="*/ 208 h 595"/>
                  <a:gd name="T46" fmla="*/ 661 w 1166"/>
                  <a:gd name="T47" fmla="*/ 226 h 595"/>
                  <a:gd name="T48" fmla="*/ 653 w 1166"/>
                  <a:gd name="T49" fmla="*/ 293 h 595"/>
                  <a:gd name="T50" fmla="*/ 759 w 1166"/>
                  <a:gd name="T51" fmla="*/ 359 h 595"/>
                  <a:gd name="T52" fmla="*/ 800 w 1166"/>
                  <a:gd name="T53" fmla="*/ 404 h 595"/>
                  <a:gd name="T54" fmla="*/ 817 w 1166"/>
                  <a:gd name="T55" fmla="*/ 440 h 595"/>
                  <a:gd name="T56" fmla="*/ 836 w 1166"/>
                  <a:gd name="T57" fmla="*/ 375 h 595"/>
                  <a:gd name="T58" fmla="*/ 849 w 1166"/>
                  <a:gd name="T59" fmla="*/ 293 h 595"/>
                  <a:gd name="T60" fmla="*/ 858 w 1166"/>
                  <a:gd name="T61" fmla="*/ 252 h 595"/>
                  <a:gd name="T62" fmla="*/ 900 w 1166"/>
                  <a:gd name="T63" fmla="*/ 225 h 595"/>
                  <a:gd name="T64" fmla="*/ 974 w 1166"/>
                  <a:gd name="T65" fmla="*/ 248 h 595"/>
                  <a:gd name="T66" fmla="*/ 980 w 1166"/>
                  <a:gd name="T67" fmla="*/ 283 h 595"/>
                  <a:gd name="T68" fmla="*/ 978 w 1166"/>
                  <a:gd name="T69" fmla="*/ 312 h 595"/>
                  <a:gd name="T70" fmla="*/ 1022 w 1166"/>
                  <a:gd name="T71" fmla="*/ 300 h 595"/>
                  <a:gd name="T72" fmla="*/ 1061 w 1166"/>
                  <a:gd name="T73" fmla="*/ 285 h 595"/>
                  <a:gd name="T74" fmla="*/ 1058 w 1166"/>
                  <a:gd name="T75" fmla="*/ 300 h 595"/>
                  <a:gd name="T76" fmla="*/ 1079 w 1166"/>
                  <a:gd name="T77" fmla="*/ 316 h 595"/>
                  <a:gd name="T78" fmla="*/ 1082 w 1166"/>
                  <a:gd name="T79" fmla="*/ 336 h 595"/>
                  <a:gd name="T80" fmla="*/ 1118 w 1166"/>
                  <a:gd name="T81" fmla="*/ 362 h 595"/>
                  <a:gd name="T82" fmla="*/ 1144 w 1166"/>
                  <a:gd name="T83" fmla="*/ 381 h 595"/>
                  <a:gd name="T84" fmla="*/ 1156 w 1166"/>
                  <a:gd name="T85" fmla="*/ 400 h 595"/>
                  <a:gd name="T86" fmla="*/ 985 w 1166"/>
                  <a:gd name="T87" fmla="*/ 477 h 595"/>
                  <a:gd name="T88" fmla="*/ 1047 w 1166"/>
                  <a:gd name="T89" fmla="*/ 482 h 595"/>
                  <a:gd name="T90" fmla="*/ 1053 w 1166"/>
                  <a:gd name="T91" fmla="*/ 527 h 595"/>
                  <a:gd name="T92" fmla="*/ 1108 w 1166"/>
                  <a:gd name="T93" fmla="*/ 523 h 595"/>
                  <a:gd name="T94" fmla="*/ 1022 w 1166"/>
                  <a:gd name="T95" fmla="*/ 552 h 595"/>
                  <a:gd name="T96" fmla="*/ 1010 w 1166"/>
                  <a:gd name="T97" fmla="*/ 540 h 595"/>
                  <a:gd name="T98" fmla="*/ 960 w 1166"/>
                  <a:gd name="T99" fmla="*/ 539 h 595"/>
                  <a:gd name="T100" fmla="*/ 846 w 1166"/>
                  <a:gd name="T101" fmla="*/ 574 h 595"/>
                  <a:gd name="T102" fmla="*/ 798 w 1166"/>
                  <a:gd name="T103" fmla="*/ 582 h 595"/>
                  <a:gd name="T104" fmla="*/ 820 w 1166"/>
                  <a:gd name="T105" fmla="*/ 550 h 595"/>
                  <a:gd name="T106" fmla="*/ 770 w 1166"/>
                  <a:gd name="T107" fmla="*/ 518 h 595"/>
                  <a:gd name="T108" fmla="*/ 735 w 1166"/>
                  <a:gd name="T109" fmla="*/ 479 h 595"/>
                  <a:gd name="T110" fmla="*/ 634 w 1166"/>
                  <a:gd name="T111" fmla="*/ 480 h 595"/>
                  <a:gd name="T112" fmla="*/ 244 w 1166"/>
                  <a:gd name="T113" fmla="*/ 462 h 595"/>
                  <a:gd name="T114" fmla="*/ 188 w 1166"/>
                  <a:gd name="T115" fmla="*/ 431 h 595"/>
                  <a:gd name="T116" fmla="*/ 149 w 1166"/>
                  <a:gd name="T117" fmla="*/ 366 h 595"/>
                  <a:gd name="T118" fmla="*/ 48 w 1166"/>
                  <a:gd name="T119" fmla="*/ 291 h 595"/>
                  <a:gd name="T120" fmla="*/ 0 w 1166"/>
                  <a:gd name="T121" fmla="*/ 264 h 595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1166"/>
                  <a:gd name="T184" fmla="*/ 0 h 595"/>
                  <a:gd name="T185" fmla="*/ 1166 w 1166"/>
                  <a:gd name="T186" fmla="*/ 595 h 595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1166" h="595">
                    <a:moveTo>
                      <a:pt x="0" y="264"/>
                    </a:moveTo>
                    <a:lnTo>
                      <a:pt x="0" y="264"/>
                    </a:lnTo>
                    <a:lnTo>
                      <a:pt x="0" y="55"/>
                    </a:lnTo>
                    <a:lnTo>
                      <a:pt x="93" y="82"/>
                    </a:lnTo>
                    <a:lnTo>
                      <a:pt x="88" y="71"/>
                    </a:lnTo>
                    <a:lnTo>
                      <a:pt x="98" y="64"/>
                    </a:lnTo>
                    <a:lnTo>
                      <a:pt x="154" y="42"/>
                    </a:lnTo>
                    <a:lnTo>
                      <a:pt x="110" y="69"/>
                    </a:lnTo>
                    <a:lnTo>
                      <a:pt x="136" y="62"/>
                    </a:lnTo>
                    <a:lnTo>
                      <a:pt x="136" y="67"/>
                    </a:lnTo>
                    <a:lnTo>
                      <a:pt x="183" y="43"/>
                    </a:lnTo>
                    <a:lnTo>
                      <a:pt x="177" y="35"/>
                    </a:lnTo>
                    <a:lnTo>
                      <a:pt x="207" y="64"/>
                    </a:lnTo>
                    <a:lnTo>
                      <a:pt x="227" y="47"/>
                    </a:lnTo>
                    <a:lnTo>
                      <a:pt x="225" y="64"/>
                    </a:lnTo>
                    <a:lnTo>
                      <a:pt x="250" y="52"/>
                    </a:lnTo>
                    <a:lnTo>
                      <a:pt x="319" y="73"/>
                    </a:lnTo>
                    <a:lnTo>
                      <a:pt x="351" y="72"/>
                    </a:lnTo>
                    <a:lnTo>
                      <a:pt x="369" y="85"/>
                    </a:lnTo>
                    <a:lnTo>
                      <a:pt x="347" y="95"/>
                    </a:lnTo>
                    <a:lnTo>
                      <a:pt x="360" y="100"/>
                    </a:lnTo>
                    <a:lnTo>
                      <a:pt x="422" y="94"/>
                    </a:lnTo>
                    <a:lnTo>
                      <a:pt x="450" y="112"/>
                    </a:lnTo>
                    <a:lnTo>
                      <a:pt x="453" y="123"/>
                    </a:lnTo>
                    <a:lnTo>
                      <a:pt x="460" y="116"/>
                    </a:lnTo>
                    <a:lnTo>
                      <a:pt x="450" y="100"/>
                    </a:lnTo>
                    <a:lnTo>
                      <a:pt x="479" y="80"/>
                    </a:lnTo>
                    <a:lnTo>
                      <a:pt x="450" y="93"/>
                    </a:lnTo>
                    <a:lnTo>
                      <a:pt x="440" y="87"/>
                    </a:lnTo>
                    <a:lnTo>
                      <a:pt x="475" y="72"/>
                    </a:lnTo>
                    <a:lnTo>
                      <a:pt x="494" y="93"/>
                    </a:lnTo>
                    <a:lnTo>
                      <a:pt x="515" y="93"/>
                    </a:lnTo>
                    <a:lnTo>
                      <a:pt x="528" y="102"/>
                    </a:lnTo>
                    <a:lnTo>
                      <a:pt x="582" y="100"/>
                    </a:lnTo>
                    <a:lnTo>
                      <a:pt x="580" y="93"/>
                    </a:lnTo>
                    <a:lnTo>
                      <a:pt x="595" y="105"/>
                    </a:lnTo>
                    <a:lnTo>
                      <a:pt x="598" y="95"/>
                    </a:lnTo>
                    <a:lnTo>
                      <a:pt x="586" y="99"/>
                    </a:lnTo>
                    <a:lnTo>
                      <a:pt x="577" y="86"/>
                    </a:lnTo>
                    <a:lnTo>
                      <a:pt x="597" y="85"/>
                    </a:lnTo>
                    <a:lnTo>
                      <a:pt x="605" y="94"/>
                    </a:lnTo>
                    <a:lnTo>
                      <a:pt x="613" y="91"/>
                    </a:lnTo>
                    <a:lnTo>
                      <a:pt x="609" y="106"/>
                    </a:lnTo>
                    <a:lnTo>
                      <a:pt x="624" y="114"/>
                    </a:lnTo>
                    <a:lnTo>
                      <a:pt x="620" y="93"/>
                    </a:lnTo>
                    <a:lnTo>
                      <a:pt x="648" y="81"/>
                    </a:lnTo>
                    <a:lnTo>
                      <a:pt x="640" y="71"/>
                    </a:lnTo>
                    <a:lnTo>
                      <a:pt x="632" y="78"/>
                    </a:lnTo>
                    <a:lnTo>
                      <a:pt x="646" y="61"/>
                    </a:lnTo>
                    <a:lnTo>
                      <a:pt x="607" y="48"/>
                    </a:lnTo>
                    <a:lnTo>
                      <a:pt x="611" y="17"/>
                    </a:lnTo>
                    <a:lnTo>
                      <a:pt x="620" y="18"/>
                    </a:lnTo>
                    <a:lnTo>
                      <a:pt x="625" y="0"/>
                    </a:lnTo>
                    <a:lnTo>
                      <a:pt x="655" y="17"/>
                    </a:lnTo>
                    <a:lnTo>
                      <a:pt x="656" y="29"/>
                    </a:lnTo>
                    <a:lnTo>
                      <a:pt x="676" y="44"/>
                    </a:lnTo>
                    <a:lnTo>
                      <a:pt x="663" y="44"/>
                    </a:lnTo>
                    <a:lnTo>
                      <a:pt x="668" y="49"/>
                    </a:lnTo>
                    <a:lnTo>
                      <a:pt x="661" y="56"/>
                    </a:lnTo>
                    <a:lnTo>
                      <a:pt x="685" y="61"/>
                    </a:lnTo>
                    <a:lnTo>
                      <a:pt x="677" y="64"/>
                    </a:lnTo>
                    <a:lnTo>
                      <a:pt x="692" y="90"/>
                    </a:lnTo>
                    <a:lnTo>
                      <a:pt x="704" y="67"/>
                    </a:lnTo>
                    <a:lnTo>
                      <a:pt x="721" y="76"/>
                    </a:lnTo>
                    <a:lnTo>
                      <a:pt x="726" y="91"/>
                    </a:lnTo>
                    <a:lnTo>
                      <a:pt x="717" y="95"/>
                    </a:lnTo>
                    <a:lnTo>
                      <a:pt x="733" y="114"/>
                    </a:lnTo>
                    <a:lnTo>
                      <a:pt x="743" y="109"/>
                    </a:lnTo>
                    <a:lnTo>
                      <a:pt x="755" y="81"/>
                    </a:lnTo>
                    <a:lnTo>
                      <a:pt x="769" y="78"/>
                    </a:lnTo>
                    <a:lnTo>
                      <a:pt x="758" y="53"/>
                    </a:lnTo>
                    <a:lnTo>
                      <a:pt x="797" y="55"/>
                    </a:lnTo>
                    <a:lnTo>
                      <a:pt x="814" y="69"/>
                    </a:lnTo>
                    <a:lnTo>
                      <a:pt x="807" y="77"/>
                    </a:lnTo>
                    <a:lnTo>
                      <a:pt x="815" y="81"/>
                    </a:lnTo>
                    <a:lnTo>
                      <a:pt x="798" y="85"/>
                    </a:lnTo>
                    <a:lnTo>
                      <a:pt x="813" y="117"/>
                    </a:lnTo>
                    <a:lnTo>
                      <a:pt x="788" y="134"/>
                    </a:lnTo>
                    <a:lnTo>
                      <a:pt x="779" y="126"/>
                    </a:lnTo>
                    <a:lnTo>
                      <a:pt x="783" y="137"/>
                    </a:lnTo>
                    <a:lnTo>
                      <a:pt x="743" y="129"/>
                    </a:lnTo>
                    <a:lnTo>
                      <a:pt x="751" y="140"/>
                    </a:lnTo>
                    <a:lnTo>
                      <a:pt x="735" y="156"/>
                    </a:lnTo>
                    <a:lnTo>
                      <a:pt x="695" y="143"/>
                    </a:lnTo>
                    <a:lnTo>
                      <a:pt x="710" y="156"/>
                    </a:lnTo>
                    <a:lnTo>
                      <a:pt x="739" y="159"/>
                    </a:lnTo>
                    <a:lnTo>
                      <a:pt x="719" y="185"/>
                    </a:lnTo>
                    <a:lnTo>
                      <a:pt x="698" y="183"/>
                    </a:lnTo>
                    <a:lnTo>
                      <a:pt x="688" y="197"/>
                    </a:lnTo>
                    <a:lnTo>
                      <a:pt x="650" y="185"/>
                    </a:lnTo>
                    <a:lnTo>
                      <a:pt x="685" y="197"/>
                    </a:lnTo>
                    <a:lnTo>
                      <a:pt x="689" y="208"/>
                    </a:lnTo>
                    <a:lnTo>
                      <a:pt x="663" y="212"/>
                    </a:lnTo>
                    <a:lnTo>
                      <a:pt x="668" y="215"/>
                    </a:lnTo>
                    <a:lnTo>
                      <a:pt x="661" y="216"/>
                    </a:lnTo>
                    <a:lnTo>
                      <a:pt x="661" y="226"/>
                    </a:lnTo>
                    <a:lnTo>
                      <a:pt x="633" y="241"/>
                    </a:lnTo>
                    <a:lnTo>
                      <a:pt x="627" y="289"/>
                    </a:lnTo>
                    <a:lnTo>
                      <a:pt x="638" y="300"/>
                    </a:lnTo>
                    <a:lnTo>
                      <a:pt x="653" y="293"/>
                    </a:lnTo>
                    <a:lnTo>
                      <a:pt x="659" y="330"/>
                    </a:lnTo>
                    <a:lnTo>
                      <a:pt x="681" y="322"/>
                    </a:lnTo>
                    <a:lnTo>
                      <a:pt x="707" y="333"/>
                    </a:lnTo>
                    <a:lnTo>
                      <a:pt x="759" y="359"/>
                    </a:lnTo>
                    <a:lnTo>
                      <a:pt x="755" y="370"/>
                    </a:lnTo>
                    <a:lnTo>
                      <a:pt x="761" y="362"/>
                    </a:lnTo>
                    <a:lnTo>
                      <a:pt x="800" y="364"/>
                    </a:lnTo>
                    <a:lnTo>
                      <a:pt x="800" y="404"/>
                    </a:lnTo>
                    <a:lnTo>
                      <a:pt x="812" y="417"/>
                    </a:lnTo>
                    <a:lnTo>
                      <a:pt x="803" y="420"/>
                    </a:lnTo>
                    <a:lnTo>
                      <a:pt x="823" y="427"/>
                    </a:lnTo>
                    <a:lnTo>
                      <a:pt x="817" y="440"/>
                    </a:lnTo>
                    <a:lnTo>
                      <a:pt x="836" y="439"/>
                    </a:lnTo>
                    <a:lnTo>
                      <a:pt x="862" y="418"/>
                    </a:lnTo>
                    <a:lnTo>
                      <a:pt x="851" y="413"/>
                    </a:lnTo>
                    <a:lnTo>
                      <a:pt x="836" y="375"/>
                    </a:lnTo>
                    <a:lnTo>
                      <a:pt x="885" y="342"/>
                    </a:lnTo>
                    <a:lnTo>
                      <a:pt x="877" y="342"/>
                    </a:lnTo>
                    <a:lnTo>
                      <a:pt x="867" y="303"/>
                    </a:lnTo>
                    <a:lnTo>
                      <a:pt x="849" y="293"/>
                    </a:lnTo>
                    <a:lnTo>
                      <a:pt x="872" y="277"/>
                    </a:lnTo>
                    <a:lnTo>
                      <a:pt x="864" y="269"/>
                    </a:lnTo>
                    <a:lnTo>
                      <a:pt x="868" y="255"/>
                    </a:lnTo>
                    <a:lnTo>
                      <a:pt x="858" y="252"/>
                    </a:lnTo>
                    <a:lnTo>
                      <a:pt x="868" y="238"/>
                    </a:lnTo>
                    <a:lnTo>
                      <a:pt x="857" y="229"/>
                    </a:lnTo>
                    <a:lnTo>
                      <a:pt x="863" y="216"/>
                    </a:lnTo>
                    <a:lnTo>
                      <a:pt x="900" y="225"/>
                    </a:lnTo>
                    <a:lnTo>
                      <a:pt x="916" y="218"/>
                    </a:lnTo>
                    <a:lnTo>
                      <a:pt x="947" y="238"/>
                    </a:lnTo>
                    <a:lnTo>
                      <a:pt x="947" y="246"/>
                    </a:lnTo>
                    <a:lnTo>
                      <a:pt x="974" y="248"/>
                    </a:lnTo>
                    <a:lnTo>
                      <a:pt x="977" y="267"/>
                    </a:lnTo>
                    <a:lnTo>
                      <a:pt x="953" y="268"/>
                    </a:lnTo>
                    <a:lnTo>
                      <a:pt x="973" y="271"/>
                    </a:lnTo>
                    <a:lnTo>
                      <a:pt x="980" y="283"/>
                    </a:lnTo>
                    <a:lnTo>
                      <a:pt x="958" y="300"/>
                    </a:lnTo>
                    <a:lnTo>
                      <a:pt x="990" y="292"/>
                    </a:lnTo>
                    <a:lnTo>
                      <a:pt x="992" y="306"/>
                    </a:lnTo>
                    <a:lnTo>
                      <a:pt x="978" y="312"/>
                    </a:lnTo>
                    <a:lnTo>
                      <a:pt x="998" y="297"/>
                    </a:lnTo>
                    <a:lnTo>
                      <a:pt x="1000" y="307"/>
                    </a:lnTo>
                    <a:lnTo>
                      <a:pt x="1018" y="292"/>
                    </a:lnTo>
                    <a:lnTo>
                      <a:pt x="1022" y="300"/>
                    </a:lnTo>
                    <a:lnTo>
                      <a:pt x="1035" y="279"/>
                    </a:lnTo>
                    <a:lnTo>
                      <a:pt x="1030" y="275"/>
                    </a:lnTo>
                    <a:lnTo>
                      <a:pt x="1045" y="264"/>
                    </a:lnTo>
                    <a:lnTo>
                      <a:pt x="1061" y="285"/>
                    </a:lnTo>
                    <a:lnTo>
                      <a:pt x="1047" y="291"/>
                    </a:lnTo>
                    <a:lnTo>
                      <a:pt x="1062" y="288"/>
                    </a:lnTo>
                    <a:lnTo>
                      <a:pt x="1068" y="297"/>
                    </a:lnTo>
                    <a:lnTo>
                      <a:pt x="1058" y="300"/>
                    </a:lnTo>
                    <a:lnTo>
                      <a:pt x="1071" y="301"/>
                    </a:lnTo>
                    <a:lnTo>
                      <a:pt x="1062" y="308"/>
                    </a:lnTo>
                    <a:lnTo>
                      <a:pt x="1072" y="306"/>
                    </a:lnTo>
                    <a:lnTo>
                      <a:pt x="1079" y="316"/>
                    </a:lnTo>
                    <a:lnTo>
                      <a:pt x="1074" y="320"/>
                    </a:lnTo>
                    <a:lnTo>
                      <a:pt x="1088" y="328"/>
                    </a:lnTo>
                    <a:lnTo>
                      <a:pt x="1066" y="336"/>
                    </a:lnTo>
                    <a:lnTo>
                      <a:pt x="1082" y="336"/>
                    </a:lnTo>
                    <a:lnTo>
                      <a:pt x="1079" y="344"/>
                    </a:lnTo>
                    <a:lnTo>
                      <a:pt x="1102" y="351"/>
                    </a:lnTo>
                    <a:lnTo>
                      <a:pt x="1110" y="369"/>
                    </a:lnTo>
                    <a:lnTo>
                      <a:pt x="1118" y="362"/>
                    </a:lnTo>
                    <a:lnTo>
                      <a:pt x="1142" y="375"/>
                    </a:lnTo>
                    <a:lnTo>
                      <a:pt x="1091" y="390"/>
                    </a:lnTo>
                    <a:lnTo>
                      <a:pt x="1102" y="399"/>
                    </a:lnTo>
                    <a:lnTo>
                      <a:pt x="1144" y="381"/>
                    </a:lnTo>
                    <a:lnTo>
                      <a:pt x="1144" y="396"/>
                    </a:lnTo>
                    <a:lnTo>
                      <a:pt x="1163" y="393"/>
                    </a:lnTo>
                    <a:lnTo>
                      <a:pt x="1165" y="400"/>
                    </a:lnTo>
                    <a:lnTo>
                      <a:pt x="1156" y="400"/>
                    </a:lnTo>
                    <a:lnTo>
                      <a:pt x="1165" y="418"/>
                    </a:lnTo>
                    <a:lnTo>
                      <a:pt x="1106" y="453"/>
                    </a:lnTo>
                    <a:lnTo>
                      <a:pt x="1021" y="453"/>
                    </a:lnTo>
                    <a:lnTo>
                      <a:pt x="985" y="477"/>
                    </a:lnTo>
                    <a:lnTo>
                      <a:pt x="955" y="513"/>
                    </a:lnTo>
                    <a:lnTo>
                      <a:pt x="985" y="486"/>
                    </a:lnTo>
                    <a:lnTo>
                      <a:pt x="1031" y="470"/>
                    </a:lnTo>
                    <a:lnTo>
                      <a:pt x="1047" y="482"/>
                    </a:lnTo>
                    <a:lnTo>
                      <a:pt x="1017" y="492"/>
                    </a:lnTo>
                    <a:lnTo>
                      <a:pt x="1041" y="497"/>
                    </a:lnTo>
                    <a:lnTo>
                      <a:pt x="1035" y="508"/>
                    </a:lnTo>
                    <a:lnTo>
                      <a:pt x="1053" y="527"/>
                    </a:lnTo>
                    <a:lnTo>
                      <a:pt x="1089" y="535"/>
                    </a:lnTo>
                    <a:lnTo>
                      <a:pt x="1098" y="510"/>
                    </a:lnTo>
                    <a:lnTo>
                      <a:pt x="1098" y="525"/>
                    </a:lnTo>
                    <a:lnTo>
                      <a:pt x="1108" y="523"/>
                    </a:lnTo>
                    <a:lnTo>
                      <a:pt x="1091" y="539"/>
                    </a:lnTo>
                    <a:lnTo>
                      <a:pt x="1049" y="550"/>
                    </a:lnTo>
                    <a:lnTo>
                      <a:pt x="1034" y="568"/>
                    </a:lnTo>
                    <a:lnTo>
                      <a:pt x="1022" y="552"/>
                    </a:lnTo>
                    <a:lnTo>
                      <a:pt x="1062" y="537"/>
                    </a:lnTo>
                    <a:lnTo>
                      <a:pt x="1041" y="538"/>
                    </a:lnTo>
                    <a:lnTo>
                      <a:pt x="1045" y="527"/>
                    </a:lnTo>
                    <a:lnTo>
                      <a:pt x="1010" y="540"/>
                    </a:lnTo>
                    <a:lnTo>
                      <a:pt x="1000" y="532"/>
                    </a:lnTo>
                    <a:lnTo>
                      <a:pt x="1000" y="510"/>
                    </a:lnTo>
                    <a:lnTo>
                      <a:pt x="977" y="503"/>
                    </a:lnTo>
                    <a:lnTo>
                      <a:pt x="960" y="539"/>
                    </a:lnTo>
                    <a:lnTo>
                      <a:pt x="891" y="552"/>
                    </a:lnTo>
                    <a:lnTo>
                      <a:pt x="843" y="566"/>
                    </a:lnTo>
                    <a:lnTo>
                      <a:pt x="835" y="572"/>
                    </a:lnTo>
                    <a:lnTo>
                      <a:pt x="846" y="574"/>
                    </a:lnTo>
                    <a:lnTo>
                      <a:pt x="849" y="579"/>
                    </a:lnTo>
                    <a:lnTo>
                      <a:pt x="791" y="594"/>
                    </a:lnTo>
                    <a:lnTo>
                      <a:pt x="794" y="587"/>
                    </a:lnTo>
                    <a:lnTo>
                      <a:pt x="798" y="582"/>
                    </a:lnTo>
                    <a:lnTo>
                      <a:pt x="800" y="576"/>
                    </a:lnTo>
                    <a:lnTo>
                      <a:pt x="809" y="571"/>
                    </a:lnTo>
                    <a:lnTo>
                      <a:pt x="810" y="539"/>
                    </a:lnTo>
                    <a:lnTo>
                      <a:pt x="820" y="550"/>
                    </a:lnTo>
                    <a:lnTo>
                      <a:pt x="837" y="546"/>
                    </a:lnTo>
                    <a:lnTo>
                      <a:pt x="823" y="527"/>
                    </a:lnTo>
                    <a:lnTo>
                      <a:pt x="773" y="518"/>
                    </a:lnTo>
                    <a:lnTo>
                      <a:pt x="770" y="518"/>
                    </a:lnTo>
                    <a:lnTo>
                      <a:pt x="765" y="493"/>
                    </a:lnTo>
                    <a:lnTo>
                      <a:pt x="755" y="495"/>
                    </a:lnTo>
                    <a:lnTo>
                      <a:pt x="746" y="480"/>
                    </a:lnTo>
                    <a:lnTo>
                      <a:pt x="735" y="479"/>
                    </a:lnTo>
                    <a:lnTo>
                      <a:pt x="735" y="488"/>
                    </a:lnTo>
                    <a:lnTo>
                      <a:pt x="722" y="475"/>
                    </a:lnTo>
                    <a:lnTo>
                      <a:pt x="699" y="493"/>
                    </a:lnTo>
                    <a:lnTo>
                      <a:pt x="634" y="480"/>
                    </a:lnTo>
                    <a:lnTo>
                      <a:pt x="626" y="468"/>
                    </a:lnTo>
                    <a:lnTo>
                      <a:pt x="625" y="476"/>
                    </a:lnTo>
                    <a:lnTo>
                      <a:pt x="249" y="476"/>
                    </a:lnTo>
                    <a:lnTo>
                      <a:pt x="244" y="462"/>
                    </a:lnTo>
                    <a:lnTo>
                      <a:pt x="224" y="458"/>
                    </a:lnTo>
                    <a:lnTo>
                      <a:pt x="225" y="449"/>
                    </a:lnTo>
                    <a:lnTo>
                      <a:pt x="183" y="437"/>
                    </a:lnTo>
                    <a:lnTo>
                      <a:pt x="188" y="431"/>
                    </a:lnTo>
                    <a:lnTo>
                      <a:pt x="178" y="414"/>
                    </a:lnTo>
                    <a:lnTo>
                      <a:pt x="168" y="413"/>
                    </a:lnTo>
                    <a:lnTo>
                      <a:pt x="145" y="377"/>
                    </a:lnTo>
                    <a:lnTo>
                      <a:pt x="149" y="366"/>
                    </a:lnTo>
                    <a:lnTo>
                      <a:pt x="150" y="347"/>
                    </a:lnTo>
                    <a:lnTo>
                      <a:pt x="124" y="336"/>
                    </a:lnTo>
                    <a:lnTo>
                      <a:pt x="76" y="273"/>
                    </a:lnTo>
                    <a:lnTo>
                      <a:pt x="48" y="291"/>
                    </a:lnTo>
                    <a:lnTo>
                      <a:pt x="41" y="283"/>
                    </a:lnTo>
                    <a:lnTo>
                      <a:pt x="39" y="281"/>
                    </a:lnTo>
                    <a:lnTo>
                      <a:pt x="26" y="264"/>
                    </a:lnTo>
                    <a:lnTo>
                      <a:pt x="0" y="264"/>
                    </a:lnTo>
                  </a:path>
                </a:pathLst>
              </a:custGeom>
              <a:grpFill/>
              <a:ln w="63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pPr>
                  <a:defRPr/>
                </a:pPr>
                <a:endParaRPr lang="en-GB" dirty="0"/>
              </a:p>
            </p:txBody>
          </p:sp>
          <p:sp>
            <p:nvSpPr>
              <p:cNvPr id="234" name="Freeform 45"/>
              <p:cNvSpPr>
                <a:spLocks/>
              </p:cNvSpPr>
              <p:nvPr/>
            </p:nvSpPr>
            <p:spPr bwMode="auto">
              <a:xfrm>
                <a:off x="1330" y="2676"/>
                <a:ext cx="69" cy="40"/>
              </a:xfrm>
              <a:custGeom>
                <a:avLst/>
                <a:gdLst>
                  <a:gd name="T0" fmla="*/ 0 w 69"/>
                  <a:gd name="T1" fmla="*/ 0 h 40"/>
                  <a:gd name="T2" fmla="*/ 0 w 69"/>
                  <a:gd name="T3" fmla="*/ 0 h 40"/>
                  <a:gd name="T4" fmla="*/ 37 w 69"/>
                  <a:gd name="T5" fmla="*/ 8 h 40"/>
                  <a:gd name="T6" fmla="*/ 68 w 69"/>
                  <a:gd name="T7" fmla="*/ 39 h 40"/>
                  <a:gd name="T8" fmla="*/ 50 w 69"/>
                  <a:gd name="T9" fmla="*/ 33 h 40"/>
                  <a:gd name="T10" fmla="*/ 0 w 69"/>
                  <a:gd name="T11" fmla="*/ 0 h 40"/>
                  <a:gd name="T12" fmla="*/ 0 w 69"/>
                  <a:gd name="T13" fmla="*/ 0 h 4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9"/>
                  <a:gd name="T22" fmla="*/ 0 h 40"/>
                  <a:gd name="T23" fmla="*/ 69 w 69"/>
                  <a:gd name="T24" fmla="*/ 40 h 4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9" h="40">
                    <a:moveTo>
                      <a:pt x="0" y="0"/>
                    </a:moveTo>
                    <a:lnTo>
                      <a:pt x="0" y="0"/>
                    </a:lnTo>
                    <a:lnTo>
                      <a:pt x="37" y="8"/>
                    </a:lnTo>
                    <a:lnTo>
                      <a:pt x="68" y="39"/>
                    </a:lnTo>
                    <a:lnTo>
                      <a:pt x="50" y="33"/>
                    </a:lnTo>
                    <a:lnTo>
                      <a:pt x="0" y="0"/>
                    </a:lnTo>
                  </a:path>
                </a:pathLst>
              </a:custGeom>
              <a:grpFill/>
              <a:ln w="63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pPr>
                  <a:defRPr/>
                </a:pPr>
                <a:endParaRPr lang="en-GB" dirty="0"/>
              </a:p>
            </p:txBody>
          </p:sp>
          <p:sp>
            <p:nvSpPr>
              <p:cNvPr id="235" name="Freeform 234"/>
              <p:cNvSpPr>
                <a:spLocks/>
              </p:cNvSpPr>
              <p:nvPr/>
            </p:nvSpPr>
            <p:spPr bwMode="auto">
              <a:xfrm>
                <a:off x="1362" y="2165"/>
                <a:ext cx="144" cy="89"/>
              </a:xfrm>
              <a:custGeom>
                <a:avLst/>
                <a:gdLst>
                  <a:gd name="T0" fmla="*/ 0 w 144"/>
                  <a:gd name="T1" fmla="*/ 66 h 89"/>
                  <a:gd name="T2" fmla="*/ 0 w 144"/>
                  <a:gd name="T3" fmla="*/ 66 h 89"/>
                  <a:gd name="T4" fmla="*/ 6 w 144"/>
                  <a:gd name="T5" fmla="*/ 55 h 89"/>
                  <a:gd name="T6" fmla="*/ 27 w 144"/>
                  <a:gd name="T7" fmla="*/ 18 h 89"/>
                  <a:gd name="T8" fmla="*/ 17 w 144"/>
                  <a:gd name="T9" fmla="*/ 3 h 89"/>
                  <a:gd name="T10" fmla="*/ 61 w 144"/>
                  <a:gd name="T11" fmla="*/ 0 h 89"/>
                  <a:gd name="T12" fmla="*/ 92 w 144"/>
                  <a:gd name="T13" fmla="*/ 14 h 89"/>
                  <a:gd name="T14" fmla="*/ 112 w 144"/>
                  <a:gd name="T15" fmla="*/ 6 h 89"/>
                  <a:gd name="T16" fmla="*/ 143 w 144"/>
                  <a:gd name="T17" fmla="*/ 27 h 89"/>
                  <a:gd name="T18" fmla="*/ 77 w 144"/>
                  <a:gd name="T19" fmla="*/ 59 h 89"/>
                  <a:gd name="T20" fmla="*/ 72 w 144"/>
                  <a:gd name="T21" fmla="*/ 79 h 89"/>
                  <a:gd name="T22" fmla="*/ 39 w 144"/>
                  <a:gd name="T23" fmla="*/ 88 h 89"/>
                  <a:gd name="T24" fmla="*/ 25 w 144"/>
                  <a:gd name="T25" fmla="*/ 73 h 89"/>
                  <a:gd name="T26" fmla="*/ 0 w 144"/>
                  <a:gd name="T27" fmla="*/ 66 h 89"/>
                  <a:gd name="T28" fmla="*/ 0 w 144"/>
                  <a:gd name="T29" fmla="*/ 66 h 89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44"/>
                  <a:gd name="T46" fmla="*/ 0 h 89"/>
                  <a:gd name="T47" fmla="*/ 144 w 144"/>
                  <a:gd name="T48" fmla="*/ 89 h 89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44" h="89">
                    <a:moveTo>
                      <a:pt x="0" y="66"/>
                    </a:moveTo>
                    <a:lnTo>
                      <a:pt x="0" y="66"/>
                    </a:lnTo>
                    <a:lnTo>
                      <a:pt x="6" y="55"/>
                    </a:lnTo>
                    <a:lnTo>
                      <a:pt x="27" y="18"/>
                    </a:lnTo>
                    <a:lnTo>
                      <a:pt x="17" y="3"/>
                    </a:lnTo>
                    <a:lnTo>
                      <a:pt x="61" y="0"/>
                    </a:lnTo>
                    <a:lnTo>
                      <a:pt x="92" y="14"/>
                    </a:lnTo>
                    <a:lnTo>
                      <a:pt x="112" y="6"/>
                    </a:lnTo>
                    <a:lnTo>
                      <a:pt x="143" y="27"/>
                    </a:lnTo>
                    <a:lnTo>
                      <a:pt x="77" y="59"/>
                    </a:lnTo>
                    <a:lnTo>
                      <a:pt x="72" y="79"/>
                    </a:lnTo>
                    <a:lnTo>
                      <a:pt x="39" y="88"/>
                    </a:lnTo>
                    <a:lnTo>
                      <a:pt x="25" y="73"/>
                    </a:lnTo>
                    <a:lnTo>
                      <a:pt x="0" y="66"/>
                    </a:lnTo>
                  </a:path>
                </a:pathLst>
              </a:custGeom>
              <a:grpFill/>
              <a:ln w="63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pPr>
                  <a:defRPr/>
                </a:pPr>
                <a:endParaRPr lang="en-GB" dirty="0"/>
              </a:p>
            </p:txBody>
          </p:sp>
          <p:sp>
            <p:nvSpPr>
              <p:cNvPr id="236" name="Freeform 235"/>
              <p:cNvSpPr>
                <a:spLocks/>
              </p:cNvSpPr>
              <p:nvPr/>
            </p:nvSpPr>
            <p:spPr bwMode="auto">
              <a:xfrm>
                <a:off x="1403" y="2082"/>
                <a:ext cx="101" cy="51"/>
              </a:xfrm>
              <a:custGeom>
                <a:avLst/>
                <a:gdLst>
                  <a:gd name="T0" fmla="*/ 0 w 101"/>
                  <a:gd name="T1" fmla="*/ 38 h 51"/>
                  <a:gd name="T2" fmla="*/ 0 w 101"/>
                  <a:gd name="T3" fmla="*/ 38 h 51"/>
                  <a:gd name="T4" fmla="*/ 23 w 101"/>
                  <a:gd name="T5" fmla="*/ 45 h 51"/>
                  <a:gd name="T6" fmla="*/ 29 w 101"/>
                  <a:gd name="T7" fmla="*/ 37 h 51"/>
                  <a:gd name="T8" fmla="*/ 34 w 101"/>
                  <a:gd name="T9" fmla="*/ 50 h 51"/>
                  <a:gd name="T10" fmla="*/ 45 w 101"/>
                  <a:gd name="T11" fmla="*/ 45 h 51"/>
                  <a:gd name="T12" fmla="*/ 43 w 101"/>
                  <a:gd name="T13" fmla="*/ 33 h 51"/>
                  <a:gd name="T14" fmla="*/ 54 w 101"/>
                  <a:gd name="T15" fmla="*/ 39 h 51"/>
                  <a:gd name="T16" fmla="*/ 60 w 101"/>
                  <a:gd name="T17" fmla="*/ 21 h 51"/>
                  <a:gd name="T18" fmla="*/ 69 w 101"/>
                  <a:gd name="T19" fmla="*/ 20 h 51"/>
                  <a:gd name="T20" fmla="*/ 72 w 101"/>
                  <a:gd name="T21" fmla="*/ 37 h 51"/>
                  <a:gd name="T22" fmla="*/ 94 w 101"/>
                  <a:gd name="T23" fmla="*/ 24 h 51"/>
                  <a:gd name="T24" fmla="*/ 87 w 101"/>
                  <a:gd name="T25" fmla="*/ 10 h 51"/>
                  <a:gd name="T26" fmla="*/ 100 w 101"/>
                  <a:gd name="T27" fmla="*/ 7 h 51"/>
                  <a:gd name="T28" fmla="*/ 86 w 101"/>
                  <a:gd name="T29" fmla="*/ 0 h 51"/>
                  <a:gd name="T30" fmla="*/ 50 w 101"/>
                  <a:gd name="T31" fmla="*/ 7 h 51"/>
                  <a:gd name="T32" fmla="*/ 0 w 101"/>
                  <a:gd name="T33" fmla="*/ 38 h 51"/>
                  <a:gd name="T34" fmla="*/ 0 w 101"/>
                  <a:gd name="T35" fmla="*/ 38 h 51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1"/>
                  <a:gd name="T55" fmla="*/ 0 h 51"/>
                  <a:gd name="T56" fmla="*/ 101 w 101"/>
                  <a:gd name="T57" fmla="*/ 51 h 51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1" h="51">
                    <a:moveTo>
                      <a:pt x="0" y="38"/>
                    </a:moveTo>
                    <a:lnTo>
                      <a:pt x="0" y="38"/>
                    </a:lnTo>
                    <a:lnTo>
                      <a:pt x="23" y="45"/>
                    </a:lnTo>
                    <a:lnTo>
                      <a:pt x="29" y="37"/>
                    </a:lnTo>
                    <a:lnTo>
                      <a:pt x="34" y="50"/>
                    </a:lnTo>
                    <a:lnTo>
                      <a:pt x="45" y="45"/>
                    </a:lnTo>
                    <a:lnTo>
                      <a:pt x="43" y="33"/>
                    </a:lnTo>
                    <a:lnTo>
                      <a:pt x="54" y="39"/>
                    </a:lnTo>
                    <a:lnTo>
                      <a:pt x="60" y="21"/>
                    </a:lnTo>
                    <a:lnTo>
                      <a:pt x="69" y="20"/>
                    </a:lnTo>
                    <a:lnTo>
                      <a:pt x="72" y="37"/>
                    </a:lnTo>
                    <a:lnTo>
                      <a:pt x="94" y="24"/>
                    </a:lnTo>
                    <a:lnTo>
                      <a:pt x="87" y="10"/>
                    </a:lnTo>
                    <a:lnTo>
                      <a:pt x="100" y="7"/>
                    </a:lnTo>
                    <a:lnTo>
                      <a:pt x="86" y="0"/>
                    </a:lnTo>
                    <a:lnTo>
                      <a:pt x="50" y="7"/>
                    </a:lnTo>
                    <a:lnTo>
                      <a:pt x="0" y="38"/>
                    </a:lnTo>
                  </a:path>
                </a:pathLst>
              </a:custGeom>
              <a:grpFill/>
              <a:ln w="63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pPr>
                  <a:defRPr/>
                </a:pPr>
                <a:endParaRPr lang="en-GB" dirty="0"/>
              </a:p>
            </p:txBody>
          </p:sp>
          <p:sp>
            <p:nvSpPr>
              <p:cNvPr id="237" name="Freeform 236"/>
              <p:cNvSpPr>
                <a:spLocks/>
              </p:cNvSpPr>
              <p:nvPr/>
            </p:nvSpPr>
            <p:spPr bwMode="auto">
              <a:xfrm>
                <a:off x="1457" y="2196"/>
                <a:ext cx="247" cy="122"/>
              </a:xfrm>
              <a:custGeom>
                <a:avLst/>
                <a:gdLst>
                  <a:gd name="T0" fmla="*/ 0 w 247"/>
                  <a:gd name="T1" fmla="*/ 39 h 122"/>
                  <a:gd name="T2" fmla="*/ 0 w 247"/>
                  <a:gd name="T3" fmla="*/ 39 h 122"/>
                  <a:gd name="T4" fmla="*/ 12 w 247"/>
                  <a:gd name="T5" fmla="*/ 29 h 122"/>
                  <a:gd name="T6" fmla="*/ 6 w 247"/>
                  <a:gd name="T7" fmla="*/ 24 h 122"/>
                  <a:gd name="T8" fmla="*/ 35 w 247"/>
                  <a:gd name="T9" fmla="*/ 7 h 122"/>
                  <a:gd name="T10" fmla="*/ 59 w 247"/>
                  <a:gd name="T11" fmla="*/ 0 h 122"/>
                  <a:gd name="T12" fmla="*/ 67 w 247"/>
                  <a:gd name="T13" fmla="*/ 13 h 122"/>
                  <a:gd name="T14" fmla="*/ 59 w 247"/>
                  <a:gd name="T15" fmla="*/ 20 h 122"/>
                  <a:gd name="T16" fmla="*/ 81 w 247"/>
                  <a:gd name="T17" fmla="*/ 10 h 122"/>
                  <a:gd name="T18" fmla="*/ 105 w 247"/>
                  <a:gd name="T19" fmla="*/ 18 h 122"/>
                  <a:gd name="T20" fmla="*/ 96 w 247"/>
                  <a:gd name="T21" fmla="*/ 27 h 122"/>
                  <a:gd name="T22" fmla="*/ 124 w 247"/>
                  <a:gd name="T23" fmla="*/ 21 h 122"/>
                  <a:gd name="T24" fmla="*/ 116 w 247"/>
                  <a:gd name="T25" fmla="*/ 11 h 122"/>
                  <a:gd name="T26" fmla="*/ 127 w 247"/>
                  <a:gd name="T27" fmla="*/ 12 h 122"/>
                  <a:gd name="T28" fmla="*/ 149 w 247"/>
                  <a:gd name="T29" fmla="*/ 44 h 122"/>
                  <a:gd name="T30" fmla="*/ 157 w 247"/>
                  <a:gd name="T31" fmla="*/ 37 h 122"/>
                  <a:gd name="T32" fmla="*/ 148 w 247"/>
                  <a:gd name="T33" fmla="*/ 1 h 122"/>
                  <a:gd name="T34" fmla="*/ 166 w 247"/>
                  <a:gd name="T35" fmla="*/ 2 h 122"/>
                  <a:gd name="T36" fmla="*/ 186 w 247"/>
                  <a:gd name="T37" fmla="*/ 14 h 122"/>
                  <a:gd name="T38" fmla="*/ 197 w 247"/>
                  <a:gd name="T39" fmla="*/ 58 h 122"/>
                  <a:gd name="T40" fmla="*/ 246 w 247"/>
                  <a:gd name="T41" fmla="*/ 80 h 122"/>
                  <a:gd name="T42" fmla="*/ 245 w 247"/>
                  <a:gd name="T43" fmla="*/ 91 h 122"/>
                  <a:gd name="T44" fmla="*/ 232 w 247"/>
                  <a:gd name="T45" fmla="*/ 86 h 122"/>
                  <a:gd name="T46" fmla="*/ 217 w 247"/>
                  <a:gd name="T47" fmla="*/ 94 h 122"/>
                  <a:gd name="T48" fmla="*/ 238 w 247"/>
                  <a:gd name="T49" fmla="*/ 104 h 122"/>
                  <a:gd name="T50" fmla="*/ 219 w 247"/>
                  <a:gd name="T51" fmla="*/ 114 h 122"/>
                  <a:gd name="T52" fmla="*/ 187 w 247"/>
                  <a:gd name="T53" fmla="*/ 109 h 122"/>
                  <a:gd name="T54" fmla="*/ 169 w 247"/>
                  <a:gd name="T55" fmla="*/ 97 h 122"/>
                  <a:gd name="T56" fmla="*/ 128 w 247"/>
                  <a:gd name="T57" fmla="*/ 117 h 122"/>
                  <a:gd name="T58" fmla="*/ 78 w 247"/>
                  <a:gd name="T59" fmla="*/ 121 h 122"/>
                  <a:gd name="T60" fmla="*/ 68 w 247"/>
                  <a:gd name="T61" fmla="*/ 102 h 122"/>
                  <a:gd name="T62" fmla="*/ 40 w 247"/>
                  <a:gd name="T63" fmla="*/ 100 h 122"/>
                  <a:gd name="T64" fmla="*/ 22 w 247"/>
                  <a:gd name="T65" fmla="*/ 84 h 122"/>
                  <a:gd name="T66" fmla="*/ 93 w 247"/>
                  <a:gd name="T67" fmla="*/ 74 h 122"/>
                  <a:gd name="T68" fmla="*/ 19 w 247"/>
                  <a:gd name="T69" fmla="*/ 69 h 122"/>
                  <a:gd name="T70" fmla="*/ 9 w 247"/>
                  <a:gd name="T71" fmla="*/ 59 h 122"/>
                  <a:gd name="T72" fmla="*/ 47 w 247"/>
                  <a:gd name="T73" fmla="*/ 48 h 122"/>
                  <a:gd name="T74" fmla="*/ 12 w 247"/>
                  <a:gd name="T75" fmla="*/ 49 h 122"/>
                  <a:gd name="T76" fmla="*/ 15 w 247"/>
                  <a:gd name="T77" fmla="*/ 44 h 122"/>
                  <a:gd name="T78" fmla="*/ 0 w 247"/>
                  <a:gd name="T79" fmla="*/ 39 h 122"/>
                  <a:gd name="T80" fmla="*/ 0 w 247"/>
                  <a:gd name="T81" fmla="*/ 39 h 122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247"/>
                  <a:gd name="T124" fmla="*/ 0 h 122"/>
                  <a:gd name="T125" fmla="*/ 247 w 247"/>
                  <a:gd name="T126" fmla="*/ 122 h 122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247" h="122">
                    <a:moveTo>
                      <a:pt x="0" y="39"/>
                    </a:moveTo>
                    <a:lnTo>
                      <a:pt x="0" y="39"/>
                    </a:lnTo>
                    <a:lnTo>
                      <a:pt x="12" y="29"/>
                    </a:lnTo>
                    <a:lnTo>
                      <a:pt x="6" y="24"/>
                    </a:lnTo>
                    <a:lnTo>
                      <a:pt x="35" y="7"/>
                    </a:lnTo>
                    <a:lnTo>
                      <a:pt x="59" y="0"/>
                    </a:lnTo>
                    <a:lnTo>
                      <a:pt x="67" y="13"/>
                    </a:lnTo>
                    <a:lnTo>
                      <a:pt x="59" y="20"/>
                    </a:lnTo>
                    <a:lnTo>
                      <a:pt x="81" y="10"/>
                    </a:lnTo>
                    <a:lnTo>
                      <a:pt x="105" y="18"/>
                    </a:lnTo>
                    <a:lnTo>
                      <a:pt x="96" y="27"/>
                    </a:lnTo>
                    <a:lnTo>
                      <a:pt x="124" y="21"/>
                    </a:lnTo>
                    <a:lnTo>
                      <a:pt x="116" y="11"/>
                    </a:lnTo>
                    <a:lnTo>
                      <a:pt x="127" y="12"/>
                    </a:lnTo>
                    <a:lnTo>
                      <a:pt x="149" y="44"/>
                    </a:lnTo>
                    <a:lnTo>
                      <a:pt x="157" y="37"/>
                    </a:lnTo>
                    <a:lnTo>
                      <a:pt x="148" y="1"/>
                    </a:lnTo>
                    <a:lnTo>
                      <a:pt x="166" y="2"/>
                    </a:lnTo>
                    <a:lnTo>
                      <a:pt x="186" y="14"/>
                    </a:lnTo>
                    <a:lnTo>
                      <a:pt x="197" y="58"/>
                    </a:lnTo>
                    <a:lnTo>
                      <a:pt x="246" y="80"/>
                    </a:lnTo>
                    <a:lnTo>
                      <a:pt x="245" y="91"/>
                    </a:lnTo>
                    <a:lnTo>
                      <a:pt x="232" y="86"/>
                    </a:lnTo>
                    <a:lnTo>
                      <a:pt x="217" y="94"/>
                    </a:lnTo>
                    <a:lnTo>
                      <a:pt x="238" y="104"/>
                    </a:lnTo>
                    <a:lnTo>
                      <a:pt x="219" y="114"/>
                    </a:lnTo>
                    <a:lnTo>
                      <a:pt x="187" y="109"/>
                    </a:lnTo>
                    <a:lnTo>
                      <a:pt x="169" y="97"/>
                    </a:lnTo>
                    <a:lnTo>
                      <a:pt x="128" y="117"/>
                    </a:lnTo>
                    <a:lnTo>
                      <a:pt x="78" y="121"/>
                    </a:lnTo>
                    <a:lnTo>
                      <a:pt x="68" y="102"/>
                    </a:lnTo>
                    <a:lnTo>
                      <a:pt x="40" y="100"/>
                    </a:lnTo>
                    <a:lnTo>
                      <a:pt x="22" y="84"/>
                    </a:lnTo>
                    <a:lnTo>
                      <a:pt x="93" y="74"/>
                    </a:lnTo>
                    <a:lnTo>
                      <a:pt x="19" y="69"/>
                    </a:lnTo>
                    <a:lnTo>
                      <a:pt x="9" y="59"/>
                    </a:lnTo>
                    <a:lnTo>
                      <a:pt x="47" y="48"/>
                    </a:lnTo>
                    <a:lnTo>
                      <a:pt x="12" y="49"/>
                    </a:lnTo>
                    <a:lnTo>
                      <a:pt x="15" y="44"/>
                    </a:lnTo>
                    <a:lnTo>
                      <a:pt x="0" y="39"/>
                    </a:lnTo>
                  </a:path>
                </a:pathLst>
              </a:custGeom>
              <a:grpFill/>
              <a:ln w="63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pPr>
                  <a:defRPr/>
                </a:pPr>
                <a:endParaRPr lang="en-GB" dirty="0"/>
              </a:p>
            </p:txBody>
          </p:sp>
          <p:sp>
            <p:nvSpPr>
              <p:cNvPr id="238" name="Freeform 237"/>
              <p:cNvSpPr>
                <a:spLocks/>
              </p:cNvSpPr>
              <p:nvPr/>
            </p:nvSpPr>
            <p:spPr bwMode="auto">
              <a:xfrm>
                <a:off x="1475" y="2101"/>
                <a:ext cx="168" cy="68"/>
              </a:xfrm>
              <a:custGeom>
                <a:avLst/>
                <a:gdLst>
                  <a:gd name="T0" fmla="*/ 0 w 168"/>
                  <a:gd name="T1" fmla="*/ 44 h 68"/>
                  <a:gd name="T2" fmla="*/ 0 w 168"/>
                  <a:gd name="T3" fmla="*/ 44 h 68"/>
                  <a:gd name="T4" fmla="*/ 6 w 168"/>
                  <a:gd name="T5" fmla="*/ 38 h 68"/>
                  <a:gd name="T6" fmla="*/ 34 w 168"/>
                  <a:gd name="T7" fmla="*/ 32 h 68"/>
                  <a:gd name="T8" fmla="*/ 6 w 168"/>
                  <a:gd name="T9" fmla="*/ 33 h 68"/>
                  <a:gd name="T10" fmla="*/ 39 w 168"/>
                  <a:gd name="T11" fmla="*/ 27 h 68"/>
                  <a:gd name="T12" fmla="*/ 12 w 168"/>
                  <a:gd name="T13" fmla="*/ 27 h 68"/>
                  <a:gd name="T14" fmla="*/ 14 w 168"/>
                  <a:gd name="T15" fmla="*/ 19 h 68"/>
                  <a:gd name="T16" fmla="*/ 40 w 168"/>
                  <a:gd name="T17" fmla="*/ 19 h 68"/>
                  <a:gd name="T18" fmla="*/ 22 w 168"/>
                  <a:gd name="T19" fmla="*/ 17 h 68"/>
                  <a:gd name="T20" fmla="*/ 36 w 168"/>
                  <a:gd name="T21" fmla="*/ 10 h 68"/>
                  <a:gd name="T22" fmla="*/ 70 w 168"/>
                  <a:gd name="T23" fmla="*/ 19 h 68"/>
                  <a:gd name="T24" fmla="*/ 87 w 168"/>
                  <a:gd name="T25" fmla="*/ 36 h 68"/>
                  <a:gd name="T26" fmla="*/ 118 w 168"/>
                  <a:gd name="T27" fmla="*/ 37 h 68"/>
                  <a:gd name="T28" fmla="*/ 106 w 168"/>
                  <a:gd name="T29" fmla="*/ 27 h 68"/>
                  <a:gd name="T30" fmla="*/ 113 w 168"/>
                  <a:gd name="T31" fmla="*/ 20 h 68"/>
                  <a:gd name="T32" fmla="*/ 99 w 168"/>
                  <a:gd name="T33" fmla="*/ 12 h 68"/>
                  <a:gd name="T34" fmla="*/ 121 w 168"/>
                  <a:gd name="T35" fmla="*/ 0 h 68"/>
                  <a:gd name="T36" fmla="*/ 131 w 168"/>
                  <a:gd name="T37" fmla="*/ 14 h 68"/>
                  <a:gd name="T38" fmla="*/ 124 w 168"/>
                  <a:gd name="T39" fmla="*/ 21 h 68"/>
                  <a:gd name="T40" fmla="*/ 136 w 168"/>
                  <a:gd name="T41" fmla="*/ 23 h 68"/>
                  <a:gd name="T42" fmla="*/ 132 w 168"/>
                  <a:gd name="T43" fmla="*/ 31 h 68"/>
                  <a:gd name="T44" fmla="*/ 147 w 168"/>
                  <a:gd name="T45" fmla="*/ 33 h 68"/>
                  <a:gd name="T46" fmla="*/ 156 w 168"/>
                  <a:gd name="T47" fmla="*/ 23 h 68"/>
                  <a:gd name="T48" fmla="*/ 167 w 168"/>
                  <a:gd name="T49" fmla="*/ 35 h 68"/>
                  <a:gd name="T50" fmla="*/ 158 w 168"/>
                  <a:gd name="T51" fmla="*/ 50 h 68"/>
                  <a:gd name="T52" fmla="*/ 122 w 168"/>
                  <a:gd name="T53" fmla="*/ 49 h 68"/>
                  <a:gd name="T54" fmla="*/ 67 w 168"/>
                  <a:gd name="T55" fmla="*/ 67 h 68"/>
                  <a:gd name="T56" fmla="*/ 45 w 168"/>
                  <a:gd name="T57" fmla="*/ 57 h 68"/>
                  <a:gd name="T58" fmla="*/ 91 w 168"/>
                  <a:gd name="T59" fmla="*/ 42 h 68"/>
                  <a:gd name="T60" fmla="*/ 51 w 168"/>
                  <a:gd name="T61" fmla="*/ 51 h 68"/>
                  <a:gd name="T62" fmla="*/ 58 w 168"/>
                  <a:gd name="T63" fmla="*/ 39 h 68"/>
                  <a:gd name="T64" fmla="*/ 38 w 168"/>
                  <a:gd name="T65" fmla="*/ 52 h 68"/>
                  <a:gd name="T66" fmla="*/ 14 w 168"/>
                  <a:gd name="T67" fmla="*/ 49 h 68"/>
                  <a:gd name="T68" fmla="*/ 0 w 168"/>
                  <a:gd name="T69" fmla="*/ 44 h 68"/>
                  <a:gd name="T70" fmla="*/ 0 w 168"/>
                  <a:gd name="T71" fmla="*/ 44 h 68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168"/>
                  <a:gd name="T109" fmla="*/ 0 h 68"/>
                  <a:gd name="T110" fmla="*/ 168 w 168"/>
                  <a:gd name="T111" fmla="*/ 68 h 68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168" h="68">
                    <a:moveTo>
                      <a:pt x="0" y="44"/>
                    </a:moveTo>
                    <a:lnTo>
                      <a:pt x="0" y="44"/>
                    </a:lnTo>
                    <a:lnTo>
                      <a:pt x="6" y="38"/>
                    </a:lnTo>
                    <a:lnTo>
                      <a:pt x="34" y="32"/>
                    </a:lnTo>
                    <a:lnTo>
                      <a:pt x="6" y="33"/>
                    </a:lnTo>
                    <a:lnTo>
                      <a:pt x="39" y="27"/>
                    </a:lnTo>
                    <a:lnTo>
                      <a:pt x="12" y="27"/>
                    </a:lnTo>
                    <a:lnTo>
                      <a:pt x="14" y="19"/>
                    </a:lnTo>
                    <a:lnTo>
                      <a:pt x="40" y="19"/>
                    </a:lnTo>
                    <a:lnTo>
                      <a:pt x="22" y="17"/>
                    </a:lnTo>
                    <a:lnTo>
                      <a:pt x="36" y="10"/>
                    </a:lnTo>
                    <a:lnTo>
                      <a:pt x="70" y="19"/>
                    </a:lnTo>
                    <a:lnTo>
                      <a:pt x="87" y="36"/>
                    </a:lnTo>
                    <a:lnTo>
                      <a:pt x="118" y="37"/>
                    </a:lnTo>
                    <a:lnTo>
                      <a:pt x="106" y="27"/>
                    </a:lnTo>
                    <a:lnTo>
                      <a:pt x="113" y="20"/>
                    </a:lnTo>
                    <a:lnTo>
                      <a:pt x="99" y="12"/>
                    </a:lnTo>
                    <a:lnTo>
                      <a:pt x="121" y="0"/>
                    </a:lnTo>
                    <a:lnTo>
                      <a:pt x="131" y="14"/>
                    </a:lnTo>
                    <a:lnTo>
                      <a:pt x="124" y="21"/>
                    </a:lnTo>
                    <a:lnTo>
                      <a:pt x="136" y="23"/>
                    </a:lnTo>
                    <a:lnTo>
                      <a:pt x="132" y="31"/>
                    </a:lnTo>
                    <a:lnTo>
                      <a:pt x="147" y="33"/>
                    </a:lnTo>
                    <a:lnTo>
                      <a:pt x="156" y="23"/>
                    </a:lnTo>
                    <a:lnTo>
                      <a:pt x="167" y="35"/>
                    </a:lnTo>
                    <a:lnTo>
                      <a:pt x="158" y="50"/>
                    </a:lnTo>
                    <a:lnTo>
                      <a:pt x="122" y="49"/>
                    </a:lnTo>
                    <a:lnTo>
                      <a:pt x="67" y="67"/>
                    </a:lnTo>
                    <a:lnTo>
                      <a:pt x="45" y="57"/>
                    </a:lnTo>
                    <a:lnTo>
                      <a:pt x="91" y="42"/>
                    </a:lnTo>
                    <a:lnTo>
                      <a:pt x="51" y="51"/>
                    </a:lnTo>
                    <a:lnTo>
                      <a:pt x="58" y="39"/>
                    </a:lnTo>
                    <a:lnTo>
                      <a:pt x="38" y="52"/>
                    </a:lnTo>
                    <a:lnTo>
                      <a:pt x="14" y="49"/>
                    </a:lnTo>
                    <a:lnTo>
                      <a:pt x="0" y="44"/>
                    </a:lnTo>
                  </a:path>
                </a:pathLst>
              </a:custGeom>
              <a:grpFill/>
              <a:ln w="63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pPr>
                  <a:defRPr/>
                </a:pPr>
                <a:endParaRPr lang="en-GB" dirty="0"/>
              </a:p>
            </p:txBody>
          </p:sp>
          <p:sp>
            <p:nvSpPr>
              <p:cNvPr id="239" name="Freeform 238"/>
              <p:cNvSpPr>
                <a:spLocks/>
              </p:cNvSpPr>
              <p:nvPr/>
            </p:nvSpPr>
            <p:spPr bwMode="auto">
              <a:xfrm>
                <a:off x="1641" y="2031"/>
                <a:ext cx="87" cy="43"/>
              </a:xfrm>
              <a:custGeom>
                <a:avLst/>
                <a:gdLst>
                  <a:gd name="T0" fmla="*/ 0 w 87"/>
                  <a:gd name="T1" fmla="*/ 0 h 43"/>
                  <a:gd name="T2" fmla="*/ 0 w 87"/>
                  <a:gd name="T3" fmla="*/ 0 h 43"/>
                  <a:gd name="T4" fmla="*/ 7 w 87"/>
                  <a:gd name="T5" fmla="*/ 15 h 43"/>
                  <a:gd name="T6" fmla="*/ 28 w 87"/>
                  <a:gd name="T7" fmla="*/ 15 h 43"/>
                  <a:gd name="T8" fmla="*/ 21 w 87"/>
                  <a:gd name="T9" fmla="*/ 18 h 43"/>
                  <a:gd name="T10" fmla="*/ 26 w 87"/>
                  <a:gd name="T11" fmla="*/ 23 h 43"/>
                  <a:gd name="T12" fmla="*/ 8 w 87"/>
                  <a:gd name="T13" fmla="*/ 25 h 43"/>
                  <a:gd name="T14" fmla="*/ 38 w 87"/>
                  <a:gd name="T15" fmla="*/ 31 h 43"/>
                  <a:gd name="T16" fmla="*/ 86 w 87"/>
                  <a:gd name="T17" fmla="*/ 42 h 43"/>
                  <a:gd name="T18" fmla="*/ 79 w 87"/>
                  <a:gd name="T19" fmla="*/ 17 h 43"/>
                  <a:gd name="T20" fmla="*/ 44 w 87"/>
                  <a:gd name="T21" fmla="*/ 3 h 43"/>
                  <a:gd name="T22" fmla="*/ 33 w 87"/>
                  <a:gd name="T23" fmla="*/ 9 h 43"/>
                  <a:gd name="T24" fmla="*/ 30 w 87"/>
                  <a:gd name="T25" fmla="*/ 0 h 43"/>
                  <a:gd name="T26" fmla="*/ 0 w 87"/>
                  <a:gd name="T27" fmla="*/ 0 h 43"/>
                  <a:gd name="T28" fmla="*/ 0 w 87"/>
                  <a:gd name="T29" fmla="*/ 0 h 43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87"/>
                  <a:gd name="T46" fmla="*/ 0 h 43"/>
                  <a:gd name="T47" fmla="*/ 87 w 87"/>
                  <a:gd name="T48" fmla="*/ 43 h 43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87" h="43">
                    <a:moveTo>
                      <a:pt x="0" y="0"/>
                    </a:moveTo>
                    <a:lnTo>
                      <a:pt x="0" y="0"/>
                    </a:lnTo>
                    <a:lnTo>
                      <a:pt x="7" y="15"/>
                    </a:lnTo>
                    <a:lnTo>
                      <a:pt x="28" y="15"/>
                    </a:lnTo>
                    <a:lnTo>
                      <a:pt x="21" y="18"/>
                    </a:lnTo>
                    <a:lnTo>
                      <a:pt x="26" y="23"/>
                    </a:lnTo>
                    <a:lnTo>
                      <a:pt x="8" y="25"/>
                    </a:lnTo>
                    <a:lnTo>
                      <a:pt x="38" y="31"/>
                    </a:lnTo>
                    <a:lnTo>
                      <a:pt x="86" y="42"/>
                    </a:lnTo>
                    <a:lnTo>
                      <a:pt x="79" y="17"/>
                    </a:lnTo>
                    <a:lnTo>
                      <a:pt x="44" y="3"/>
                    </a:lnTo>
                    <a:lnTo>
                      <a:pt x="33" y="9"/>
                    </a:lnTo>
                    <a:lnTo>
                      <a:pt x="30" y="0"/>
                    </a:lnTo>
                    <a:lnTo>
                      <a:pt x="0" y="0"/>
                    </a:lnTo>
                  </a:path>
                </a:pathLst>
              </a:custGeom>
              <a:grpFill/>
              <a:ln w="63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pPr>
                  <a:defRPr/>
                </a:pPr>
                <a:endParaRPr lang="en-GB" dirty="0"/>
              </a:p>
            </p:txBody>
          </p:sp>
          <p:sp>
            <p:nvSpPr>
              <p:cNvPr id="240" name="Freeform 239"/>
              <p:cNvSpPr>
                <a:spLocks/>
              </p:cNvSpPr>
              <p:nvPr/>
            </p:nvSpPr>
            <p:spPr bwMode="auto">
              <a:xfrm>
                <a:off x="1681" y="2110"/>
                <a:ext cx="70" cy="43"/>
              </a:xfrm>
              <a:custGeom>
                <a:avLst/>
                <a:gdLst>
                  <a:gd name="T0" fmla="*/ 0 w 70"/>
                  <a:gd name="T1" fmla="*/ 28 h 43"/>
                  <a:gd name="T2" fmla="*/ 0 w 70"/>
                  <a:gd name="T3" fmla="*/ 28 h 43"/>
                  <a:gd name="T4" fmla="*/ 8 w 70"/>
                  <a:gd name="T5" fmla="*/ 18 h 43"/>
                  <a:gd name="T6" fmla="*/ 21 w 70"/>
                  <a:gd name="T7" fmla="*/ 19 h 43"/>
                  <a:gd name="T8" fmla="*/ 4 w 70"/>
                  <a:gd name="T9" fmla="*/ 9 h 43"/>
                  <a:gd name="T10" fmla="*/ 8 w 70"/>
                  <a:gd name="T11" fmla="*/ 3 h 43"/>
                  <a:gd name="T12" fmla="*/ 36 w 70"/>
                  <a:gd name="T13" fmla="*/ 17 h 43"/>
                  <a:gd name="T14" fmla="*/ 20 w 70"/>
                  <a:gd name="T15" fmla="*/ 2 h 43"/>
                  <a:gd name="T16" fmla="*/ 62 w 70"/>
                  <a:gd name="T17" fmla="*/ 0 h 43"/>
                  <a:gd name="T18" fmla="*/ 69 w 70"/>
                  <a:gd name="T19" fmla="*/ 31 h 43"/>
                  <a:gd name="T20" fmla="*/ 61 w 70"/>
                  <a:gd name="T21" fmla="*/ 26 h 43"/>
                  <a:gd name="T22" fmla="*/ 60 w 70"/>
                  <a:gd name="T23" fmla="*/ 42 h 43"/>
                  <a:gd name="T24" fmla="*/ 27 w 70"/>
                  <a:gd name="T25" fmla="*/ 41 h 43"/>
                  <a:gd name="T26" fmla="*/ 33 w 70"/>
                  <a:gd name="T27" fmla="*/ 36 h 43"/>
                  <a:gd name="T28" fmla="*/ 24 w 70"/>
                  <a:gd name="T29" fmla="*/ 30 h 43"/>
                  <a:gd name="T30" fmla="*/ 48 w 70"/>
                  <a:gd name="T31" fmla="*/ 22 h 43"/>
                  <a:gd name="T32" fmla="*/ 0 w 70"/>
                  <a:gd name="T33" fmla="*/ 28 h 43"/>
                  <a:gd name="T34" fmla="*/ 0 w 70"/>
                  <a:gd name="T35" fmla="*/ 28 h 43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70"/>
                  <a:gd name="T55" fmla="*/ 0 h 43"/>
                  <a:gd name="T56" fmla="*/ 70 w 70"/>
                  <a:gd name="T57" fmla="*/ 43 h 43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70" h="43">
                    <a:moveTo>
                      <a:pt x="0" y="28"/>
                    </a:moveTo>
                    <a:lnTo>
                      <a:pt x="0" y="28"/>
                    </a:lnTo>
                    <a:lnTo>
                      <a:pt x="8" y="18"/>
                    </a:lnTo>
                    <a:lnTo>
                      <a:pt x="21" y="19"/>
                    </a:lnTo>
                    <a:lnTo>
                      <a:pt x="4" y="9"/>
                    </a:lnTo>
                    <a:lnTo>
                      <a:pt x="8" y="3"/>
                    </a:lnTo>
                    <a:lnTo>
                      <a:pt x="36" y="17"/>
                    </a:lnTo>
                    <a:lnTo>
                      <a:pt x="20" y="2"/>
                    </a:lnTo>
                    <a:lnTo>
                      <a:pt x="62" y="0"/>
                    </a:lnTo>
                    <a:lnTo>
                      <a:pt x="69" y="31"/>
                    </a:lnTo>
                    <a:lnTo>
                      <a:pt x="61" y="26"/>
                    </a:lnTo>
                    <a:lnTo>
                      <a:pt x="60" y="42"/>
                    </a:lnTo>
                    <a:lnTo>
                      <a:pt x="27" y="41"/>
                    </a:lnTo>
                    <a:lnTo>
                      <a:pt x="33" y="36"/>
                    </a:lnTo>
                    <a:lnTo>
                      <a:pt x="24" y="30"/>
                    </a:lnTo>
                    <a:lnTo>
                      <a:pt x="48" y="22"/>
                    </a:lnTo>
                    <a:lnTo>
                      <a:pt x="0" y="28"/>
                    </a:lnTo>
                  </a:path>
                </a:pathLst>
              </a:custGeom>
              <a:grpFill/>
              <a:ln w="63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pPr>
                  <a:defRPr/>
                </a:pPr>
                <a:endParaRPr lang="en-GB" dirty="0"/>
              </a:p>
            </p:txBody>
          </p:sp>
          <p:sp>
            <p:nvSpPr>
              <p:cNvPr id="241" name="Freeform 240"/>
              <p:cNvSpPr>
                <a:spLocks/>
              </p:cNvSpPr>
              <p:nvPr/>
            </p:nvSpPr>
            <p:spPr bwMode="auto">
              <a:xfrm>
                <a:off x="1683" y="2183"/>
                <a:ext cx="82" cy="67"/>
              </a:xfrm>
              <a:custGeom>
                <a:avLst/>
                <a:gdLst>
                  <a:gd name="T0" fmla="*/ 0 w 82"/>
                  <a:gd name="T1" fmla="*/ 33 h 67"/>
                  <a:gd name="T2" fmla="*/ 0 w 82"/>
                  <a:gd name="T3" fmla="*/ 33 h 67"/>
                  <a:gd name="T4" fmla="*/ 4 w 82"/>
                  <a:gd name="T5" fmla="*/ 24 h 67"/>
                  <a:gd name="T6" fmla="*/ 31 w 82"/>
                  <a:gd name="T7" fmla="*/ 29 h 67"/>
                  <a:gd name="T8" fmla="*/ 27 w 82"/>
                  <a:gd name="T9" fmla="*/ 19 h 67"/>
                  <a:gd name="T10" fmla="*/ 34 w 82"/>
                  <a:gd name="T11" fmla="*/ 19 h 67"/>
                  <a:gd name="T12" fmla="*/ 16 w 82"/>
                  <a:gd name="T13" fmla="*/ 14 h 67"/>
                  <a:gd name="T14" fmla="*/ 25 w 82"/>
                  <a:gd name="T15" fmla="*/ 11 h 67"/>
                  <a:gd name="T16" fmla="*/ 17 w 82"/>
                  <a:gd name="T17" fmla="*/ 5 h 67"/>
                  <a:gd name="T18" fmla="*/ 68 w 82"/>
                  <a:gd name="T19" fmla="*/ 0 h 67"/>
                  <a:gd name="T20" fmla="*/ 70 w 82"/>
                  <a:gd name="T21" fmla="*/ 14 h 67"/>
                  <a:gd name="T22" fmla="*/ 54 w 82"/>
                  <a:gd name="T23" fmla="*/ 26 h 67"/>
                  <a:gd name="T24" fmla="*/ 78 w 82"/>
                  <a:gd name="T25" fmla="*/ 29 h 67"/>
                  <a:gd name="T26" fmla="*/ 81 w 82"/>
                  <a:gd name="T27" fmla="*/ 53 h 67"/>
                  <a:gd name="T28" fmla="*/ 46 w 82"/>
                  <a:gd name="T29" fmla="*/ 66 h 67"/>
                  <a:gd name="T30" fmla="*/ 31 w 82"/>
                  <a:gd name="T31" fmla="*/ 47 h 67"/>
                  <a:gd name="T32" fmla="*/ 0 w 82"/>
                  <a:gd name="T33" fmla="*/ 33 h 67"/>
                  <a:gd name="T34" fmla="*/ 0 w 82"/>
                  <a:gd name="T35" fmla="*/ 33 h 67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82"/>
                  <a:gd name="T55" fmla="*/ 0 h 67"/>
                  <a:gd name="T56" fmla="*/ 82 w 82"/>
                  <a:gd name="T57" fmla="*/ 67 h 67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82" h="67">
                    <a:moveTo>
                      <a:pt x="0" y="33"/>
                    </a:moveTo>
                    <a:lnTo>
                      <a:pt x="0" y="33"/>
                    </a:lnTo>
                    <a:lnTo>
                      <a:pt x="4" y="24"/>
                    </a:lnTo>
                    <a:lnTo>
                      <a:pt x="31" y="29"/>
                    </a:lnTo>
                    <a:lnTo>
                      <a:pt x="27" y="19"/>
                    </a:lnTo>
                    <a:lnTo>
                      <a:pt x="34" y="19"/>
                    </a:lnTo>
                    <a:lnTo>
                      <a:pt x="16" y="14"/>
                    </a:lnTo>
                    <a:lnTo>
                      <a:pt x="25" y="11"/>
                    </a:lnTo>
                    <a:lnTo>
                      <a:pt x="17" y="5"/>
                    </a:lnTo>
                    <a:lnTo>
                      <a:pt x="68" y="0"/>
                    </a:lnTo>
                    <a:lnTo>
                      <a:pt x="70" y="14"/>
                    </a:lnTo>
                    <a:lnTo>
                      <a:pt x="54" y="26"/>
                    </a:lnTo>
                    <a:lnTo>
                      <a:pt x="78" y="29"/>
                    </a:lnTo>
                    <a:lnTo>
                      <a:pt x="81" y="53"/>
                    </a:lnTo>
                    <a:lnTo>
                      <a:pt x="46" y="66"/>
                    </a:lnTo>
                    <a:lnTo>
                      <a:pt x="31" y="47"/>
                    </a:lnTo>
                    <a:lnTo>
                      <a:pt x="0" y="33"/>
                    </a:lnTo>
                  </a:path>
                </a:pathLst>
              </a:custGeom>
              <a:grpFill/>
              <a:ln w="63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pPr>
                  <a:defRPr/>
                </a:pPr>
                <a:endParaRPr lang="en-GB" dirty="0"/>
              </a:p>
            </p:txBody>
          </p:sp>
          <p:sp>
            <p:nvSpPr>
              <p:cNvPr id="242" name="Freeform 241"/>
              <p:cNvSpPr>
                <a:spLocks/>
              </p:cNvSpPr>
              <p:nvPr/>
            </p:nvSpPr>
            <p:spPr bwMode="auto">
              <a:xfrm>
                <a:off x="1740" y="2042"/>
                <a:ext cx="49" cy="34"/>
              </a:xfrm>
              <a:custGeom>
                <a:avLst/>
                <a:gdLst>
                  <a:gd name="T0" fmla="*/ 0 w 49"/>
                  <a:gd name="T1" fmla="*/ 0 h 34"/>
                  <a:gd name="T2" fmla="*/ 0 w 49"/>
                  <a:gd name="T3" fmla="*/ 0 h 34"/>
                  <a:gd name="T4" fmla="*/ 5 w 49"/>
                  <a:gd name="T5" fmla="*/ 20 h 34"/>
                  <a:gd name="T6" fmla="*/ 20 w 49"/>
                  <a:gd name="T7" fmla="*/ 21 h 34"/>
                  <a:gd name="T8" fmla="*/ 7 w 49"/>
                  <a:gd name="T9" fmla="*/ 24 h 34"/>
                  <a:gd name="T10" fmla="*/ 14 w 49"/>
                  <a:gd name="T11" fmla="*/ 33 h 34"/>
                  <a:gd name="T12" fmla="*/ 44 w 49"/>
                  <a:gd name="T13" fmla="*/ 28 h 34"/>
                  <a:gd name="T14" fmla="*/ 48 w 49"/>
                  <a:gd name="T15" fmla="*/ 16 h 34"/>
                  <a:gd name="T16" fmla="*/ 0 w 49"/>
                  <a:gd name="T17" fmla="*/ 0 h 34"/>
                  <a:gd name="T18" fmla="*/ 0 w 49"/>
                  <a:gd name="T19" fmla="*/ 0 h 34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49"/>
                  <a:gd name="T31" fmla="*/ 0 h 34"/>
                  <a:gd name="T32" fmla="*/ 49 w 49"/>
                  <a:gd name="T33" fmla="*/ 34 h 34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49" h="34">
                    <a:moveTo>
                      <a:pt x="0" y="0"/>
                    </a:moveTo>
                    <a:lnTo>
                      <a:pt x="0" y="0"/>
                    </a:lnTo>
                    <a:lnTo>
                      <a:pt x="5" y="20"/>
                    </a:lnTo>
                    <a:lnTo>
                      <a:pt x="20" y="21"/>
                    </a:lnTo>
                    <a:lnTo>
                      <a:pt x="7" y="24"/>
                    </a:lnTo>
                    <a:lnTo>
                      <a:pt x="14" y="33"/>
                    </a:lnTo>
                    <a:lnTo>
                      <a:pt x="44" y="28"/>
                    </a:lnTo>
                    <a:lnTo>
                      <a:pt x="48" y="16"/>
                    </a:lnTo>
                    <a:lnTo>
                      <a:pt x="0" y="0"/>
                    </a:lnTo>
                  </a:path>
                </a:pathLst>
              </a:custGeom>
              <a:grpFill/>
              <a:ln w="63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pPr>
                  <a:defRPr/>
                </a:pPr>
                <a:endParaRPr lang="en-GB" dirty="0"/>
              </a:p>
            </p:txBody>
          </p:sp>
          <p:sp>
            <p:nvSpPr>
              <p:cNvPr id="243" name="Freeform 242"/>
              <p:cNvSpPr>
                <a:spLocks/>
              </p:cNvSpPr>
              <p:nvPr/>
            </p:nvSpPr>
            <p:spPr bwMode="auto">
              <a:xfrm>
                <a:off x="1757" y="2093"/>
                <a:ext cx="236" cy="76"/>
              </a:xfrm>
              <a:custGeom>
                <a:avLst/>
                <a:gdLst>
                  <a:gd name="T0" fmla="*/ 0 w 236"/>
                  <a:gd name="T1" fmla="*/ 12 h 76"/>
                  <a:gd name="T2" fmla="*/ 0 w 236"/>
                  <a:gd name="T3" fmla="*/ 12 h 76"/>
                  <a:gd name="T4" fmla="*/ 15 w 236"/>
                  <a:gd name="T5" fmla="*/ 0 h 76"/>
                  <a:gd name="T6" fmla="*/ 35 w 236"/>
                  <a:gd name="T7" fmla="*/ 7 h 76"/>
                  <a:gd name="T8" fmla="*/ 49 w 236"/>
                  <a:gd name="T9" fmla="*/ 12 h 76"/>
                  <a:gd name="T10" fmla="*/ 45 w 236"/>
                  <a:gd name="T11" fmla="*/ 21 h 76"/>
                  <a:gd name="T12" fmla="*/ 72 w 236"/>
                  <a:gd name="T13" fmla="*/ 13 h 76"/>
                  <a:gd name="T14" fmla="*/ 89 w 236"/>
                  <a:gd name="T15" fmla="*/ 21 h 76"/>
                  <a:gd name="T16" fmla="*/ 75 w 236"/>
                  <a:gd name="T17" fmla="*/ 21 h 76"/>
                  <a:gd name="T18" fmla="*/ 105 w 236"/>
                  <a:gd name="T19" fmla="*/ 26 h 76"/>
                  <a:gd name="T20" fmla="*/ 72 w 236"/>
                  <a:gd name="T21" fmla="*/ 28 h 76"/>
                  <a:gd name="T22" fmla="*/ 89 w 236"/>
                  <a:gd name="T23" fmla="*/ 34 h 76"/>
                  <a:gd name="T24" fmla="*/ 76 w 236"/>
                  <a:gd name="T25" fmla="*/ 40 h 76"/>
                  <a:gd name="T26" fmla="*/ 93 w 236"/>
                  <a:gd name="T27" fmla="*/ 35 h 76"/>
                  <a:gd name="T28" fmla="*/ 107 w 236"/>
                  <a:gd name="T29" fmla="*/ 49 h 76"/>
                  <a:gd name="T30" fmla="*/ 111 w 236"/>
                  <a:gd name="T31" fmla="*/ 43 h 76"/>
                  <a:gd name="T32" fmla="*/ 154 w 236"/>
                  <a:gd name="T33" fmla="*/ 49 h 76"/>
                  <a:gd name="T34" fmla="*/ 199 w 236"/>
                  <a:gd name="T35" fmla="*/ 35 h 76"/>
                  <a:gd name="T36" fmla="*/ 235 w 236"/>
                  <a:gd name="T37" fmla="*/ 52 h 76"/>
                  <a:gd name="T38" fmla="*/ 224 w 236"/>
                  <a:gd name="T39" fmla="*/ 59 h 76"/>
                  <a:gd name="T40" fmla="*/ 228 w 236"/>
                  <a:gd name="T41" fmla="*/ 72 h 76"/>
                  <a:gd name="T42" fmla="*/ 206 w 236"/>
                  <a:gd name="T43" fmla="*/ 75 h 76"/>
                  <a:gd name="T44" fmla="*/ 182 w 236"/>
                  <a:gd name="T45" fmla="*/ 63 h 76"/>
                  <a:gd name="T46" fmla="*/ 182 w 236"/>
                  <a:gd name="T47" fmla="*/ 72 h 76"/>
                  <a:gd name="T48" fmla="*/ 169 w 236"/>
                  <a:gd name="T49" fmla="*/ 73 h 76"/>
                  <a:gd name="T50" fmla="*/ 116 w 236"/>
                  <a:gd name="T51" fmla="*/ 75 h 76"/>
                  <a:gd name="T52" fmla="*/ 111 w 236"/>
                  <a:gd name="T53" fmla="*/ 64 h 76"/>
                  <a:gd name="T54" fmla="*/ 98 w 236"/>
                  <a:gd name="T55" fmla="*/ 73 h 76"/>
                  <a:gd name="T56" fmla="*/ 82 w 236"/>
                  <a:gd name="T57" fmla="*/ 64 h 76"/>
                  <a:gd name="T58" fmla="*/ 71 w 236"/>
                  <a:gd name="T59" fmla="*/ 71 h 76"/>
                  <a:gd name="T60" fmla="*/ 51 w 236"/>
                  <a:gd name="T61" fmla="*/ 22 h 76"/>
                  <a:gd name="T62" fmla="*/ 26 w 236"/>
                  <a:gd name="T63" fmla="*/ 27 h 76"/>
                  <a:gd name="T64" fmla="*/ 0 w 236"/>
                  <a:gd name="T65" fmla="*/ 12 h 76"/>
                  <a:gd name="T66" fmla="*/ 0 w 236"/>
                  <a:gd name="T67" fmla="*/ 12 h 7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236"/>
                  <a:gd name="T103" fmla="*/ 0 h 76"/>
                  <a:gd name="T104" fmla="*/ 236 w 236"/>
                  <a:gd name="T105" fmla="*/ 76 h 76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236" h="76">
                    <a:moveTo>
                      <a:pt x="0" y="12"/>
                    </a:moveTo>
                    <a:lnTo>
                      <a:pt x="0" y="12"/>
                    </a:lnTo>
                    <a:lnTo>
                      <a:pt x="15" y="0"/>
                    </a:lnTo>
                    <a:lnTo>
                      <a:pt x="35" y="7"/>
                    </a:lnTo>
                    <a:lnTo>
                      <a:pt x="49" y="12"/>
                    </a:lnTo>
                    <a:lnTo>
                      <a:pt x="45" y="21"/>
                    </a:lnTo>
                    <a:lnTo>
                      <a:pt x="72" y="13"/>
                    </a:lnTo>
                    <a:lnTo>
                      <a:pt x="89" y="21"/>
                    </a:lnTo>
                    <a:lnTo>
                      <a:pt x="75" y="21"/>
                    </a:lnTo>
                    <a:lnTo>
                      <a:pt x="105" y="26"/>
                    </a:lnTo>
                    <a:lnTo>
                      <a:pt x="72" y="28"/>
                    </a:lnTo>
                    <a:lnTo>
                      <a:pt x="89" y="34"/>
                    </a:lnTo>
                    <a:lnTo>
                      <a:pt x="76" y="40"/>
                    </a:lnTo>
                    <a:lnTo>
                      <a:pt x="93" y="35"/>
                    </a:lnTo>
                    <a:lnTo>
                      <a:pt x="107" y="49"/>
                    </a:lnTo>
                    <a:lnTo>
                      <a:pt x="111" y="43"/>
                    </a:lnTo>
                    <a:lnTo>
                      <a:pt x="154" y="49"/>
                    </a:lnTo>
                    <a:lnTo>
                      <a:pt x="199" y="35"/>
                    </a:lnTo>
                    <a:lnTo>
                      <a:pt x="235" y="52"/>
                    </a:lnTo>
                    <a:lnTo>
                      <a:pt x="224" y="59"/>
                    </a:lnTo>
                    <a:lnTo>
                      <a:pt x="228" y="72"/>
                    </a:lnTo>
                    <a:lnTo>
                      <a:pt x="206" y="75"/>
                    </a:lnTo>
                    <a:lnTo>
                      <a:pt x="182" y="63"/>
                    </a:lnTo>
                    <a:lnTo>
                      <a:pt x="182" y="72"/>
                    </a:lnTo>
                    <a:lnTo>
                      <a:pt x="169" y="73"/>
                    </a:lnTo>
                    <a:lnTo>
                      <a:pt x="116" y="75"/>
                    </a:lnTo>
                    <a:lnTo>
                      <a:pt x="111" y="64"/>
                    </a:lnTo>
                    <a:lnTo>
                      <a:pt x="98" y="73"/>
                    </a:lnTo>
                    <a:lnTo>
                      <a:pt x="82" y="64"/>
                    </a:lnTo>
                    <a:lnTo>
                      <a:pt x="71" y="71"/>
                    </a:lnTo>
                    <a:lnTo>
                      <a:pt x="51" y="22"/>
                    </a:lnTo>
                    <a:lnTo>
                      <a:pt x="26" y="27"/>
                    </a:lnTo>
                    <a:lnTo>
                      <a:pt x="0" y="12"/>
                    </a:lnTo>
                  </a:path>
                </a:pathLst>
              </a:custGeom>
              <a:grpFill/>
              <a:ln w="63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pPr>
                  <a:defRPr/>
                </a:pPr>
                <a:endParaRPr lang="en-GB" dirty="0"/>
              </a:p>
            </p:txBody>
          </p:sp>
          <p:sp>
            <p:nvSpPr>
              <p:cNvPr id="244" name="Freeform 243"/>
              <p:cNvSpPr>
                <a:spLocks/>
              </p:cNvSpPr>
              <p:nvPr/>
            </p:nvSpPr>
            <p:spPr bwMode="auto">
              <a:xfrm>
                <a:off x="1767" y="1966"/>
                <a:ext cx="154" cy="100"/>
              </a:xfrm>
              <a:custGeom>
                <a:avLst/>
                <a:gdLst>
                  <a:gd name="T0" fmla="*/ 0 w 154"/>
                  <a:gd name="T1" fmla="*/ 31 h 100"/>
                  <a:gd name="T2" fmla="*/ 0 w 154"/>
                  <a:gd name="T3" fmla="*/ 31 h 100"/>
                  <a:gd name="T4" fmla="*/ 37 w 154"/>
                  <a:gd name="T5" fmla="*/ 26 h 100"/>
                  <a:gd name="T6" fmla="*/ 17 w 154"/>
                  <a:gd name="T7" fmla="*/ 12 h 100"/>
                  <a:gd name="T8" fmla="*/ 50 w 154"/>
                  <a:gd name="T9" fmla="*/ 6 h 100"/>
                  <a:gd name="T10" fmla="*/ 24 w 154"/>
                  <a:gd name="T11" fmla="*/ 0 h 100"/>
                  <a:gd name="T12" fmla="*/ 65 w 154"/>
                  <a:gd name="T13" fmla="*/ 8 h 100"/>
                  <a:gd name="T14" fmla="*/ 77 w 154"/>
                  <a:gd name="T15" fmla="*/ 26 h 100"/>
                  <a:gd name="T16" fmla="*/ 98 w 154"/>
                  <a:gd name="T17" fmla="*/ 27 h 100"/>
                  <a:gd name="T18" fmla="*/ 106 w 154"/>
                  <a:gd name="T19" fmla="*/ 40 h 100"/>
                  <a:gd name="T20" fmla="*/ 108 w 154"/>
                  <a:gd name="T21" fmla="*/ 31 h 100"/>
                  <a:gd name="T22" fmla="*/ 118 w 154"/>
                  <a:gd name="T23" fmla="*/ 31 h 100"/>
                  <a:gd name="T24" fmla="*/ 114 w 154"/>
                  <a:gd name="T25" fmla="*/ 40 h 100"/>
                  <a:gd name="T26" fmla="*/ 126 w 154"/>
                  <a:gd name="T27" fmla="*/ 46 h 100"/>
                  <a:gd name="T28" fmla="*/ 118 w 154"/>
                  <a:gd name="T29" fmla="*/ 55 h 100"/>
                  <a:gd name="T30" fmla="*/ 142 w 154"/>
                  <a:gd name="T31" fmla="*/ 54 h 100"/>
                  <a:gd name="T32" fmla="*/ 153 w 154"/>
                  <a:gd name="T33" fmla="*/ 67 h 100"/>
                  <a:gd name="T34" fmla="*/ 124 w 154"/>
                  <a:gd name="T35" fmla="*/ 71 h 100"/>
                  <a:gd name="T36" fmla="*/ 116 w 154"/>
                  <a:gd name="T37" fmla="*/ 83 h 100"/>
                  <a:gd name="T38" fmla="*/ 110 w 154"/>
                  <a:gd name="T39" fmla="*/ 71 h 100"/>
                  <a:gd name="T40" fmla="*/ 102 w 154"/>
                  <a:gd name="T41" fmla="*/ 99 h 100"/>
                  <a:gd name="T42" fmla="*/ 84 w 154"/>
                  <a:gd name="T43" fmla="*/ 84 h 100"/>
                  <a:gd name="T44" fmla="*/ 93 w 154"/>
                  <a:gd name="T45" fmla="*/ 99 h 100"/>
                  <a:gd name="T46" fmla="*/ 57 w 154"/>
                  <a:gd name="T47" fmla="*/ 97 h 100"/>
                  <a:gd name="T48" fmla="*/ 46 w 154"/>
                  <a:gd name="T49" fmla="*/ 89 h 100"/>
                  <a:gd name="T50" fmla="*/ 63 w 154"/>
                  <a:gd name="T51" fmla="*/ 88 h 100"/>
                  <a:gd name="T52" fmla="*/ 45 w 154"/>
                  <a:gd name="T53" fmla="*/ 85 h 100"/>
                  <a:gd name="T54" fmla="*/ 40 w 154"/>
                  <a:gd name="T55" fmla="*/ 81 h 100"/>
                  <a:gd name="T56" fmla="*/ 50 w 154"/>
                  <a:gd name="T57" fmla="*/ 80 h 100"/>
                  <a:gd name="T58" fmla="*/ 34 w 154"/>
                  <a:gd name="T59" fmla="*/ 74 h 100"/>
                  <a:gd name="T60" fmla="*/ 83 w 154"/>
                  <a:gd name="T61" fmla="*/ 65 h 100"/>
                  <a:gd name="T62" fmla="*/ 24 w 154"/>
                  <a:gd name="T63" fmla="*/ 67 h 100"/>
                  <a:gd name="T64" fmla="*/ 13 w 154"/>
                  <a:gd name="T65" fmla="*/ 57 h 100"/>
                  <a:gd name="T66" fmla="*/ 34 w 154"/>
                  <a:gd name="T67" fmla="*/ 53 h 100"/>
                  <a:gd name="T68" fmla="*/ 2 w 154"/>
                  <a:gd name="T69" fmla="*/ 46 h 100"/>
                  <a:gd name="T70" fmla="*/ 9 w 154"/>
                  <a:gd name="T71" fmla="*/ 45 h 100"/>
                  <a:gd name="T72" fmla="*/ 0 w 154"/>
                  <a:gd name="T73" fmla="*/ 38 h 100"/>
                  <a:gd name="T74" fmla="*/ 37 w 154"/>
                  <a:gd name="T75" fmla="*/ 38 h 100"/>
                  <a:gd name="T76" fmla="*/ 0 w 154"/>
                  <a:gd name="T77" fmla="*/ 31 h 100"/>
                  <a:gd name="T78" fmla="*/ 0 w 154"/>
                  <a:gd name="T79" fmla="*/ 31 h 100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w 154"/>
                  <a:gd name="T121" fmla="*/ 0 h 100"/>
                  <a:gd name="T122" fmla="*/ 154 w 154"/>
                  <a:gd name="T123" fmla="*/ 100 h 100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T120" t="T121" r="T122" b="T123"/>
                <a:pathLst>
                  <a:path w="154" h="100">
                    <a:moveTo>
                      <a:pt x="0" y="31"/>
                    </a:moveTo>
                    <a:lnTo>
                      <a:pt x="0" y="31"/>
                    </a:lnTo>
                    <a:lnTo>
                      <a:pt x="37" y="26"/>
                    </a:lnTo>
                    <a:lnTo>
                      <a:pt x="17" y="12"/>
                    </a:lnTo>
                    <a:lnTo>
                      <a:pt x="50" y="6"/>
                    </a:lnTo>
                    <a:lnTo>
                      <a:pt x="24" y="0"/>
                    </a:lnTo>
                    <a:lnTo>
                      <a:pt x="65" y="8"/>
                    </a:lnTo>
                    <a:lnTo>
                      <a:pt x="77" y="26"/>
                    </a:lnTo>
                    <a:lnTo>
                      <a:pt x="98" y="27"/>
                    </a:lnTo>
                    <a:lnTo>
                      <a:pt x="106" y="40"/>
                    </a:lnTo>
                    <a:lnTo>
                      <a:pt x="108" y="31"/>
                    </a:lnTo>
                    <a:lnTo>
                      <a:pt x="118" y="31"/>
                    </a:lnTo>
                    <a:lnTo>
                      <a:pt x="114" y="40"/>
                    </a:lnTo>
                    <a:lnTo>
                      <a:pt x="126" y="46"/>
                    </a:lnTo>
                    <a:lnTo>
                      <a:pt x="118" y="55"/>
                    </a:lnTo>
                    <a:lnTo>
                      <a:pt x="142" y="54"/>
                    </a:lnTo>
                    <a:lnTo>
                      <a:pt x="153" y="67"/>
                    </a:lnTo>
                    <a:lnTo>
                      <a:pt x="124" y="71"/>
                    </a:lnTo>
                    <a:lnTo>
                      <a:pt x="116" y="83"/>
                    </a:lnTo>
                    <a:lnTo>
                      <a:pt x="110" y="71"/>
                    </a:lnTo>
                    <a:lnTo>
                      <a:pt x="102" y="99"/>
                    </a:lnTo>
                    <a:lnTo>
                      <a:pt x="84" y="84"/>
                    </a:lnTo>
                    <a:lnTo>
                      <a:pt x="93" y="99"/>
                    </a:lnTo>
                    <a:lnTo>
                      <a:pt x="57" y="97"/>
                    </a:lnTo>
                    <a:lnTo>
                      <a:pt x="46" y="89"/>
                    </a:lnTo>
                    <a:lnTo>
                      <a:pt x="63" y="88"/>
                    </a:lnTo>
                    <a:lnTo>
                      <a:pt x="45" y="85"/>
                    </a:lnTo>
                    <a:lnTo>
                      <a:pt x="40" y="81"/>
                    </a:lnTo>
                    <a:lnTo>
                      <a:pt x="50" y="80"/>
                    </a:lnTo>
                    <a:lnTo>
                      <a:pt x="34" y="74"/>
                    </a:lnTo>
                    <a:lnTo>
                      <a:pt x="83" y="65"/>
                    </a:lnTo>
                    <a:lnTo>
                      <a:pt x="24" y="67"/>
                    </a:lnTo>
                    <a:lnTo>
                      <a:pt x="13" y="57"/>
                    </a:lnTo>
                    <a:lnTo>
                      <a:pt x="34" y="53"/>
                    </a:lnTo>
                    <a:lnTo>
                      <a:pt x="2" y="46"/>
                    </a:lnTo>
                    <a:lnTo>
                      <a:pt x="9" y="45"/>
                    </a:lnTo>
                    <a:lnTo>
                      <a:pt x="0" y="38"/>
                    </a:lnTo>
                    <a:lnTo>
                      <a:pt x="37" y="38"/>
                    </a:lnTo>
                    <a:lnTo>
                      <a:pt x="0" y="31"/>
                    </a:lnTo>
                  </a:path>
                </a:pathLst>
              </a:custGeom>
              <a:grpFill/>
              <a:ln w="63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pPr>
                  <a:defRPr/>
                </a:pPr>
                <a:endParaRPr lang="en-GB" dirty="0"/>
              </a:p>
            </p:txBody>
          </p:sp>
          <p:sp>
            <p:nvSpPr>
              <p:cNvPr id="245" name="Freeform 244"/>
              <p:cNvSpPr>
                <a:spLocks/>
              </p:cNvSpPr>
              <p:nvPr/>
            </p:nvSpPr>
            <p:spPr bwMode="auto">
              <a:xfrm>
                <a:off x="1767" y="2137"/>
                <a:ext cx="38" cy="26"/>
              </a:xfrm>
              <a:custGeom>
                <a:avLst/>
                <a:gdLst>
                  <a:gd name="T0" fmla="*/ 0 w 38"/>
                  <a:gd name="T1" fmla="*/ 17 h 26"/>
                  <a:gd name="T2" fmla="*/ 0 w 38"/>
                  <a:gd name="T3" fmla="*/ 17 h 26"/>
                  <a:gd name="T4" fmla="*/ 6 w 38"/>
                  <a:gd name="T5" fmla="*/ 0 h 26"/>
                  <a:gd name="T6" fmla="*/ 30 w 38"/>
                  <a:gd name="T7" fmla="*/ 5 h 26"/>
                  <a:gd name="T8" fmla="*/ 37 w 38"/>
                  <a:gd name="T9" fmla="*/ 25 h 26"/>
                  <a:gd name="T10" fmla="*/ 0 w 38"/>
                  <a:gd name="T11" fmla="*/ 17 h 26"/>
                  <a:gd name="T12" fmla="*/ 0 w 38"/>
                  <a:gd name="T13" fmla="*/ 17 h 2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8"/>
                  <a:gd name="T22" fmla="*/ 0 h 26"/>
                  <a:gd name="T23" fmla="*/ 38 w 38"/>
                  <a:gd name="T24" fmla="*/ 26 h 2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8" h="26">
                    <a:moveTo>
                      <a:pt x="0" y="17"/>
                    </a:moveTo>
                    <a:lnTo>
                      <a:pt x="0" y="17"/>
                    </a:lnTo>
                    <a:lnTo>
                      <a:pt x="6" y="0"/>
                    </a:lnTo>
                    <a:lnTo>
                      <a:pt x="30" y="5"/>
                    </a:lnTo>
                    <a:lnTo>
                      <a:pt x="37" y="25"/>
                    </a:lnTo>
                    <a:lnTo>
                      <a:pt x="0" y="17"/>
                    </a:lnTo>
                  </a:path>
                </a:pathLst>
              </a:custGeom>
              <a:grpFill/>
              <a:ln w="63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pPr>
                  <a:defRPr/>
                </a:pPr>
                <a:endParaRPr lang="en-GB" dirty="0"/>
              </a:p>
            </p:txBody>
          </p:sp>
          <p:sp>
            <p:nvSpPr>
              <p:cNvPr id="246" name="Freeform 245"/>
              <p:cNvSpPr>
                <a:spLocks/>
              </p:cNvSpPr>
              <p:nvPr/>
            </p:nvSpPr>
            <p:spPr bwMode="auto">
              <a:xfrm>
                <a:off x="1767" y="2075"/>
                <a:ext cx="43" cy="10"/>
              </a:xfrm>
              <a:custGeom>
                <a:avLst/>
                <a:gdLst>
                  <a:gd name="T0" fmla="*/ 0 w 43"/>
                  <a:gd name="T1" fmla="*/ 4 h 10"/>
                  <a:gd name="T2" fmla="*/ 0 w 43"/>
                  <a:gd name="T3" fmla="*/ 4 h 10"/>
                  <a:gd name="T4" fmla="*/ 10 w 43"/>
                  <a:gd name="T5" fmla="*/ 9 h 10"/>
                  <a:gd name="T6" fmla="*/ 42 w 43"/>
                  <a:gd name="T7" fmla="*/ 4 h 10"/>
                  <a:gd name="T8" fmla="*/ 11 w 43"/>
                  <a:gd name="T9" fmla="*/ 0 h 10"/>
                  <a:gd name="T10" fmla="*/ 0 w 43"/>
                  <a:gd name="T11" fmla="*/ 4 h 10"/>
                  <a:gd name="T12" fmla="*/ 0 w 43"/>
                  <a:gd name="T13" fmla="*/ 4 h 1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3"/>
                  <a:gd name="T22" fmla="*/ 0 h 10"/>
                  <a:gd name="T23" fmla="*/ 43 w 43"/>
                  <a:gd name="T24" fmla="*/ 10 h 1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3" h="10">
                    <a:moveTo>
                      <a:pt x="0" y="4"/>
                    </a:moveTo>
                    <a:lnTo>
                      <a:pt x="0" y="4"/>
                    </a:lnTo>
                    <a:lnTo>
                      <a:pt x="10" y="9"/>
                    </a:lnTo>
                    <a:lnTo>
                      <a:pt x="42" y="4"/>
                    </a:lnTo>
                    <a:lnTo>
                      <a:pt x="11" y="0"/>
                    </a:lnTo>
                    <a:lnTo>
                      <a:pt x="0" y="4"/>
                    </a:lnTo>
                  </a:path>
                </a:pathLst>
              </a:custGeom>
              <a:grpFill/>
              <a:ln w="63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pPr>
                  <a:defRPr/>
                </a:pPr>
                <a:endParaRPr lang="en-GB" dirty="0"/>
              </a:p>
            </p:txBody>
          </p:sp>
          <p:sp>
            <p:nvSpPr>
              <p:cNvPr id="247" name="Freeform 246"/>
              <p:cNvSpPr>
                <a:spLocks/>
              </p:cNvSpPr>
              <p:nvPr/>
            </p:nvSpPr>
            <p:spPr bwMode="auto">
              <a:xfrm>
                <a:off x="1774" y="2179"/>
                <a:ext cx="75" cy="53"/>
              </a:xfrm>
              <a:custGeom>
                <a:avLst/>
                <a:gdLst>
                  <a:gd name="T0" fmla="*/ 0 w 75"/>
                  <a:gd name="T1" fmla="*/ 9 h 53"/>
                  <a:gd name="T2" fmla="*/ 0 w 75"/>
                  <a:gd name="T3" fmla="*/ 9 h 53"/>
                  <a:gd name="T4" fmla="*/ 2 w 75"/>
                  <a:gd name="T5" fmla="*/ 33 h 53"/>
                  <a:gd name="T6" fmla="*/ 10 w 75"/>
                  <a:gd name="T7" fmla="*/ 38 h 53"/>
                  <a:gd name="T8" fmla="*/ 7 w 75"/>
                  <a:gd name="T9" fmla="*/ 52 h 53"/>
                  <a:gd name="T10" fmla="*/ 18 w 75"/>
                  <a:gd name="T11" fmla="*/ 52 h 53"/>
                  <a:gd name="T12" fmla="*/ 30 w 75"/>
                  <a:gd name="T13" fmla="*/ 41 h 53"/>
                  <a:gd name="T14" fmla="*/ 18 w 75"/>
                  <a:gd name="T15" fmla="*/ 33 h 53"/>
                  <a:gd name="T16" fmla="*/ 48 w 75"/>
                  <a:gd name="T17" fmla="*/ 33 h 53"/>
                  <a:gd name="T18" fmla="*/ 74 w 75"/>
                  <a:gd name="T19" fmla="*/ 4 h 53"/>
                  <a:gd name="T20" fmla="*/ 6 w 75"/>
                  <a:gd name="T21" fmla="*/ 0 h 53"/>
                  <a:gd name="T22" fmla="*/ 15 w 75"/>
                  <a:gd name="T23" fmla="*/ 10 h 53"/>
                  <a:gd name="T24" fmla="*/ 0 w 75"/>
                  <a:gd name="T25" fmla="*/ 9 h 53"/>
                  <a:gd name="T26" fmla="*/ 0 w 75"/>
                  <a:gd name="T27" fmla="*/ 9 h 53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75"/>
                  <a:gd name="T43" fmla="*/ 0 h 53"/>
                  <a:gd name="T44" fmla="*/ 75 w 75"/>
                  <a:gd name="T45" fmla="*/ 53 h 53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75" h="53">
                    <a:moveTo>
                      <a:pt x="0" y="9"/>
                    </a:moveTo>
                    <a:lnTo>
                      <a:pt x="0" y="9"/>
                    </a:lnTo>
                    <a:lnTo>
                      <a:pt x="2" y="33"/>
                    </a:lnTo>
                    <a:lnTo>
                      <a:pt x="10" y="38"/>
                    </a:lnTo>
                    <a:lnTo>
                      <a:pt x="7" y="52"/>
                    </a:lnTo>
                    <a:lnTo>
                      <a:pt x="18" y="52"/>
                    </a:lnTo>
                    <a:lnTo>
                      <a:pt x="30" y="41"/>
                    </a:lnTo>
                    <a:lnTo>
                      <a:pt x="18" y="33"/>
                    </a:lnTo>
                    <a:lnTo>
                      <a:pt x="48" y="33"/>
                    </a:lnTo>
                    <a:lnTo>
                      <a:pt x="74" y="4"/>
                    </a:lnTo>
                    <a:lnTo>
                      <a:pt x="6" y="0"/>
                    </a:lnTo>
                    <a:lnTo>
                      <a:pt x="15" y="10"/>
                    </a:lnTo>
                    <a:lnTo>
                      <a:pt x="0" y="9"/>
                    </a:lnTo>
                  </a:path>
                </a:pathLst>
              </a:custGeom>
              <a:grpFill/>
              <a:ln w="63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pPr>
                  <a:defRPr/>
                </a:pPr>
                <a:endParaRPr lang="en-GB" dirty="0"/>
              </a:p>
            </p:txBody>
          </p:sp>
          <p:sp>
            <p:nvSpPr>
              <p:cNvPr id="248" name="Freeform 59"/>
              <p:cNvSpPr>
                <a:spLocks/>
              </p:cNvSpPr>
              <p:nvPr/>
            </p:nvSpPr>
            <p:spPr bwMode="auto">
              <a:xfrm>
                <a:off x="1824" y="1908"/>
                <a:ext cx="421" cy="214"/>
              </a:xfrm>
              <a:custGeom>
                <a:avLst/>
                <a:gdLst>
                  <a:gd name="T0" fmla="*/ 37 w 421"/>
                  <a:gd name="T1" fmla="*/ 50 h 214"/>
                  <a:gd name="T2" fmla="*/ 31 w 421"/>
                  <a:gd name="T3" fmla="*/ 58 h 214"/>
                  <a:gd name="T4" fmla="*/ 36 w 421"/>
                  <a:gd name="T5" fmla="*/ 68 h 214"/>
                  <a:gd name="T6" fmla="*/ 66 w 421"/>
                  <a:gd name="T7" fmla="*/ 83 h 214"/>
                  <a:gd name="T8" fmla="*/ 89 w 421"/>
                  <a:gd name="T9" fmla="*/ 71 h 214"/>
                  <a:gd name="T10" fmla="*/ 135 w 421"/>
                  <a:gd name="T11" fmla="*/ 72 h 214"/>
                  <a:gd name="T12" fmla="*/ 166 w 421"/>
                  <a:gd name="T13" fmla="*/ 75 h 214"/>
                  <a:gd name="T14" fmla="*/ 172 w 421"/>
                  <a:gd name="T15" fmla="*/ 74 h 214"/>
                  <a:gd name="T16" fmla="*/ 142 w 421"/>
                  <a:gd name="T17" fmla="*/ 111 h 214"/>
                  <a:gd name="T18" fmla="*/ 111 w 421"/>
                  <a:gd name="T19" fmla="*/ 93 h 214"/>
                  <a:gd name="T20" fmla="*/ 90 w 421"/>
                  <a:gd name="T21" fmla="*/ 103 h 214"/>
                  <a:gd name="T22" fmla="*/ 100 w 421"/>
                  <a:gd name="T23" fmla="*/ 131 h 214"/>
                  <a:gd name="T24" fmla="*/ 132 w 421"/>
                  <a:gd name="T25" fmla="*/ 145 h 214"/>
                  <a:gd name="T26" fmla="*/ 62 w 421"/>
                  <a:gd name="T27" fmla="*/ 157 h 214"/>
                  <a:gd name="T28" fmla="*/ 88 w 421"/>
                  <a:gd name="T29" fmla="*/ 158 h 214"/>
                  <a:gd name="T30" fmla="*/ 109 w 421"/>
                  <a:gd name="T31" fmla="*/ 157 h 214"/>
                  <a:gd name="T32" fmla="*/ 88 w 421"/>
                  <a:gd name="T33" fmla="*/ 167 h 214"/>
                  <a:gd name="T34" fmla="*/ 132 w 421"/>
                  <a:gd name="T35" fmla="*/ 159 h 214"/>
                  <a:gd name="T36" fmla="*/ 51 w 421"/>
                  <a:gd name="T37" fmla="*/ 168 h 214"/>
                  <a:gd name="T38" fmla="*/ 39 w 421"/>
                  <a:gd name="T39" fmla="*/ 207 h 214"/>
                  <a:gd name="T40" fmla="*/ 72 w 421"/>
                  <a:gd name="T41" fmla="*/ 202 h 214"/>
                  <a:gd name="T42" fmla="*/ 93 w 421"/>
                  <a:gd name="T43" fmla="*/ 203 h 214"/>
                  <a:gd name="T44" fmla="*/ 126 w 421"/>
                  <a:gd name="T45" fmla="*/ 207 h 214"/>
                  <a:gd name="T46" fmla="*/ 149 w 421"/>
                  <a:gd name="T47" fmla="*/ 205 h 214"/>
                  <a:gd name="T48" fmla="*/ 191 w 421"/>
                  <a:gd name="T49" fmla="*/ 193 h 214"/>
                  <a:gd name="T50" fmla="*/ 135 w 421"/>
                  <a:gd name="T51" fmla="*/ 184 h 214"/>
                  <a:gd name="T52" fmla="*/ 188 w 421"/>
                  <a:gd name="T53" fmla="*/ 162 h 214"/>
                  <a:gd name="T54" fmla="*/ 204 w 421"/>
                  <a:gd name="T55" fmla="*/ 155 h 214"/>
                  <a:gd name="T56" fmla="*/ 235 w 421"/>
                  <a:gd name="T57" fmla="*/ 142 h 214"/>
                  <a:gd name="T58" fmla="*/ 217 w 421"/>
                  <a:gd name="T59" fmla="*/ 129 h 214"/>
                  <a:gd name="T60" fmla="*/ 237 w 421"/>
                  <a:gd name="T61" fmla="*/ 125 h 214"/>
                  <a:gd name="T62" fmla="*/ 235 w 421"/>
                  <a:gd name="T63" fmla="*/ 108 h 214"/>
                  <a:gd name="T64" fmla="*/ 268 w 421"/>
                  <a:gd name="T65" fmla="*/ 98 h 214"/>
                  <a:gd name="T66" fmla="*/ 305 w 421"/>
                  <a:gd name="T67" fmla="*/ 90 h 214"/>
                  <a:gd name="T68" fmla="*/ 341 w 421"/>
                  <a:gd name="T69" fmla="*/ 53 h 214"/>
                  <a:gd name="T70" fmla="*/ 357 w 421"/>
                  <a:gd name="T71" fmla="*/ 50 h 214"/>
                  <a:gd name="T72" fmla="*/ 393 w 421"/>
                  <a:gd name="T73" fmla="*/ 23 h 214"/>
                  <a:gd name="T74" fmla="*/ 345 w 421"/>
                  <a:gd name="T75" fmla="*/ 6 h 214"/>
                  <a:gd name="T76" fmla="*/ 249 w 421"/>
                  <a:gd name="T77" fmla="*/ 11 h 214"/>
                  <a:gd name="T78" fmla="*/ 219 w 421"/>
                  <a:gd name="T79" fmla="*/ 19 h 214"/>
                  <a:gd name="T80" fmla="*/ 154 w 421"/>
                  <a:gd name="T81" fmla="*/ 7 h 214"/>
                  <a:gd name="T82" fmla="*/ 147 w 421"/>
                  <a:gd name="T83" fmla="*/ 21 h 214"/>
                  <a:gd name="T84" fmla="*/ 117 w 421"/>
                  <a:gd name="T85" fmla="*/ 23 h 214"/>
                  <a:gd name="T86" fmla="*/ 65 w 421"/>
                  <a:gd name="T87" fmla="*/ 33 h 214"/>
                  <a:gd name="T88" fmla="*/ 0 w 421"/>
                  <a:gd name="T89" fmla="*/ 50 h 214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w 421"/>
                  <a:gd name="T136" fmla="*/ 0 h 214"/>
                  <a:gd name="T137" fmla="*/ 421 w 421"/>
                  <a:gd name="T138" fmla="*/ 214 h 214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T135" t="T136" r="T137" b="T138"/>
                <a:pathLst>
                  <a:path w="421" h="214">
                    <a:moveTo>
                      <a:pt x="0" y="50"/>
                    </a:moveTo>
                    <a:lnTo>
                      <a:pt x="0" y="50"/>
                    </a:lnTo>
                    <a:lnTo>
                      <a:pt x="37" y="50"/>
                    </a:lnTo>
                    <a:lnTo>
                      <a:pt x="24" y="58"/>
                    </a:lnTo>
                    <a:lnTo>
                      <a:pt x="76" y="53"/>
                    </a:lnTo>
                    <a:lnTo>
                      <a:pt x="31" y="58"/>
                    </a:lnTo>
                    <a:lnTo>
                      <a:pt x="45" y="62"/>
                    </a:lnTo>
                    <a:lnTo>
                      <a:pt x="30" y="63"/>
                    </a:lnTo>
                    <a:lnTo>
                      <a:pt x="36" y="68"/>
                    </a:lnTo>
                    <a:lnTo>
                      <a:pt x="103" y="60"/>
                    </a:lnTo>
                    <a:lnTo>
                      <a:pt x="37" y="73"/>
                    </a:lnTo>
                    <a:lnTo>
                      <a:pt x="66" y="83"/>
                    </a:lnTo>
                    <a:lnTo>
                      <a:pt x="92" y="68"/>
                    </a:lnTo>
                    <a:lnTo>
                      <a:pt x="135" y="66"/>
                    </a:lnTo>
                    <a:lnTo>
                      <a:pt x="89" y="71"/>
                    </a:lnTo>
                    <a:lnTo>
                      <a:pt x="78" y="83"/>
                    </a:lnTo>
                    <a:lnTo>
                      <a:pt x="106" y="85"/>
                    </a:lnTo>
                    <a:lnTo>
                      <a:pt x="135" y="72"/>
                    </a:lnTo>
                    <a:lnTo>
                      <a:pt x="115" y="84"/>
                    </a:lnTo>
                    <a:lnTo>
                      <a:pt x="135" y="84"/>
                    </a:lnTo>
                    <a:lnTo>
                      <a:pt x="166" y="75"/>
                    </a:lnTo>
                    <a:lnTo>
                      <a:pt x="162" y="63"/>
                    </a:lnTo>
                    <a:lnTo>
                      <a:pt x="197" y="54"/>
                    </a:lnTo>
                    <a:lnTo>
                      <a:pt x="172" y="74"/>
                    </a:lnTo>
                    <a:lnTo>
                      <a:pt x="225" y="70"/>
                    </a:lnTo>
                    <a:lnTo>
                      <a:pt x="117" y="90"/>
                    </a:lnTo>
                    <a:lnTo>
                      <a:pt x="142" y="111"/>
                    </a:lnTo>
                    <a:lnTo>
                      <a:pt x="163" y="111"/>
                    </a:lnTo>
                    <a:lnTo>
                      <a:pt x="152" y="115"/>
                    </a:lnTo>
                    <a:lnTo>
                      <a:pt x="111" y="93"/>
                    </a:lnTo>
                    <a:lnTo>
                      <a:pt x="75" y="90"/>
                    </a:lnTo>
                    <a:lnTo>
                      <a:pt x="74" y="99"/>
                    </a:lnTo>
                    <a:lnTo>
                      <a:pt x="90" y="103"/>
                    </a:lnTo>
                    <a:lnTo>
                      <a:pt x="75" y="107"/>
                    </a:lnTo>
                    <a:lnTo>
                      <a:pt x="117" y="130"/>
                    </a:lnTo>
                    <a:lnTo>
                      <a:pt x="100" y="131"/>
                    </a:lnTo>
                    <a:lnTo>
                      <a:pt x="143" y="132"/>
                    </a:lnTo>
                    <a:lnTo>
                      <a:pt x="119" y="138"/>
                    </a:lnTo>
                    <a:lnTo>
                      <a:pt x="132" y="145"/>
                    </a:lnTo>
                    <a:lnTo>
                      <a:pt x="93" y="133"/>
                    </a:lnTo>
                    <a:lnTo>
                      <a:pt x="71" y="138"/>
                    </a:lnTo>
                    <a:lnTo>
                      <a:pt x="62" y="157"/>
                    </a:lnTo>
                    <a:lnTo>
                      <a:pt x="84" y="151"/>
                    </a:lnTo>
                    <a:lnTo>
                      <a:pt x="80" y="158"/>
                    </a:lnTo>
                    <a:lnTo>
                      <a:pt x="88" y="158"/>
                    </a:lnTo>
                    <a:lnTo>
                      <a:pt x="101" y="143"/>
                    </a:lnTo>
                    <a:lnTo>
                      <a:pt x="97" y="155"/>
                    </a:lnTo>
                    <a:lnTo>
                      <a:pt x="109" y="157"/>
                    </a:lnTo>
                    <a:lnTo>
                      <a:pt x="85" y="162"/>
                    </a:lnTo>
                    <a:lnTo>
                      <a:pt x="100" y="163"/>
                    </a:lnTo>
                    <a:lnTo>
                      <a:pt x="88" y="167"/>
                    </a:lnTo>
                    <a:lnTo>
                      <a:pt x="98" y="175"/>
                    </a:lnTo>
                    <a:lnTo>
                      <a:pt x="115" y="175"/>
                    </a:lnTo>
                    <a:lnTo>
                      <a:pt x="132" y="159"/>
                    </a:lnTo>
                    <a:lnTo>
                      <a:pt x="103" y="181"/>
                    </a:lnTo>
                    <a:lnTo>
                      <a:pt x="75" y="165"/>
                    </a:lnTo>
                    <a:lnTo>
                      <a:pt x="51" y="168"/>
                    </a:lnTo>
                    <a:lnTo>
                      <a:pt x="71" y="185"/>
                    </a:lnTo>
                    <a:lnTo>
                      <a:pt x="36" y="194"/>
                    </a:lnTo>
                    <a:lnTo>
                      <a:pt x="39" y="207"/>
                    </a:lnTo>
                    <a:lnTo>
                      <a:pt x="46" y="195"/>
                    </a:lnTo>
                    <a:lnTo>
                      <a:pt x="47" y="207"/>
                    </a:lnTo>
                    <a:lnTo>
                      <a:pt x="72" y="202"/>
                    </a:lnTo>
                    <a:lnTo>
                      <a:pt x="89" y="212"/>
                    </a:lnTo>
                    <a:lnTo>
                      <a:pt x="102" y="211"/>
                    </a:lnTo>
                    <a:lnTo>
                      <a:pt x="93" y="203"/>
                    </a:lnTo>
                    <a:lnTo>
                      <a:pt x="117" y="206"/>
                    </a:lnTo>
                    <a:lnTo>
                      <a:pt x="115" y="198"/>
                    </a:lnTo>
                    <a:lnTo>
                      <a:pt x="126" y="207"/>
                    </a:lnTo>
                    <a:lnTo>
                      <a:pt x="133" y="205"/>
                    </a:lnTo>
                    <a:lnTo>
                      <a:pt x="129" y="199"/>
                    </a:lnTo>
                    <a:lnTo>
                      <a:pt x="149" y="205"/>
                    </a:lnTo>
                    <a:lnTo>
                      <a:pt x="149" y="213"/>
                    </a:lnTo>
                    <a:lnTo>
                      <a:pt x="185" y="205"/>
                    </a:lnTo>
                    <a:lnTo>
                      <a:pt x="191" y="193"/>
                    </a:lnTo>
                    <a:lnTo>
                      <a:pt x="175" y="195"/>
                    </a:lnTo>
                    <a:lnTo>
                      <a:pt x="175" y="184"/>
                    </a:lnTo>
                    <a:lnTo>
                      <a:pt x="135" y="184"/>
                    </a:lnTo>
                    <a:lnTo>
                      <a:pt x="188" y="181"/>
                    </a:lnTo>
                    <a:lnTo>
                      <a:pt x="196" y="172"/>
                    </a:lnTo>
                    <a:lnTo>
                      <a:pt x="188" y="162"/>
                    </a:lnTo>
                    <a:lnTo>
                      <a:pt x="218" y="162"/>
                    </a:lnTo>
                    <a:lnTo>
                      <a:pt x="225" y="158"/>
                    </a:lnTo>
                    <a:lnTo>
                      <a:pt x="204" y="155"/>
                    </a:lnTo>
                    <a:lnTo>
                      <a:pt x="231" y="154"/>
                    </a:lnTo>
                    <a:lnTo>
                      <a:pt x="213" y="147"/>
                    </a:lnTo>
                    <a:lnTo>
                      <a:pt x="235" y="142"/>
                    </a:lnTo>
                    <a:lnTo>
                      <a:pt x="234" y="136"/>
                    </a:lnTo>
                    <a:lnTo>
                      <a:pt x="194" y="133"/>
                    </a:lnTo>
                    <a:lnTo>
                      <a:pt x="217" y="129"/>
                    </a:lnTo>
                    <a:lnTo>
                      <a:pt x="193" y="127"/>
                    </a:lnTo>
                    <a:lnTo>
                      <a:pt x="235" y="131"/>
                    </a:lnTo>
                    <a:lnTo>
                      <a:pt x="237" y="125"/>
                    </a:lnTo>
                    <a:lnTo>
                      <a:pt x="193" y="123"/>
                    </a:lnTo>
                    <a:lnTo>
                      <a:pt x="250" y="115"/>
                    </a:lnTo>
                    <a:lnTo>
                      <a:pt x="235" y="108"/>
                    </a:lnTo>
                    <a:lnTo>
                      <a:pt x="276" y="111"/>
                    </a:lnTo>
                    <a:lnTo>
                      <a:pt x="289" y="99"/>
                    </a:lnTo>
                    <a:lnTo>
                      <a:pt x="268" y="98"/>
                    </a:lnTo>
                    <a:lnTo>
                      <a:pt x="295" y="96"/>
                    </a:lnTo>
                    <a:lnTo>
                      <a:pt x="292" y="88"/>
                    </a:lnTo>
                    <a:lnTo>
                      <a:pt x="305" y="90"/>
                    </a:lnTo>
                    <a:lnTo>
                      <a:pt x="375" y="55"/>
                    </a:lnTo>
                    <a:lnTo>
                      <a:pt x="297" y="67"/>
                    </a:lnTo>
                    <a:lnTo>
                      <a:pt x="341" y="53"/>
                    </a:lnTo>
                    <a:lnTo>
                      <a:pt x="314" y="54"/>
                    </a:lnTo>
                    <a:lnTo>
                      <a:pt x="308" y="47"/>
                    </a:lnTo>
                    <a:lnTo>
                      <a:pt x="357" y="50"/>
                    </a:lnTo>
                    <a:lnTo>
                      <a:pt x="420" y="32"/>
                    </a:lnTo>
                    <a:lnTo>
                      <a:pt x="419" y="23"/>
                    </a:lnTo>
                    <a:lnTo>
                      <a:pt x="393" y="23"/>
                    </a:lnTo>
                    <a:lnTo>
                      <a:pt x="386" y="9"/>
                    </a:lnTo>
                    <a:lnTo>
                      <a:pt x="314" y="16"/>
                    </a:lnTo>
                    <a:lnTo>
                      <a:pt x="345" y="6"/>
                    </a:lnTo>
                    <a:lnTo>
                      <a:pt x="250" y="0"/>
                    </a:lnTo>
                    <a:lnTo>
                      <a:pt x="242" y="7"/>
                    </a:lnTo>
                    <a:lnTo>
                      <a:pt x="249" y="11"/>
                    </a:lnTo>
                    <a:lnTo>
                      <a:pt x="231" y="4"/>
                    </a:lnTo>
                    <a:lnTo>
                      <a:pt x="189" y="4"/>
                    </a:lnTo>
                    <a:lnTo>
                      <a:pt x="219" y="19"/>
                    </a:lnTo>
                    <a:lnTo>
                      <a:pt x="208" y="23"/>
                    </a:lnTo>
                    <a:lnTo>
                      <a:pt x="193" y="8"/>
                    </a:lnTo>
                    <a:lnTo>
                      <a:pt x="154" y="7"/>
                    </a:lnTo>
                    <a:lnTo>
                      <a:pt x="162" y="13"/>
                    </a:lnTo>
                    <a:lnTo>
                      <a:pt x="132" y="11"/>
                    </a:lnTo>
                    <a:lnTo>
                      <a:pt x="147" y="21"/>
                    </a:lnTo>
                    <a:lnTo>
                      <a:pt x="124" y="15"/>
                    </a:lnTo>
                    <a:lnTo>
                      <a:pt x="131" y="21"/>
                    </a:lnTo>
                    <a:lnTo>
                      <a:pt x="117" y="23"/>
                    </a:lnTo>
                    <a:lnTo>
                      <a:pt x="147" y="37"/>
                    </a:lnTo>
                    <a:lnTo>
                      <a:pt x="81" y="22"/>
                    </a:lnTo>
                    <a:lnTo>
                      <a:pt x="65" y="33"/>
                    </a:lnTo>
                    <a:lnTo>
                      <a:pt x="91" y="38"/>
                    </a:lnTo>
                    <a:lnTo>
                      <a:pt x="47" y="34"/>
                    </a:lnTo>
                    <a:lnTo>
                      <a:pt x="0" y="50"/>
                    </a:lnTo>
                  </a:path>
                </a:pathLst>
              </a:custGeom>
              <a:grpFill/>
              <a:ln w="63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pPr>
                  <a:defRPr/>
                </a:pPr>
                <a:endParaRPr lang="en-GB" dirty="0"/>
              </a:p>
            </p:txBody>
          </p:sp>
          <p:sp>
            <p:nvSpPr>
              <p:cNvPr id="249" name="Freeform 248"/>
              <p:cNvSpPr>
                <a:spLocks/>
              </p:cNvSpPr>
              <p:nvPr/>
            </p:nvSpPr>
            <p:spPr bwMode="auto">
              <a:xfrm>
                <a:off x="1851" y="2184"/>
                <a:ext cx="392" cy="278"/>
              </a:xfrm>
              <a:custGeom>
                <a:avLst/>
                <a:gdLst>
                  <a:gd name="T0" fmla="*/ 0 w 392"/>
                  <a:gd name="T1" fmla="*/ 61 h 278"/>
                  <a:gd name="T2" fmla="*/ 19 w 392"/>
                  <a:gd name="T3" fmla="*/ 10 h 278"/>
                  <a:gd name="T4" fmla="*/ 69 w 392"/>
                  <a:gd name="T5" fmla="*/ 4 h 278"/>
                  <a:gd name="T6" fmla="*/ 51 w 392"/>
                  <a:gd name="T7" fmla="*/ 49 h 278"/>
                  <a:gd name="T8" fmla="*/ 47 w 392"/>
                  <a:gd name="T9" fmla="*/ 72 h 278"/>
                  <a:gd name="T10" fmla="*/ 73 w 392"/>
                  <a:gd name="T11" fmla="*/ 56 h 278"/>
                  <a:gd name="T12" fmla="*/ 70 w 392"/>
                  <a:gd name="T13" fmla="*/ 38 h 278"/>
                  <a:gd name="T14" fmla="*/ 82 w 392"/>
                  <a:gd name="T15" fmla="*/ 28 h 278"/>
                  <a:gd name="T16" fmla="*/ 85 w 392"/>
                  <a:gd name="T17" fmla="*/ 23 h 278"/>
                  <a:gd name="T18" fmla="*/ 88 w 392"/>
                  <a:gd name="T19" fmla="*/ 14 h 278"/>
                  <a:gd name="T20" fmla="*/ 116 w 392"/>
                  <a:gd name="T21" fmla="*/ 3 h 278"/>
                  <a:gd name="T22" fmla="*/ 128 w 392"/>
                  <a:gd name="T23" fmla="*/ 21 h 278"/>
                  <a:gd name="T24" fmla="*/ 139 w 392"/>
                  <a:gd name="T25" fmla="*/ 36 h 278"/>
                  <a:gd name="T26" fmla="*/ 170 w 392"/>
                  <a:gd name="T27" fmla="*/ 28 h 278"/>
                  <a:gd name="T28" fmla="*/ 215 w 392"/>
                  <a:gd name="T29" fmla="*/ 49 h 278"/>
                  <a:gd name="T30" fmla="*/ 225 w 392"/>
                  <a:gd name="T31" fmla="*/ 53 h 278"/>
                  <a:gd name="T32" fmla="*/ 231 w 392"/>
                  <a:gd name="T33" fmla="*/ 65 h 278"/>
                  <a:gd name="T34" fmla="*/ 254 w 392"/>
                  <a:gd name="T35" fmla="*/ 60 h 278"/>
                  <a:gd name="T36" fmla="*/ 246 w 392"/>
                  <a:gd name="T37" fmla="*/ 71 h 278"/>
                  <a:gd name="T38" fmla="*/ 262 w 392"/>
                  <a:gd name="T39" fmla="*/ 82 h 278"/>
                  <a:gd name="T40" fmla="*/ 267 w 392"/>
                  <a:gd name="T41" fmla="*/ 85 h 278"/>
                  <a:gd name="T42" fmla="*/ 279 w 392"/>
                  <a:gd name="T43" fmla="*/ 92 h 278"/>
                  <a:gd name="T44" fmla="*/ 287 w 392"/>
                  <a:gd name="T45" fmla="*/ 98 h 278"/>
                  <a:gd name="T46" fmla="*/ 312 w 392"/>
                  <a:gd name="T47" fmla="*/ 99 h 278"/>
                  <a:gd name="T48" fmla="*/ 322 w 392"/>
                  <a:gd name="T49" fmla="*/ 114 h 278"/>
                  <a:gd name="T50" fmla="*/ 305 w 392"/>
                  <a:gd name="T51" fmla="*/ 120 h 278"/>
                  <a:gd name="T52" fmla="*/ 329 w 392"/>
                  <a:gd name="T53" fmla="*/ 146 h 278"/>
                  <a:gd name="T54" fmla="*/ 353 w 392"/>
                  <a:gd name="T55" fmla="*/ 162 h 278"/>
                  <a:gd name="T56" fmla="*/ 367 w 392"/>
                  <a:gd name="T57" fmla="*/ 169 h 278"/>
                  <a:gd name="T58" fmla="*/ 388 w 392"/>
                  <a:gd name="T59" fmla="*/ 184 h 278"/>
                  <a:gd name="T60" fmla="*/ 381 w 392"/>
                  <a:gd name="T61" fmla="*/ 189 h 278"/>
                  <a:gd name="T62" fmla="*/ 364 w 392"/>
                  <a:gd name="T63" fmla="*/ 195 h 278"/>
                  <a:gd name="T64" fmla="*/ 317 w 392"/>
                  <a:gd name="T65" fmla="*/ 178 h 278"/>
                  <a:gd name="T66" fmla="*/ 312 w 392"/>
                  <a:gd name="T67" fmla="*/ 190 h 278"/>
                  <a:gd name="T68" fmla="*/ 310 w 392"/>
                  <a:gd name="T69" fmla="*/ 198 h 278"/>
                  <a:gd name="T70" fmla="*/ 341 w 392"/>
                  <a:gd name="T71" fmla="*/ 220 h 278"/>
                  <a:gd name="T72" fmla="*/ 351 w 392"/>
                  <a:gd name="T73" fmla="*/ 240 h 278"/>
                  <a:gd name="T74" fmla="*/ 290 w 392"/>
                  <a:gd name="T75" fmla="*/ 239 h 278"/>
                  <a:gd name="T76" fmla="*/ 256 w 392"/>
                  <a:gd name="T77" fmla="*/ 256 h 278"/>
                  <a:gd name="T78" fmla="*/ 256 w 392"/>
                  <a:gd name="T79" fmla="*/ 242 h 278"/>
                  <a:gd name="T80" fmla="*/ 227 w 392"/>
                  <a:gd name="T81" fmla="*/ 219 h 278"/>
                  <a:gd name="T82" fmla="*/ 208 w 392"/>
                  <a:gd name="T83" fmla="*/ 224 h 278"/>
                  <a:gd name="T84" fmla="*/ 182 w 392"/>
                  <a:gd name="T85" fmla="*/ 229 h 278"/>
                  <a:gd name="T86" fmla="*/ 173 w 392"/>
                  <a:gd name="T87" fmla="*/ 202 h 278"/>
                  <a:gd name="T88" fmla="*/ 213 w 392"/>
                  <a:gd name="T89" fmla="*/ 186 h 278"/>
                  <a:gd name="T90" fmla="*/ 221 w 392"/>
                  <a:gd name="T91" fmla="*/ 128 h 278"/>
                  <a:gd name="T92" fmla="*/ 215 w 392"/>
                  <a:gd name="T93" fmla="*/ 120 h 278"/>
                  <a:gd name="T94" fmla="*/ 182 w 392"/>
                  <a:gd name="T95" fmla="*/ 119 h 278"/>
                  <a:gd name="T96" fmla="*/ 170 w 392"/>
                  <a:gd name="T97" fmla="*/ 101 h 278"/>
                  <a:gd name="T98" fmla="*/ 148 w 392"/>
                  <a:gd name="T99" fmla="*/ 86 h 278"/>
                  <a:gd name="T100" fmla="*/ 115 w 392"/>
                  <a:gd name="T101" fmla="*/ 95 h 278"/>
                  <a:gd name="T102" fmla="*/ 26 w 392"/>
                  <a:gd name="T103" fmla="*/ 89 h 278"/>
                  <a:gd name="T104" fmla="*/ 39 w 392"/>
                  <a:gd name="T105" fmla="*/ 72 h 278"/>
                  <a:gd name="T106" fmla="*/ 0 w 392"/>
                  <a:gd name="T107" fmla="*/ 61 h 278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w 392"/>
                  <a:gd name="T163" fmla="*/ 0 h 278"/>
                  <a:gd name="T164" fmla="*/ 392 w 392"/>
                  <a:gd name="T165" fmla="*/ 278 h 278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T162" t="T163" r="T164" b="T165"/>
                <a:pathLst>
                  <a:path w="392" h="278">
                    <a:moveTo>
                      <a:pt x="0" y="61"/>
                    </a:moveTo>
                    <a:lnTo>
                      <a:pt x="0" y="61"/>
                    </a:lnTo>
                    <a:lnTo>
                      <a:pt x="3" y="32"/>
                    </a:lnTo>
                    <a:lnTo>
                      <a:pt x="19" y="10"/>
                    </a:lnTo>
                    <a:lnTo>
                      <a:pt x="47" y="0"/>
                    </a:lnTo>
                    <a:lnTo>
                      <a:pt x="69" y="4"/>
                    </a:lnTo>
                    <a:lnTo>
                      <a:pt x="45" y="32"/>
                    </a:lnTo>
                    <a:lnTo>
                      <a:pt x="51" y="49"/>
                    </a:lnTo>
                    <a:lnTo>
                      <a:pt x="69" y="65"/>
                    </a:lnTo>
                    <a:lnTo>
                      <a:pt x="47" y="72"/>
                    </a:lnTo>
                    <a:lnTo>
                      <a:pt x="70" y="71"/>
                    </a:lnTo>
                    <a:lnTo>
                      <a:pt x="73" y="56"/>
                    </a:lnTo>
                    <a:lnTo>
                      <a:pt x="56" y="47"/>
                    </a:lnTo>
                    <a:lnTo>
                      <a:pt x="70" y="38"/>
                    </a:lnTo>
                    <a:lnTo>
                      <a:pt x="59" y="25"/>
                    </a:lnTo>
                    <a:lnTo>
                      <a:pt x="82" y="28"/>
                    </a:lnTo>
                    <a:lnTo>
                      <a:pt x="61" y="21"/>
                    </a:lnTo>
                    <a:lnTo>
                      <a:pt x="85" y="23"/>
                    </a:lnTo>
                    <a:lnTo>
                      <a:pt x="69" y="13"/>
                    </a:lnTo>
                    <a:lnTo>
                      <a:pt x="88" y="14"/>
                    </a:lnTo>
                    <a:lnTo>
                      <a:pt x="100" y="4"/>
                    </a:lnTo>
                    <a:lnTo>
                      <a:pt x="116" y="3"/>
                    </a:lnTo>
                    <a:lnTo>
                      <a:pt x="117" y="16"/>
                    </a:lnTo>
                    <a:lnTo>
                      <a:pt x="128" y="21"/>
                    </a:lnTo>
                    <a:lnTo>
                      <a:pt x="124" y="49"/>
                    </a:lnTo>
                    <a:lnTo>
                      <a:pt x="139" y="36"/>
                    </a:lnTo>
                    <a:lnTo>
                      <a:pt x="148" y="41"/>
                    </a:lnTo>
                    <a:lnTo>
                      <a:pt x="170" y="28"/>
                    </a:lnTo>
                    <a:lnTo>
                      <a:pt x="202" y="36"/>
                    </a:lnTo>
                    <a:lnTo>
                      <a:pt x="215" y="49"/>
                    </a:lnTo>
                    <a:lnTo>
                      <a:pt x="206" y="56"/>
                    </a:lnTo>
                    <a:lnTo>
                      <a:pt x="225" y="53"/>
                    </a:lnTo>
                    <a:lnTo>
                      <a:pt x="219" y="61"/>
                    </a:lnTo>
                    <a:lnTo>
                      <a:pt x="231" y="65"/>
                    </a:lnTo>
                    <a:lnTo>
                      <a:pt x="240" y="55"/>
                    </a:lnTo>
                    <a:lnTo>
                      <a:pt x="254" y="60"/>
                    </a:lnTo>
                    <a:lnTo>
                      <a:pt x="258" y="69"/>
                    </a:lnTo>
                    <a:lnTo>
                      <a:pt x="246" y="71"/>
                    </a:lnTo>
                    <a:lnTo>
                      <a:pt x="265" y="71"/>
                    </a:lnTo>
                    <a:lnTo>
                      <a:pt x="262" y="82"/>
                    </a:lnTo>
                    <a:lnTo>
                      <a:pt x="276" y="76"/>
                    </a:lnTo>
                    <a:lnTo>
                      <a:pt x="267" y="85"/>
                    </a:lnTo>
                    <a:lnTo>
                      <a:pt x="295" y="83"/>
                    </a:lnTo>
                    <a:lnTo>
                      <a:pt x="279" y="92"/>
                    </a:lnTo>
                    <a:lnTo>
                      <a:pt x="292" y="92"/>
                    </a:lnTo>
                    <a:lnTo>
                      <a:pt x="287" y="98"/>
                    </a:lnTo>
                    <a:lnTo>
                      <a:pt x="300" y="89"/>
                    </a:lnTo>
                    <a:lnTo>
                      <a:pt x="312" y="99"/>
                    </a:lnTo>
                    <a:lnTo>
                      <a:pt x="290" y="107"/>
                    </a:lnTo>
                    <a:lnTo>
                      <a:pt x="322" y="114"/>
                    </a:lnTo>
                    <a:lnTo>
                      <a:pt x="294" y="116"/>
                    </a:lnTo>
                    <a:lnTo>
                      <a:pt x="305" y="120"/>
                    </a:lnTo>
                    <a:lnTo>
                      <a:pt x="296" y="129"/>
                    </a:lnTo>
                    <a:lnTo>
                      <a:pt x="329" y="146"/>
                    </a:lnTo>
                    <a:lnTo>
                      <a:pt x="345" y="143"/>
                    </a:lnTo>
                    <a:lnTo>
                      <a:pt x="353" y="162"/>
                    </a:lnTo>
                    <a:lnTo>
                      <a:pt x="369" y="161"/>
                    </a:lnTo>
                    <a:lnTo>
                      <a:pt x="367" y="169"/>
                    </a:lnTo>
                    <a:lnTo>
                      <a:pt x="391" y="174"/>
                    </a:lnTo>
                    <a:lnTo>
                      <a:pt x="388" y="184"/>
                    </a:lnTo>
                    <a:lnTo>
                      <a:pt x="376" y="183"/>
                    </a:lnTo>
                    <a:lnTo>
                      <a:pt x="381" y="189"/>
                    </a:lnTo>
                    <a:lnTo>
                      <a:pt x="375" y="199"/>
                    </a:lnTo>
                    <a:lnTo>
                      <a:pt x="364" y="195"/>
                    </a:lnTo>
                    <a:lnTo>
                      <a:pt x="362" y="214"/>
                    </a:lnTo>
                    <a:lnTo>
                      <a:pt x="317" y="178"/>
                    </a:lnTo>
                    <a:lnTo>
                      <a:pt x="300" y="182"/>
                    </a:lnTo>
                    <a:lnTo>
                      <a:pt x="312" y="190"/>
                    </a:lnTo>
                    <a:lnTo>
                      <a:pt x="303" y="199"/>
                    </a:lnTo>
                    <a:lnTo>
                      <a:pt x="310" y="198"/>
                    </a:lnTo>
                    <a:lnTo>
                      <a:pt x="320" y="216"/>
                    </a:lnTo>
                    <a:lnTo>
                      <a:pt x="341" y="220"/>
                    </a:lnTo>
                    <a:lnTo>
                      <a:pt x="340" y="231"/>
                    </a:lnTo>
                    <a:lnTo>
                      <a:pt x="351" y="240"/>
                    </a:lnTo>
                    <a:lnTo>
                      <a:pt x="345" y="264"/>
                    </a:lnTo>
                    <a:lnTo>
                      <a:pt x="290" y="239"/>
                    </a:lnTo>
                    <a:lnTo>
                      <a:pt x="327" y="277"/>
                    </a:lnTo>
                    <a:lnTo>
                      <a:pt x="256" y="256"/>
                    </a:lnTo>
                    <a:lnTo>
                      <a:pt x="246" y="243"/>
                    </a:lnTo>
                    <a:lnTo>
                      <a:pt x="256" y="242"/>
                    </a:lnTo>
                    <a:lnTo>
                      <a:pt x="233" y="234"/>
                    </a:lnTo>
                    <a:lnTo>
                      <a:pt x="227" y="219"/>
                    </a:lnTo>
                    <a:lnTo>
                      <a:pt x="209" y="214"/>
                    </a:lnTo>
                    <a:lnTo>
                      <a:pt x="208" y="224"/>
                    </a:lnTo>
                    <a:lnTo>
                      <a:pt x="198" y="219"/>
                    </a:lnTo>
                    <a:lnTo>
                      <a:pt x="182" y="229"/>
                    </a:lnTo>
                    <a:lnTo>
                      <a:pt x="163" y="219"/>
                    </a:lnTo>
                    <a:lnTo>
                      <a:pt x="173" y="202"/>
                    </a:lnTo>
                    <a:lnTo>
                      <a:pt x="225" y="202"/>
                    </a:lnTo>
                    <a:lnTo>
                      <a:pt x="213" y="186"/>
                    </a:lnTo>
                    <a:lnTo>
                      <a:pt x="242" y="161"/>
                    </a:lnTo>
                    <a:lnTo>
                      <a:pt x="221" y="128"/>
                    </a:lnTo>
                    <a:lnTo>
                      <a:pt x="207" y="125"/>
                    </a:lnTo>
                    <a:lnTo>
                      <a:pt x="215" y="120"/>
                    </a:lnTo>
                    <a:lnTo>
                      <a:pt x="183" y="129"/>
                    </a:lnTo>
                    <a:lnTo>
                      <a:pt x="182" y="119"/>
                    </a:lnTo>
                    <a:lnTo>
                      <a:pt x="194" y="114"/>
                    </a:lnTo>
                    <a:lnTo>
                      <a:pt x="170" y="101"/>
                    </a:lnTo>
                    <a:lnTo>
                      <a:pt x="170" y="91"/>
                    </a:lnTo>
                    <a:lnTo>
                      <a:pt x="148" y="86"/>
                    </a:lnTo>
                    <a:lnTo>
                      <a:pt x="153" y="100"/>
                    </a:lnTo>
                    <a:lnTo>
                      <a:pt x="115" y="95"/>
                    </a:lnTo>
                    <a:lnTo>
                      <a:pt x="125" y="102"/>
                    </a:lnTo>
                    <a:lnTo>
                      <a:pt x="26" y="89"/>
                    </a:lnTo>
                    <a:lnTo>
                      <a:pt x="8" y="71"/>
                    </a:lnTo>
                    <a:lnTo>
                      <a:pt x="39" y="72"/>
                    </a:lnTo>
                    <a:lnTo>
                      <a:pt x="0" y="61"/>
                    </a:lnTo>
                  </a:path>
                </a:pathLst>
              </a:custGeom>
              <a:grpFill/>
              <a:ln w="63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pPr>
                  <a:defRPr/>
                </a:pPr>
                <a:endParaRPr lang="en-GB" dirty="0"/>
              </a:p>
            </p:txBody>
          </p:sp>
          <p:sp>
            <p:nvSpPr>
              <p:cNvPr id="250" name="Freeform 249"/>
              <p:cNvSpPr>
                <a:spLocks/>
              </p:cNvSpPr>
              <p:nvPr/>
            </p:nvSpPr>
            <p:spPr bwMode="auto">
              <a:xfrm>
                <a:off x="1890" y="2375"/>
                <a:ext cx="92" cy="62"/>
              </a:xfrm>
              <a:custGeom>
                <a:avLst/>
                <a:gdLst>
                  <a:gd name="T0" fmla="*/ 0 w 92"/>
                  <a:gd name="T1" fmla="*/ 50 h 62"/>
                  <a:gd name="T2" fmla="*/ 0 w 92"/>
                  <a:gd name="T3" fmla="*/ 50 h 62"/>
                  <a:gd name="T4" fmla="*/ 14 w 92"/>
                  <a:gd name="T5" fmla="*/ 38 h 62"/>
                  <a:gd name="T6" fmla="*/ 22 w 92"/>
                  <a:gd name="T7" fmla="*/ 0 h 62"/>
                  <a:gd name="T8" fmla="*/ 30 w 92"/>
                  <a:gd name="T9" fmla="*/ 14 h 62"/>
                  <a:gd name="T10" fmla="*/ 51 w 92"/>
                  <a:gd name="T11" fmla="*/ 17 h 62"/>
                  <a:gd name="T12" fmla="*/ 91 w 92"/>
                  <a:gd name="T13" fmla="*/ 45 h 62"/>
                  <a:gd name="T14" fmla="*/ 86 w 92"/>
                  <a:gd name="T15" fmla="*/ 54 h 62"/>
                  <a:gd name="T16" fmla="*/ 49 w 92"/>
                  <a:gd name="T17" fmla="*/ 41 h 62"/>
                  <a:gd name="T18" fmla="*/ 27 w 92"/>
                  <a:gd name="T19" fmla="*/ 61 h 62"/>
                  <a:gd name="T20" fmla="*/ 21 w 92"/>
                  <a:gd name="T21" fmla="*/ 45 h 62"/>
                  <a:gd name="T22" fmla="*/ 0 w 92"/>
                  <a:gd name="T23" fmla="*/ 50 h 62"/>
                  <a:gd name="T24" fmla="*/ 0 w 92"/>
                  <a:gd name="T25" fmla="*/ 50 h 6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92"/>
                  <a:gd name="T40" fmla="*/ 0 h 62"/>
                  <a:gd name="T41" fmla="*/ 92 w 92"/>
                  <a:gd name="T42" fmla="*/ 62 h 62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92" h="62">
                    <a:moveTo>
                      <a:pt x="0" y="50"/>
                    </a:moveTo>
                    <a:lnTo>
                      <a:pt x="0" y="50"/>
                    </a:lnTo>
                    <a:lnTo>
                      <a:pt x="14" y="38"/>
                    </a:lnTo>
                    <a:lnTo>
                      <a:pt x="22" y="0"/>
                    </a:lnTo>
                    <a:lnTo>
                      <a:pt x="30" y="14"/>
                    </a:lnTo>
                    <a:lnTo>
                      <a:pt x="51" y="17"/>
                    </a:lnTo>
                    <a:lnTo>
                      <a:pt x="91" y="45"/>
                    </a:lnTo>
                    <a:lnTo>
                      <a:pt x="86" y="54"/>
                    </a:lnTo>
                    <a:lnTo>
                      <a:pt x="49" y="41"/>
                    </a:lnTo>
                    <a:lnTo>
                      <a:pt x="27" y="61"/>
                    </a:lnTo>
                    <a:lnTo>
                      <a:pt x="21" y="45"/>
                    </a:lnTo>
                    <a:lnTo>
                      <a:pt x="0" y="50"/>
                    </a:lnTo>
                  </a:path>
                </a:pathLst>
              </a:custGeom>
              <a:grpFill/>
              <a:ln w="63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pPr>
                  <a:defRPr/>
                </a:pPr>
                <a:endParaRPr lang="en-GB" dirty="0"/>
              </a:p>
            </p:txBody>
          </p:sp>
          <p:sp>
            <p:nvSpPr>
              <p:cNvPr id="251" name="Freeform 250"/>
              <p:cNvSpPr>
                <a:spLocks/>
              </p:cNvSpPr>
              <p:nvPr/>
            </p:nvSpPr>
            <p:spPr bwMode="auto">
              <a:xfrm>
                <a:off x="2271" y="2661"/>
                <a:ext cx="92" cy="89"/>
              </a:xfrm>
              <a:custGeom>
                <a:avLst/>
                <a:gdLst>
                  <a:gd name="T0" fmla="*/ 0 w 92"/>
                  <a:gd name="T1" fmla="*/ 69 h 89"/>
                  <a:gd name="T2" fmla="*/ 0 w 92"/>
                  <a:gd name="T3" fmla="*/ 69 h 89"/>
                  <a:gd name="T4" fmla="*/ 37 w 92"/>
                  <a:gd name="T5" fmla="*/ 4 h 89"/>
                  <a:gd name="T6" fmla="*/ 52 w 92"/>
                  <a:gd name="T7" fmla="*/ 0 h 89"/>
                  <a:gd name="T8" fmla="*/ 34 w 92"/>
                  <a:gd name="T9" fmla="*/ 34 h 89"/>
                  <a:gd name="T10" fmla="*/ 46 w 92"/>
                  <a:gd name="T11" fmla="*/ 26 h 89"/>
                  <a:gd name="T12" fmla="*/ 54 w 92"/>
                  <a:gd name="T13" fmla="*/ 41 h 89"/>
                  <a:gd name="T14" fmla="*/ 78 w 92"/>
                  <a:gd name="T15" fmla="*/ 41 h 89"/>
                  <a:gd name="T16" fmla="*/ 73 w 92"/>
                  <a:gd name="T17" fmla="*/ 54 h 89"/>
                  <a:gd name="T18" fmla="*/ 85 w 92"/>
                  <a:gd name="T19" fmla="*/ 53 h 89"/>
                  <a:gd name="T20" fmla="*/ 77 w 92"/>
                  <a:gd name="T21" fmla="*/ 67 h 89"/>
                  <a:gd name="T22" fmla="*/ 88 w 92"/>
                  <a:gd name="T23" fmla="*/ 60 h 89"/>
                  <a:gd name="T24" fmla="*/ 91 w 92"/>
                  <a:gd name="T25" fmla="*/ 73 h 89"/>
                  <a:gd name="T26" fmla="*/ 79 w 92"/>
                  <a:gd name="T27" fmla="*/ 88 h 89"/>
                  <a:gd name="T28" fmla="*/ 78 w 92"/>
                  <a:gd name="T29" fmla="*/ 77 h 89"/>
                  <a:gd name="T30" fmla="*/ 73 w 92"/>
                  <a:gd name="T31" fmla="*/ 83 h 89"/>
                  <a:gd name="T32" fmla="*/ 73 w 92"/>
                  <a:gd name="T33" fmla="*/ 66 h 89"/>
                  <a:gd name="T34" fmla="*/ 50 w 92"/>
                  <a:gd name="T35" fmla="*/ 83 h 89"/>
                  <a:gd name="T36" fmla="*/ 63 w 92"/>
                  <a:gd name="T37" fmla="*/ 71 h 89"/>
                  <a:gd name="T38" fmla="*/ 45 w 92"/>
                  <a:gd name="T39" fmla="*/ 73 h 89"/>
                  <a:gd name="T40" fmla="*/ 49 w 92"/>
                  <a:gd name="T41" fmla="*/ 66 h 89"/>
                  <a:gd name="T42" fmla="*/ 0 w 92"/>
                  <a:gd name="T43" fmla="*/ 69 h 89"/>
                  <a:gd name="T44" fmla="*/ 0 w 92"/>
                  <a:gd name="T45" fmla="*/ 69 h 89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92"/>
                  <a:gd name="T70" fmla="*/ 0 h 89"/>
                  <a:gd name="T71" fmla="*/ 92 w 92"/>
                  <a:gd name="T72" fmla="*/ 89 h 89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92" h="89">
                    <a:moveTo>
                      <a:pt x="0" y="69"/>
                    </a:moveTo>
                    <a:lnTo>
                      <a:pt x="0" y="69"/>
                    </a:lnTo>
                    <a:lnTo>
                      <a:pt x="37" y="4"/>
                    </a:lnTo>
                    <a:lnTo>
                      <a:pt x="52" y="0"/>
                    </a:lnTo>
                    <a:lnTo>
                      <a:pt x="34" y="34"/>
                    </a:lnTo>
                    <a:lnTo>
                      <a:pt x="46" y="26"/>
                    </a:lnTo>
                    <a:lnTo>
                      <a:pt x="54" y="41"/>
                    </a:lnTo>
                    <a:lnTo>
                      <a:pt x="78" y="41"/>
                    </a:lnTo>
                    <a:lnTo>
                      <a:pt x="73" y="54"/>
                    </a:lnTo>
                    <a:lnTo>
                      <a:pt x="85" y="53"/>
                    </a:lnTo>
                    <a:lnTo>
                      <a:pt x="77" y="67"/>
                    </a:lnTo>
                    <a:lnTo>
                      <a:pt x="88" y="60"/>
                    </a:lnTo>
                    <a:lnTo>
                      <a:pt x="91" y="73"/>
                    </a:lnTo>
                    <a:lnTo>
                      <a:pt x="79" y="88"/>
                    </a:lnTo>
                    <a:lnTo>
                      <a:pt x="78" y="77"/>
                    </a:lnTo>
                    <a:lnTo>
                      <a:pt x="73" y="83"/>
                    </a:lnTo>
                    <a:lnTo>
                      <a:pt x="73" y="66"/>
                    </a:lnTo>
                    <a:lnTo>
                      <a:pt x="50" y="83"/>
                    </a:lnTo>
                    <a:lnTo>
                      <a:pt x="63" y="71"/>
                    </a:lnTo>
                    <a:lnTo>
                      <a:pt x="45" y="73"/>
                    </a:lnTo>
                    <a:lnTo>
                      <a:pt x="49" y="66"/>
                    </a:lnTo>
                    <a:lnTo>
                      <a:pt x="0" y="69"/>
                    </a:lnTo>
                  </a:path>
                </a:pathLst>
              </a:custGeom>
              <a:grpFill/>
              <a:ln w="63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pPr>
                  <a:defRPr/>
                </a:pPr>
                <a:endParaRPr lang="en-GB" dirty="0"/>
              </a:p>
            </p:txBody>
          </p:sp>
        </p:grpSp>
        <p:sp>
          <p:nvSpPr>
            <p:cNvPr id="33" name="Freeform 32"/>
            <p:cNvSpPr>
              <a:spLocks/>
            </p:cNvSpPr>
            <p:nvPr/>
          </p:nvSpPr>
          <p:spPr bwMode="auto">
            <a:xfrm>
              <a:off x="1726376" y="2409430"/>
              <a:ext cx="1033452" cy="790583"/>
            </a:xfrm>
            <a:custGeom>
              <a:avLst/>
              <a:gdLst>
                <a:gd name="T0" fmla="*/ 91471449 w 830"/>
                <a:gd name="T1" fmla="*/ 245076928 h 606"/>
                <a:gd name="T2" fmla="*/ 182942897 w 830"/>
                <a:gd name="T3" fmla="*/ 205933045 h 606"/>
                <a:gd name="T4" fmla="*/ 148834854 w 830"/>
                <a:gd name="T5" fmla="*/ 199125753 h 606"/>
                <a:gd name="T6" fmla="*/ 243406691 w 830"/>
                <a:gd name="T7" fmla="*/ 132750054 h 606"/>
                <a:gd name="T8" fmla="*/ 275964501 w 830"/>
                <a:gd name="T9" fmla="*/ 88500049 h 606"/>
                <a:gd name="T10" fmla="*/ 410846402 w 830"/>
                <a:gd name="T11" fmla="*/ 86798879 h 606"/>
                <a:gd name="T12" fmla="*/ 455807010 w 830"/>
                <a:gd name="T13" fmla="*/ 76586617 h 606"/>
                <a:gd name="T14" fmla="*/ 576735842 w 830"/>
                <a:gd name="T15" fmla="*/ 86798879 h 606"/>
                <a:gd name="T16" fmla="*/ 561231411 w 830"/>
                <a:gd name="T17" fmla="*/ 44250025 h 606"/>
                <a:gd name="T18" fmla="*/ 607742213 w 830"/>
                <a:gd name="T19" fmla="*/ 39143894 h 606"/>
                <a:gd name="T20" fmla="*/ 617044622 w 830"/>
                <a:gd name="T21" fmla="*/ 15317063 h 606"/>
                <a:gd name="T22" fmla="*/ 702315412 w 830"/>
                <a:gd name="T23" fmla="*/ 20423184 h 606"/>
                <a:gd name="T24" fmla="*/ 976729641 w 830"/>
                <a:gd name="T25" fmla="*/ 15317063 h 606"/>
                <a:gd name="T26" fmla="*/ 767429787 w 830"/>
                <a:gd name="T27" fmla="*/ 39143894 h 606"/>
                <a:gd name="T28" fmla="*/ 1021690249 w 830"/>
                <a:gd name="T29" fmla="*/ 39143894 h 606"/>
                <a:gd name="T30" fmla="*/ 883708037 w 830"/>
                <a:gd name="T31" fmla="*/ 85096383 h 606"/>
                <a:gd name="T32" fmla="*/ 992232826 w 830"/>
                <a:gd name="T33" fmla="*/ 97009816 h 606"/>
                <a:gd name="T34" fmla="*/ 1017038421 w 830"/>
                <a:gd name="T35" fmla="*/ 171893978 h 606"/>
                <a:gd name="T36" fmla="*/ 1172075258 w 830"/>
                <a:gd name="T37" fmla="*/ 97009816 h 606"/>
                <a:gd name="T38" fmla="*/ 1227888469 w 830"/>
                <a:gd name="T39" fmla="*/ 151472062 h 606"/>
                <a:gd name="T40" fmla="*/ 1114711852 w 830"/>
                <a:gd name="T41" fmla="*/ 209336691 h 606"/>
                <a:gd name="T42" fmla="*/ 1141067641 w 830"/>
                <a:gd name="T43" fmla="*/ 234865991 h 606"/>
                <a:gd name="T44" fmla="*/ 1137967253 w 830"/>
                <a:gd name="T45" fmla="*/ 311452587 h 606"/>
                <a:gd name="T46" fmla="*/ 1158122266 w 830"/>
                <a:gd name="T47" fmla="*/ 354000198 h 606"/>
                <a:gd name="T48" fmla="*/ 1085254430 w 830"/>
                <a:gd name="T49" fmla="*/ 384635619 h 606"/>
                <a:gd name="T50" fmla="*/ 1128664844 w 830"/>
                <a:gd name="T51" fmla="*/ 437395390 h 606"/>
                <a:gd name="T52" fmla="*/ 1105409443 w 830"/>
                <a:gd name="T53" fmla="*/ 442501511 h 606"/>
                <a:gd name="T54" fmla="*/ 1066650856 w 830"/>
                <a:gd name="T55" fmla="*/ 473135628 h 606"/>
                <a:gd name="T56" fmla="*/ 1030992658 w 830"/>
                <a:gd name="T57" fmla="*/ 496962453 h 606"/>
                <a:gd name="T58" fmla="*/ 1018589860 w 830"/>
                <a:gd name="T59" fmla="*/ 546318578 h 606"/>
                <a:gd name="T60" fmla="*/ 1052696620 w 830"/>
                <a:gd name="T61" fmla="*/ 595674703 h 606"/>
                <a:gd name="T62" fmla="*/ 1086804624 w 830"/>
                <a:gd name="T63" fmla="*/ 641625878 h 606"/>
                <a:gd name="T64" fmla="*/ 1021690249 w 830"/>
                <a:gd name="T65" fmla="*/ 604184470 h 606"/>
                <a:gd name="T66" fmla="*/ 930218839 w 830"/>
                <a:gd name="T67" fmla="*/ 641625878 h 606"/>
                <a:gd name="T68" fmla="*/ 1071301438 w 830"/>
                <a:gd name="T69" fmla="*/ 662049057 h 606"/>
                <a:gd name="T70" fmla="*/ 855800809 w 830"/>
                <a:gd name="T71" fmla="*/ 714808992 h 606"/>
                <a:gd name="T72" fmla="*/ 786034606 w 830"/>
                <a:gd name="T73" fmla="*/ 805011475 h 606"/>
                <a:gd name="T74" fmla="*/ 759678817 w 830"/>
                <a:gd name="T75" fmla="*/ 806712646 h 606"/>
                <a:gd name="T76" fmla="*/ 696113390 w 830"/>
                <a:gd name="T77" fmla="*/ 857771246 h 606"/>
                <a:gd name="T78" fmla="*/ 686810981 w 830"/>
                <a:gd name="T79" fmla="*/ 900318776 h 606"/>
                <a:gd name="T80" fmla="*/ 654253171 w 830"/>
                <a:gd name="T81" fmla="*/ 924146905 h 606"/>
                <a:gd name="T82" fmla="*/ 638749829 w 830"/>
                <a:gd name="T83" fmla="*/ 1014348084 h 606"/>
                <a:gd name="T84" fmla="*/ 586037006 w 830"/>
                <a:gd name="T85" fmla="*/ 1002434672 h 606"/>
                <a:gd name="T86" fmla="*/ 524023019 w 830"/>
                <a:gd name="T87" fmla="*/ 982011493 h 606"/>
                <a:gd name="T88" fmla="*/ 455807010 w 830"/>
                <a:gd name="T89" fmla="*/ 905424897 h 606"/>
                <a:gd name="T90" fmla="*/ 443404213 w 830"/>
                <a:gd name="T91" fmla="*/ 885001717 h 606"/>
                <a:gd name="T92" fmla="*/ 406195820 w 830"/>
                <a:gd name="T93" fmla="*/ 769271238 h 606"/>
                <a:gd name="T94" fmla="*/ 462009031 w 830"/>
                <a:gd name="T95" fmla="*/ 723318758 h 606"/>
                <a:gd name="T96" fmla="*/ 479062411 w 830"/>
                <a:gd name="T97" fmla="*/ 658645412 h 606"/>
                <a:gd name="T98" fmla="*/ 458907398 w 830"/>
                <a:gd name="T99" fmla="*/ 636521062 h 606"/>
                <a:gd name="T100" fmla="*/ 434101803 w 830"/>
                <a:gd name="T101" fmla="*/ 610991761 h 606"/>
                <a:gd name="T102" fmla="*/ 410846402 w 830"/>
                <a:gd name="T103" fmla="*/ 575251524 h 606"/>
                <a:gd name="T104" fmla="*/ 386040807 w 830"/>
                <a:gd name="T105" fmla="*/ 575251524 h 606"/>
                <a:gd name="T106" fmla="*/ 378288592 w 830"/>
                <a:gd name="T107" fmla="*/ 513981986 h 606"/>
                <a:gd name="T108" fmla="*/ 306972117 w 830"/>
                <a:gd name="T109" fmla="*/ 410164919 h 606"/>
                <a:gd name="T110" fmla="*/ 128679841 w 830"/>
                <a:gd name="T111" fmla="*/ 384635619 h 606"/>
                <a:gd name="T112" fmla="*/ 103874246 w 830"/>
                <a:gd name="T113" fmla="*/ 364212440 h 606"/>
                <a:gd name="T114" fmla="*/ 155036875 w 830"/>
                <a:gd name="T115" fmla="*/ 335279412 h 606"/>
                <a:gd name="T116" fmla="*/ 0 w 830"/>
                <a:gd name="T117" fmla="*/ 289326933 h 60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830"/>
                <a:gd name="T178" fmla="*/ 0 h 606"/>
                <a:gd name="T179" fmla="*/ 830 w 830"/>
                <a:gd name="T180" fmla="*/ 606 h 60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830" h="606">
                  <a:moveTo>
                    <a:pt x="0" y="170"/>
                  </a:moveTo>
                  <a:lnTo>
                    <a:pt x="0" y="170"/>
                  </a:lnTo>
                  <a:lnTo>
                    <a:pt x="5" y="161"/>
                  </a:lnTo>
                  <a:lnTo>
                    <a:pt x="59" y="144"/>
                  </a:lnTo>
                  <a:lnTo>
                    <a:pt x="93" y="144"/>
                  </a:lnTo>
                  <a:lnTo>
                    <a:pt x="112" y="130"/>
                  </a:lnTo>
                  <a:lnTo>
                    <a:pt x="107" y="126"/>
                  </a:lnTo>
                  <a:lnTo>
                    <a:pt x="118" y="121"/>
                  </a:lnTo>
                  <a:lnTo>
                    <a:pt x="108" y="118"/>
                  </a:lnTo>
                  <a:lnTo>
                    <a:pt x="127" y="112"/>
                  </a:lnTo>
                  <a:lnTo>
                    <a:pt x="120" y="108"/>
                  </a:lnTo>
                  <a:lnTo>
                    <a:pt x="96" y="117"/>
                  </a:lnTo>
                  <a:lnTo>
                    <a:pt x="72" y="105"/>
                  </a:lnTo>
                  <a:lnTo>
                    <a:pt x="103" y="98"/>
                  </a:lnTo>
                  <a:lnTo>
                    <a:pt x="120" y="79"/>
                  </a:lnTo>
                  <a:lnTo>
                    <a:pt x="157" y="78"/>
                  </a:lnTo>
                  <a:lnTo>
                    <a:pt x="155" y="57"/>
                  </a:lnTo>
                  <a:lnTo>
                    <a:pt x="183" y="57"/>
                  </a:lnTo>
                  <a:lnTo>
                    <a:pt x="211" y="72"/>
                  </a:lnTo>
                  <a:lnTo>
                    <a:pt x="178" y="52"/>
                  </a:lnTo>
                  <a:lnTo>
                    <a:pt x="240" y="40"/>
                  </a:lnTo>
                  <a:lnTo>
                    <a:pt x="255" y="49"/>
                  </a:lnTo>
                  <a:lnTo>
                    <a:pt x="257" y="67"/>
                  </a:lnTo>
                  <a:lnTo>
                    <a:pt x="265" y="51"/>
                  </a:lnTo>
                  <a:lnTo>
                    <a:pt x="305" y="63"/>
                  </a:lnTo>
                  <a:lnTo>
                    <a:pt x="291" y="54"/>
                  </a:lnTo>
                  <a:lnTo>
                    <a:pt x="311" y="55"/>
                  </a:lnTo>
                  <a:lnTo>
                    <a:pt x="294" y="45"/>
                  </a:lnTo>
                  <a:lnTo>
                    <a:pt x="289" y="36"/>
                  </a:lnTo>
                  <a:lnTo>
                    <a:pt x="298" y="35"/>
                  </a:lnTo>
                  <a:lnTo>
                    <a:pt x="378" y="60"/>
                  </a:lnTo>
                  <a:lnTo>
                    <a:pt x="372" y="51"/>
                  </a:lnTo>
                  <a:lnTo>
                    <a:pt x="389" y="50"/>
                  </a:lnTo>
                  <a:lnTo>
                    <a:pt x="378" y="43"/>
                  </a:lnTo>
                  <a:lnTo>
                    <a:pt x="405" y="45"/>
                  </a:lnTo>
                  <a:lnTo>
                    <a:pt x="362" y="26"/>
                  </a:lnTo>
                  <a:lnTo>
                    <a:pt x="440" y="36"/>
                  </a:lnTo>
                  <a:lnTo>
                    <a:pt x="422" y="26"/>
                  </a:lnTo>
                  <a:lnTo>
                    <a:pt x="377" y="24"/>
                  </a:lnTo>
                  <a:lnTo>
                    <a:pt x="392" y="23"/>
                  </a:lnTo>
                  <a:lnTo>
                    <a:pt x="364" y="14"/>
                  </a:lnTo>
                  <a:lnTo>
                    <a:pt x="397" y="16"/>
                  </a:lnTo>
                  <a:lnTo>
                    <a:pt x="383" y="12"/>
                  </a:lnTo>
                  <a:lnTo>
                    <a:pt x="398" y="9"/>
                  </a:lnTo>
                  <a:lnTo>
                    <a:pt x="455" y="26"/>
                  </a:lnTo>
                  <a:lnTo>
                    <a:pt x="449" y="20"/>
                  </a:lnTo>
                  <a:lnTo>
                    <a:pt x="474" y="14"/>
                  </a:lnTo>
                  <a:lnTo>
                    <a:pt x="453" y="12"/>
                  </a:lnTo>
                  <a:lnTo>
                    <a:pt x="452" y="4"/>
                  </a:lnTo>
                  <a:lnTo>
                    <a:pt x="466" y="0"/>
                  </a:lnTo>
                  <a:lnTo>
                    <a:pt x="619" y="4"/>
                  </a:lnTo>
                  <a:lnTo>
                    <a:pt x="630" y="9"/>
                  </a:lnTo>
                  <a:lnTo>
                    <a:pt x="626" y="12"/>
                  </a:lnTo>
                  <a:lnTo>
                    <a:pt x="523" y="13"/>
                  </a:lnTo>
                  <a:lnTo>
                    <a:pt x="535" y="18"/>
                  </a:lnTo>
                  <a:lnTo>
                    <a:pt x="495" y="23"/>
                  </a:lnTo>
                  <a:lnTo>
                    <a:pt x="640" y="14"/>
                  </a:lnTo>
                  <a:lnTo>
                    <a:pt x="645" y="22"/>
                  </a:lnTo>
                  <a:lnTo>
                    <a:pt x="626" y="27"/>
                  </a:lnTo>
                  <a:lnTo>
                    <a:pt x="659" y="23"/>
                  </a:lnTo>
                  <a:lnTo>
                    <a:pt x="697" y="33"/>
                  </a:lnTo>
                  <a:lnTo>
                    <a:pt x="640" y="49"/>
                  </a:lnTo>
                  <a:lnTo>
                    <a:pt x="548" y="47"/>
                  </a:lnTo>
                  <a:lnTo>
                    <a:pt x="570" y="50"/>
                  </a:lnTo>
                  <a:lnTo>
                    <a:pt x="531" y="57"/>
                  </a:lnTo>
                  <a:lnTo>
                    <a:pt x="531" y="65"/>
                  </a:lnTo>
                  <a:lnTo>
                    <a:pt x="632" y="52"/>
                  </a:lnTo>
                  <a:lnTo>
                    <a:pt x="640" y="57"/>
                  </a:lnTo>
                  <a:lnTo>
                    <a:pt x="619" y="70"/>
                  </a:lnTo>
                  <a:lnTo>
                    <a:pt x="684" y="50"/>
                  </a:lnTo>
                  <a:lnTo>
                    <a:pt x="688" y="69"/>
                  </a:lnTo>
                  <a:lnTo>
                    <a:pt x="656" y="101"/>
                  </a:lnTo>
                  <a:lnTo>
                    <a:pt x="718" y="64"/>
                  </a:lnTo>
                  <a:lnTo>
                    <a:pt x="718" y="70"/>
                  </a:lnTo>
                  <a:lnTo>
                    <a:pt x="747" y="69"/>
                  </a:lnTo>
                  <a:lnTo>
                    <a:pt x="756" y="57"/>
                  </a:lnTo>
                  <a:lnTo>
                    <a:pt x="789" y="55"/>
                  </a:lnTo>
                  <a:lnTo>
                    <a:pt x="829" y="66"/>
                  </a:lnTo>
                  <a:lnTo>
                    <a:pt x="790" y="82"/>
                  </a:lnTo>
                  <a:lnTo>
                    <a:pt x="792" y="89"/>
                  </a:lnTo>
                  <a:lnTo>
                    <a:pt x="702" y="98"/>
                  </a:lnTo>
                  <a:lnTo>
                    <a:pt x="774" y="99"/>
                  </a:lnTo>
                  <a:lnTo>
                    <a:pt x="715" y="113"/>
                  </a:lnTo>
                  <a:lnTo>
                    <a:pt x="719" y="123"/>
                  </a:lnTo>
                  <a:lnTo>
                    <a:pt x="759" y="113"/>
                  </a:lnTo>
                  <a:lnTo>
                    <a:pt x="730" y="126"/>
                  </a:lnTo>
                  <a:lnTo>
                    <a:pt x="726" y="142"/>
                  </a:lnTo>
                  <a:lnTo>
                    <a:pt x="736" y="138"/>
                  </a:lnTo>
                  <a:lnTo>
                    <a:pt x="708" y="153"/>
                  </a:lnTo>
                  <a:lnTo>
                    <a:pt x="698" y="183"/>
                  </a:lnTo>
                  <a:lnTo>
                    <a:pt x="713" y="177"/>
                  </a:lnTo>
                  <a:lnTo>
                    <a:pt x="734" y="183"/>
                  </a:lnTo>
                  <a:lnTo>
                    <a:pt x="715" y="183"/>
                  </a:lnTo>
                  <a:lnTo>
                    <a:pt x="715" y="192"/>
                  </a:lnTo>
                  <a:lnTo>
                    <a:pt x="746" y="196"/>
                  </a:lnTo>
                  <a:lnTo>
                    <a:pt x="747" y="208"/>
                  </a:lnTo>
                  <a:lnTo>
                    <a:pt x="700" y="205"/>
                  </a:lnTo>
                  <a:lnTo>
                    <a:pt x="713" y="210"/>
                  </a:lnTo>
                  <a:lnTo>
                    <a:pt x="687" y="214"/>
                  </a:lnTo>
                  <a:lnTo>
                    <a:pt x="700" y="226"/>
                  </a:lnTo>
                  <a:lnTo>
                    <a:pt x="724" y="227"/>
                  </a:lnTo>
                  <a:lnTo>
                    <a:pt x="710" y="234"/>
                  </a:lnTo>
                  <a:lnTo>
                    <a:pt x="729" y="241"/>
                  </a:lnTo>
                  <a:lnTo>
                    <a:pt x="728" y="257"/>
                  </a:lnTo>
                  <a:lnTo>
                    <a:pt x="693" y="247"/>
                  </a:lnTo>
                  <a:lnTo>
                    <a:pt x="714" y="255"/>
                  </a:lnTo>
                  <a:lnTo>
                    <a:pt x="701" y="261"/>
                  </a:lnTo>
                  <a:lnTo>
                    <a:pt x="713" y="260"/>
                  </a:lnTo>
                  <a:lnTo>
                    <a:pt x="710" y="270"/>
                  </a:lnTo>
                  <a:lnTo>
                    <a:pt x="735" y="275"/>
                  </a:lnTo>
                  <a:lnTo>
                    <a:pt x="695" y="272"/>
                  </a:lnTo>
                  <a:lnTo>
                    <a:pt x="688" y="278"/>
                  </a:lnTo>
                  <a:lnTo>
                    <a:pt x="718" y="290"/>
                  </a:lnTo>
                  <a:lnTo>
                    <a:pt x="714" y="301"/>
                  </a:lnTo>
                  <a:lnTo>
                    <a:pt x="689" y="307"/>
                  </a:lnTo>
                  <a:lnTo>
                    <a:pt x="665" y="292"/>
                  </a:lnTo>
                  <a:lnTo>
                    <a:pt x="629" y="305"/>
                  </a:lnTo>
                  <a:lnTo>
                    <a:pt x="655" y="313"/>
                  </a:lnTo>
                  <a:lnTo>
                    <a:pt x="630" y="320"/>
                  </a:lnTo>
                  <a:lnTo>
                    <a:pt x="657" y="321"/>
                  </a:lnTo>
                  <a:lnTo>
                    <a:pt x="648" y="336"/>
                  </a:lnTo>
                  <a:lnTo>
                    <a:pt x="659" y="327"/>
                  </a:lnTo>
                  <a:lnTo>
                    <a:pt x="688" y="340"/>
                  </a:lnTo>
                  <a:lnTo>
                    <a:pt x="679" y="350"/>
                  </a:lnTo>
                  <a:lnTo>
                    <a:pt x="695" y="346"/>
                  </a:lnTo>
                  <a:lnTo>
                    <a:pt x="688" y="356"/>
                  </a:lnTo>
                  <a:lnTo>
                    <a:pt x="699" y="351"/>
                  </a:lnTo>
                  <a:lnTo>
                    <a:pt x="701" y="377"/>
                  </a:lnTo>
                  <a:lnTo>
                    <a:pt x="688" y="368"/>
                  </a:lnTo>
                  <a:lnTo>
                    <a:pt x="688" y="377"/>
                  </a:lnTo>
                  <a:lnTo>
                    <a:pt x="675" y="377"/>
                  </a:lnTo>
                  <a:lnTo>
                    <a:pt x="659" y="355"/>
                  </a:lnTo>
                  <a:lnTo>
                    <a:pt x="619" y="344"/>
                  </a:lnTo>
                  <a:lnTo>
                    <a:pt x="647" y="358"/>
                  </a:lnTo>
                  <a:lnTo>
                    <a:pt x="611" y="365"/>
                  </a:lnTo>
                  <a:lnTo>
                    <a:pt x="600" y="377"/>
                  </a:lnTo>
                  <a:lnTo>
                    <a:pt x="634" y="380"/>
                  </a:lnTo>
                  <a:lnTo>
                    <a:pt x="605" y="387"/>
                  </a:lnTo>
                  <a:lnTo>
                    <a:pt x="649" y="378"/>
                  </a:lnTo>
                  <a:lnTo>
                    <a:pt x="691" y="389"/>
                  </a:lnTo>
                  <a:lnTo>
                    <a:pt x="636" y="419"/>
                  </a:lnTo>
                  <a:lnTo>
                    <a:pt x="584" y="432"/>
                  </a:lnTo>
                  <a:lnTo>
                    <a:pt x="565" y="433"/>
                  </a:lnTo>
                  <a:lnTo>
                    <a:pt x="552" y="420"/>
                  </a:lnTo>
                  <a:lnTo>
                    <a:pt x="558" y="433"/>
                  </a:lnTo>
                  <a:lnTo>
                    <a:pt x="543" y="441"/>
                  </a:lnTo>
                  <a:lnTo>
                    <a:pt x="523" y="473"/>
                  </a:lnTo>
                  <a:lnTo>
                    <a:pt x="507" y="473"/>
                  </a:lnTo>
                  <a:lnTo>
                    <a:pt x="503" y="482"/>
                  </a:lnTo>
                  <a:lnTo>
                    <a:pt x="487" y="484"/>
                  </a:lnTo>
                  <a:lnTo>
                    <a:pt x="480" y="480"/>
                  </a:lnTo>
                  <a:lnTo>
                    <a:pt x="490" y="474"/>
                  </a:lnTo>
                  <a:lnTo>
                    <a:pt x="479" y="473"/>
                  </a:lnTo>
                  <a:lnTo>
                    <a:pt x="473" y="489"/>
                  </a:lnTo>
                  <a:lnTo>
                    <a:pt x="448" y="491"/>
                  </a:lnTo>
                  <a:lnTo>
                    <a:pt x="449" y="504"/>
                  </a:lnTo>
                  <a:lnTo>
                    <a:pt x="433" y="505"/>
                  </a:lnTo>
                  <a:lnTo>
                    <a:pt x="447" y="515"/>
                  </a:lnTo>
                  <a:lnTo>
                    <a:pt x="429" y="518"/>
                  </a:lnTo>
                  <a:lnTo>
                    <a:pt x="443" y="529"/>
                  </a:lnTo>
                  <a:lnTo>
                    <a:pt x="431" y="529"/>
                  </a:lnTo>
                  <a:lnTo>
                    <a:pt x="440" y="532"/>
                  </a:lnTo>
                  <a:lnTo>
                    <a:pt x="431" y="545"/>
                  </a:lnTo>
                  <a:lnTo>
                    <a:pt x="422" y="543"/>
                  </a:lnTo>
                  <a:lnTo>
                    <a:pt x="429" y="549"/>
                  </a:lnTo>
                  <a:lnTo>
                    <a:pt x="412" y="554"/>
                  </a:lnTo>
                  <a:lnTo>
                    <a:pt x="422" y="572"/>
                  </a:lnTo>
                  <a:lnTo>
                    <a:pt x="412" y="596"/>
                  </a:lnTo>
                  <a:lnTo>
                    <a:pt x="400" y="597"/>
                  </a:lnTo>
                  <a:lnTo>
                    <a:pt x="409" y="605"/>
                  </a:lnTo>
                  <a:lnTo>
                    <a:pt x="381" y="605"/>
                  </a:lnTo>
                  <a:lnTo>
                    <a:pt x="378" y="589"/>
                  </a:lnTo>
                  <a:lnTo>
                    <a:pt x="339" y="591"/>
                  </a:lnTo>
                  <a:lnTo>
                    <a:pt x="348" y="587"/>
                  </a:lnTo>
                  <a:lnTo>
                    <a:pt x="328" y="580"/>
                  </a:lnTo>
                  <a:lnTo>
                    <a:pt x="338" y="577"/>
                  </a:lnTo>
                  <a:lnTo>
                    <a:pt x="323" y="577"/>
                  </a:lnTo>
                  <a:lnTo>
                    <a:pt x="328" y="564"/>
                  </a:lnTo>
                  <a:lnTo>
                    <a:pt x="320" y="567"/>
                  </a:lnTo>
                  <a:lnTo>
                    <a:pt x="294" y="532"/>
                  </a:lnTo>
                  <a:lnTo>
                    <a:pt x="294" y="522"/>
                  </a:lnTo>
                  <a:lnTo>
                    <a:pt x="313" y="510"/>
                  </a:lnTo>
                  <a:lnTo>
                    <a:pt x="305" y="507"/>
                  </a:lnTo>
                  <a:lnTo>
                    <a:pt x="286" y="520"/>
                  </a:lnTo>
                  <a:lnTo>
                    <a:pt x="286" y="494"/>
                  </a:lnTo>
                  <a:lnTo>
                    <a:pt x="268" y="480"/>
                  </a:lnTo>
                  <a:lnTo>
                    <a:pt x="273" y="460"/>
                  </a:lnTo>
                  <a:lnTo>
                    <a:pt x="262" y="452"/>
                  </a:lnTo>
                  <a:lnTo>
                    <a:pt x="277" y="434"/>
                  </a:lnTo>
                  <a:lnTo>
                    <a:pt x="268" y="432"/>
                  </a:lnTo>
                  <a:lnTo>
                    <a:pt x="301" y="432"/>
                  </a:lnTo>
                  <a:lnTo>
                    <a:pt x="298" y="425"/>
                  </a:lnTo>
                  <a:lnTo>
                    <a:pt x="275" y="426"/>
                  </a:lnTo>
                  <a:lnTo>
                    <a:pt x="309" y="410"/>
                  </a:lnTo>
                  <a:lnTo>
                    <a:pt x="301" y="405"/>
                  </a:lnTo>
                  <a:lnTo>
                    <a:pt x="309" y="387"/>
                  </a:lnTo>
                  <a:lnTo>
                    <a:pt x="281" y="387"/>
                  </a:lnTo>
                  <a:lnTo>
                    <a:pt x="251" y="372"/>
                  </a:lnTo>
                  <a:lnTo>
                    <a:pt x="305" y="380"/>
                  </a:lnTo>
                  <a:lnTo>
                    <a:pt x="296" y="374"/>
                  </a:lnTo>
                  <a:lnTo>
                    <a:pt x="305" y="371"/>
                  </a:lnTo>
                  <a:lnTo>
                    <a:pt x="284" y="360"/>
                  </a:lnTo>
                  <a:lnTo>
                    <a:pt x="291" y="355"/>
                  </a:lnTo>
                  <a:lnTo>
                    <a:pt x="280" y="359"/>
                  </a:lnTo>
                  <a:lnTo>
                    <a:pt x="288" y="352"/>
                  </a:lnTo>
                  <a:lnTo>
                    <a:pt x="274" y="352"/>
                  </a:lnTo>
                  <a:lnTo>
                    <a:pt x="289" y="347"/>
                  </a:lnTo>
                  <a:lnTo>
                    <a:pt x="265" y="338"/>
                  </a:lnTo>
                  <a:lnTo>
                    <a:pt x="260" y="352"/>
                  </a:lnTo>
                  <a:lnTo>
                    <a:pt x="240" y="352"/>
                  </a:lnTo>
                  <a:lnTo>
                    <a:pt x="236" y="347"/>
                  </a:lnTo>
                  <a:lnTo>
                    <a:pt x="249" y="338"/>
                  </a:lnTo>
                  <a:lnTo>
                    <a:pt x="239" y="338"/>
                  </a:lnTo>
                  <a:lnTo>
                    <a:pt x="251" y="316"/>
                  </a:lnTo>
                  <a:lnTo>
                    <a:pt x="237" y="312"/>
                  </a:lnTo>
                  <a:lnTo>
                    <a:pt x="244" y="302"/>
                  </a:lnTo>
                  <a:lnTo>
                    <a:pt x="221" y="275"/>
                  </a:lnTo>
                  <a:lnTo>
                    <a:pt x="229" y="274"/>
                  </a:lnTo>
                  <a:lnTo>
                    <a:pt x="198" y="250"/>
                  </a:lnTo>
                  <a:lnTo>
                    <a:pt x="198" y="241"/>
                  </a:lnTo>
                  <a:lnTo>
                    <a:pt x="165" y="229"/>
                  </a:lnTo>
                  <a:lnTo>
                    <a:pt x="134" y="222"/>
                  </a:lnTo>
                  <a:lnTo>
                    <a:pt x="106" y="234"/>
                  </a:lnTo>
                  <a:lnTo>
                    <a:pt x="83" y="226"/>
                  </a:lnTo>
                  <a:lnTo>
                    <a:pt x="91" y="235"/>
                  </a:lnTo>
                  <a:lnTo>
                    <a:pt x="67" y="231"/>
                  </a:lnTo>
                  <a:lnTo>
                    <a:pt x="46" y="222"/>
                  </a:lnTo>
                  <a:lnTo>
                    <a:pt x="67" y="214"/>
                  </a:lnTo>
                  <a:lnTo>
                    <a:pt x="21" y="205"/>
                  </a:lnTo>
                  <a:lnTo>
                    <a:pt x="38" y="198"/>
                  </a:lnTo>
                  <a:lnTo>
                    <a:pt x="93" y="200"/>
                  </a:lnTo>
                  <a:lnTo>
                    <a:pt x="100" y="197"/>
                  </a:lnTo>
                  <a:lnTo>
                    <a:pt x="90" y="192"/>
                  </a:lnTo>
                  <a:lnTo>
                    <a:pt x="99" y="187"/>
                  </a:lnTo>
                  <a:lnTo>
                    <a:pt x="50" y="191"/>
                  </a:lnTo>
                  <a:lnTo>
                    <a:pt x="0" y="170"/>
                  </a:lnTo>
                </a:path>
              </a:pathLst>
            </a:custGeom>
            <a:grpFill/>
            <a:ln w="6350">
              <a:solidFill>
                <a:schemeClr val="bg1"/>
              </a:solidFill>
              <a:round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>
                <a:defRPr/>
              </a:pPr>
              <a:endParaRPr lang="en-GB" dirty="0"/>
            </a:p>
          </p:txBody>
        </p:sp>
        <p:sp>
          <p:nvSpPr>
            <p:cNvPr id="34" name="Freeform 33"/>
            <p:cNvSpPr>
              <a:spLocks/>
            </p:cNvSpPr>
            <p:nvPr/>
          </p:nvSpPr>
          <p:spPr bwMode="auto">
            <a:xfrm>
              <a:off x="2551868" y="3022213"/>
              <a:ext cx="188912" cy="90490"/>
            </a:xfrm>
            <a:custGeom>
              <a:avLst/>
              <a:gdLst>
                <a:gd name="T0" fmla="*/ 0 w 151"/>
                <a:gd name="T1" fmla="*/ 40104274 h 70"/>
                <a:gd name="T2" fmla="*/ 0 w 151"/>
                <a:gd name="T3" fmla="*/ 40104274 h 70"/>
                <a:gd name="T4" fmla="*/ 15652254 w 151"/>
                <a:gd name="T5" fmla="*/ 35091241 h 70"/>
                <a:gd name="T6" fmla="*/ 6260402 w 151"/>
                <a:gd name="T7" fmla="*/ 25065175 h 70"/>
                <a:gd name="T8" fmla="*/ 26607957 w 151"/>
                <a:gd name="T9" fmla="*/ 31749650 h 70"/>
                <a:gd name="T10" fmla="*/ 17217354 w 151"/>
                <a:gd name="T11" fmla="*/ 13367662 h 70"/>
                <a:gd name="T12" fmla="*/ 40695106 w 151"/>
                <a:gd name="T13" fmla="*/ 23395026 h 70"/>
                <a:gd name="T14" fmla="*/ 29739408 w 151"/>
                <a:gd name="T15" fmla="*/ 1671443 h 70"/>
                <a:gd name="T16" fmla="*/ 65737964 w 151"/>
                <a:gd name="T17" fmla="*/ 18381988 h 70"/>
                <a:gd name="T18" fmla="*/ 68868163 w 151"/>
                <a:gd name="T19" fmla="*/ 48460201 h 70"/>
                <a:gd name="T20" fmla="*/ 87650631 w 151"/>
                <a:gd name="T21" fmla="*/ 15039104 h 70"/>
                <a:gd name="T22" fmla="*/ 106433080 w 151"/>
                <a:gd name="T23" fmla="*/ 28408059 h 70"/>
                <a:gd name="T24" fmla="*/ 122085329 w 151"/>
                <a:gd name="T25" fmla="*/ 11697513 h 70"/>
                <a:gd name="T26" fmla="*/ 134607378 w 151"/>
                <a:gd name="T27" fmla="*/ 31749650 h 70"/>
                <a:gd name="T28" fmla="*/ 131477179 w 151"/>
                <a:gd name="T29" fmla="*/ 13367662 h 70"/>
                <a:gd name="T30" fmla="*/ 170607214 w 151"/>
                <a:gd name="T31" fmla="*/ 13367662 h 70"/>
                <a:gd name="T32" fmla="*/ 175302514 w 151"/>
                <a:gd name="T33" fmla="*/ 0 h 70"/>
                <a:gd name="T34" fmla="*/ 192519862 w 151"/>
                <a:gd name="T35" fmla="*/ 11697513 h 70"/>
                <a:gd name="T36" fmla="*/ 214432511 w 151"/>
                <a:gd name="T37" fmla="*/ 6684477 h 70"/>
                <a:gd name="T38" fmla="*/ 198780262 w 151"/>
                <a:gd name="T39" fmla="*/ 15039104 h 70"/>
                <a:gd name="T40" fmla="*/ 234780059 w 151"/>
                <a:gd name="T41" fmla="*/ 51801792 h 70"/>
                <a:gd name="T42" fmla="*/ 203475561 w 151"/>
                <a:gd name="T43" fmla="*/ 83551432 h 70"/>
                <a:gd name="T44" fmla="*/ 117390029 w 151"/>
                <a:gd name="T45" fmla="*/ 115301092 h 70"/>
                <a:gd name="T46" fmla="*/ 39130007 w 151"/>
                <a:gd name="T47" fmla="*/ 100261993 h 70"/>
                <a:gd name="T48" fmla="*/ 57912465 w 151"/>
                <a:gd name="T49" fmla="*/ 70183775 h 70"/>
                <a:gd name="T50" fmla="*/ 12522054 w 151"/>
                <a:gd name="T51" fmla="*/ 60157709 h 70"/>
                <a:gd name="T52" fmla="*/ 56347365 w 151"/>
                <a:gd name="T53" fmla="*/ 58486267 h 70"/>
                <a:gd name="T54" fmla="*/ 40695106 w 151"/>
                <a:gd name="T55" fmla="*/ 48460201 h 70"/>
                <a:gd name="T56" fmla="*/ 56347365 w 151"/>
                <a:gd name="T57" fmla="*/ 40104274 h 70"/>
                <a:gd name="T58" fmla="*/ 0 w 151"/>
                <a:gd name="T59" fmla="*/ 40104274 h 70"/>
                <a:gd name="T60" fmla="*/ 0 w 151"/>
                <a:gd name="T61" fmla="*/ 40104274 h 70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151"/>
                <a:gd name="T94" fmla="*/ 0 h 70"/>
                <a:gd name="T95" fmla="*/ 151 w 151"/>
                <a:gd name="T96" fmla="*/ 70 h 70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151" h="70">
                  <a:moveTo>
                    <a:pt x="0" y="24"/>
                  </a:moveTo>
                  <a:lnTo>
                    <a:pt x="0" y="24"/>
                  </a:lnTo>
                  <a:lnTo>
                    <a:pt x="10" y="21"/>
                  </a:lnTo>
                  <a:lnTo>
                    <a:pt x="4" y="15"/>
                  </a:lnTo>
                  <a:lnTo>
                    <a:pt x="17" y="19"/>
                  </a:lnTo>
                  <a:lnTo>
                    <a:pt x="11" y="8"/>
                  </a:lnTo>
                  <a:lnTo>
                    <a:pt x="26" y="14"/>
                  </a:lnTo>
                  <a:lnTo>
                    <a:pt x="19" y="1"/>
                  </a:lnTo>
                  <a:lnTo>
                    <a:pt x="42" y="11"/>
                  </a:lnTo>
                  <a:lnTo>
                    <a:pt x="44" y="29"/>
                  </a:lnTo>
                  <a:lnTo>
                    <a:pt x="56" y="9"/>
                  </a:lnTo>
                  <a:lnTo>
                    <a:pt x="68" y="17"/>
                  </a:lnTo>
                  <a:lnTo>
                    <a:pt x="78" y="7"/>
                  </a:lnTo>
                  <a:lnTo>
                    <a:pt x="86" y="19"/>
                  </a:lnTo>
                  <a:lnTo>
                    <a:pt x="84" y="8"/>
                  </a:lnTo>
                  <a:lnTo>
                    <a:pt x="109" y="8"/>
                  </a:lnTo>
                  <a:lnTo>
                    <a:pt x="112" y="0"/>
                  </a:lnTo>
                  <a:lnTo>
                    <a:pt x="123" y="7"/>
                  </a:lnTo>
                  <a:lnTo>
                    <a:pt x="137" y="4"/>
                  </a:lnTo>
                  <a:lnTo>
                    <a:pt x="127" y="9"/>
                  </a:lnTo>
                  <a:lnTo>
                    <a:pt x="150" y="31"/>
                  </a:lnTo>
                  <a:lnTo>
                    <a:pt x="130" y="50"/>
                  </a:lnTo>
                  <a:lnTo>
                    <a:pt x="75" y="69"/>
                  </a:lnTo>
                  <a:lnTo>
                    <a:pt x="25" y="60"/>
                  </a:lnTo>
                  <a:lnTo>
                    <a:pt x="37" y="42"/>
                  </a:lnTo>
                  <a:lnTo>
                    <a:pt x="8" y="36"/>
                  </a:lnTo>
                  <a:lnTo>
                    <a:pt x="36" y="35"/>
                  </a:lnTo>
                  <a:lnTo>
                    <a:pt x="26" y="29"/>
                  </a:lnTo>
                  <a:lnTo>
                    <a:pt x="36" y="24"/>
                  </a:lnTo>
                  <a:lnTo>
                    <a:pt x="0" y="24"/>
                  </a:lnTo>
                </a:path>
              </a:pathLst>
            </a:custGeom>
            <a:grpFill/>
            <a:ln w="6350">
              <a:solidFill>
                <a:schemeClr val="bg1"/>
              </a:solidFill>
              <a:round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>
                <a:defRPr/>
              </a:pPr>
              <a:endParaRPr lang="en-GB" dirty="0"/>
            </a:p>
          </p:txBody>
        </p:sp>
        <p:sp>
          <p:nvSpPr>
            <p:cNvPr id="35" name="Freeform 34"/>
            <p:cNvSpPr>
              <a:spLocks/>
            </p:cNvSpPr>
            <p:nvPr/>
          </p:nvSpPr>
          <p:spPr bwMode="auto">
            <a:xfrm>
              <a:off x="975497" y="3817558"/>
              <a:ext cx="515931" cy="339728"/>
            </a:xfrm>
            <a:custGeom>
              <a:avLst/>
              <a:gdLst>
                <a:gd name="T0" fmla="*/ 0 w 412"/>
                <a:gd name="T1" fmla="*/ 5082858 h 261"/>
                <a:gd name="T2" fmla="*/ 0 w 412"/>
                <a:gd name="T3" fmla="*/ 5082858 h 261"/>
                <a:gd name="T4" fmla="*/ 29795363 w 412"/>
                <a:gd name="T5" fmla="*/ 72852125 h 261"/>
                <a:gd name="T6" fmla="*/ 65864618 w 412"/>
                <a:gd name="T7" fmla="*/ 105042701 h 261"/>
                <a:gd name="T8" fmla="*/ 64295518 w 412"/>
                <a:gd name="T9" fmla="*/ 123679407 h 261"/>
                <a:gd name="T10" fmla="*/ 45477599 w 412"/>
                <a:gd name="T11" fmla="*/ 127067544 h 261"/>
                <a:gd name="T12" fmla="*/ 86250404 w 412"/>
                <a:gd name="T13" fmla="*/ 142316113 h 261"/>
                <a:gd name="T14" fmla="*/ 108205270 w 412"/>
                <a:gd name="T15" fmla="*/ 174506710 h 261"/>
                <a:gd name="T16" fmla="*/ 106637423 w 412"/>
                <a:gd name="T17" fmla="*/ 199919690 h 261"/>
                <a:gd name="T18" fmla="*/ 152115002 w 412"/>
                <a:gd name="T19" fmla="*/ 242275958 h 261"/>
                <a:gd name="T20" fmla="*/ 163092435 w 412"/>
                <a:gd name="T21" fmla="*/ 228722108 h 261"/>
                <a:gd name="T22" fmla="*/ 53318085 w 412"/>
                <a:gd name="T23" fmla="*/ 62686412 h 261"/>
                <a:gd name="T24" fmla="*/ 47045445 w 412"/>
                <a:gd name="T25" fmla="*/ 18636711 h 261"/>
                <a:gd name="T26" fmla="*/ 70568158 w 412"/>
                <a:gd name="T27" fmla="*/ 28802429 h 261"/>
                <a:gd name="T28" fmla="*/ 111340964 w 412"/>
                <a:gd name="T29" fmla="*/ 101654564 h 261"/>
                <a:gd name="T30" fmla="*/ 169365114 w 412"/>
                <a:gd name="T31" fmla="*/ 155869963 h 261"/>
                <a:gd name="T32" fmla="*/ 166228168 w 412"/>
                <a:gd name="T33" fmla="*/ 176200127 h 261"/>
                <a:gd name="T34" fmla="*/ 246205893 w 412"/>
                <a:gd name="T35" fmla="*/ 250746952 h 261"/>
                <a:gd name="T36" fmla="*/ 255615479 w 412"/>
                <a:gd name="T37" fmla="*/ 282937507 h 261"/>
                <a:gd name="T38" fmla="*/ 246205893 w 412"/>
                <a:gd name="T39" fmla="*/ 303267631 h 261"/>
                <a:gd name="T40" fmla="*/ 265023813 w 412"/>
                <a:gd name="T41" fmla="*/ 332070050 h 261"/>
                <a:gd name="T42" fmla="*/ 417138854 w 412"/>
                <a:gd name="T43" fmla="*/ 410005092 h 261"/>
                <a:gd name="T44" fmla="*/ 484571299 w 412"/>
                <a:gd name="T45" fmla="*/ 403227517 h 261"/>
                <a:gd name="T46" fmla="*/ 528479779 w 412"/>
                <a:gd name="T47" fmla="*/ 440500929 h 261"/>
                <a:gd name="T48" fmla="*/ 545729852 w 412"/>
                <a:gd name="T49" fmla="*/ 404922236 h 261"/>
                <a:gd name="T50" fmla="*/ 567684718 w 412"/>
                <a:gd name="T51" fmla="*/ 403227517 h 261"/>
                <a:gd name="T52" fmla="*/ 545729852 w 412"/>
                <a:gd name="T53" fmla="*/ 372731680 h 261"/>
                <a:gd name="T54" fmla="*/ 594344377 w 412"/>
                <a:gd name="T55" fmla="*/ 360872550 h 261"/>
                <a:gd name="T56" fmla="*/ 613162297 w 412"/>
                <a:gd name="T57" fmla="*/ 347318700 h 261"/>
                <a:gd name="T58" fmla="*/ 617867090 w 412"/>
                <a:gd name="T59" fmla="*/ 340541043 h 261"/>
                <a:gd name="T60" fmla="*/ 624139730 w 412"/>
                <a:gd name="T61" fmla="*/ 357484413 h 261"/>
                <a:gd name="T62" fmla="*/ 644526749 w 412"/>
                <a:gd name="T63" fmla="*/ 282937507 h 261"/>
                <a:gd name="T64" fmla="*/ 617867090 w 412"/>
                <a:gd name="T65" fmla="*/ 272771795 h 261"/>
                <a:gd name="T66" fmla="*/ 569253817 w 412"/>
                <a:gd name="T67" fmla="*/ 282937507 h 261"/>
                <a:gd name="T68" fmla="*/ 544162005 w 412"/>
                <a:gd name="T69" fmla="*/ 347318700 h 261"/>
                <a:gd name="T70" fmla="*/ 481434353 w 412"/>
                <a:gd name="T71" fmla="*/ 354094974 h 261"/>
                <a:gd name="T72" fmla="*/ 454775946 w 412"/>
                <a:gd name="T73" fmla="*/ 338847625 h 261"/>
                <a:gd name="T74" fmla="*/ 414001908 w 412"/>
                <a:gd name="T75" fmla="*/ 259217945 h 261"/>
                <a:gd name="T76" fmla="*/ 412434061 w 412"/>
                <a:gd name="T77" fmla="*/ 199919690 h 261"/>
                <a:gd name="T78" fmla="*/ 426548440 w 412"/>
                <a:gd name="T79" fmla="*/ 171117271 h 261"/>
                <a:gd name="T80" fmla="*/ 384206555 w 412"/>
                <a:gd name="T81" fmla="*/ 155869963 h 261"/>
                <a:gd name="T82" fmla="*/ 330888489 w 412"/>
                <a:gd name="T83" fmla="*/ 72852125 h 261"/>
                <a:gd name="T84" fmla="*/ 285410832 w 412"/>
                <a:gd name="T85" fmla="*/ 89794132 h 261"/>
                <a:gd name="T86" fmla="*/ 227387973 w 412"/>
                <a:gd name="T87" fmla="*/ 22024853 h 261"/>
                <a:gd name="T88" fmla="*/ 130160136 w 412"/>
                <a:gd name="T89" fmla="*/ 35578703 h 261"/>
                <a:gd name="T90" fmla="*/ 48614545 w 412"/>
                <a:gd name="T91" fmla="*/ 0 h 261"/>
                <a:gd name="T92" fmla="*/ 0 w 412"/>
                <a:gd name="T93" fmla="*/ 5082858 h 261"/>
                <a:gd name="T94" fmla="*/ 0 w 412"/>
                <a:gd name="T95" fmla="*/ 5082858 h 261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412"/>
                <a:gd name="T145" fmla="*/ 0 h 261"/>
                <a:gd name="T146" fmla="*/ 412 w 412"/>
                <a:gd name="T147" fmla="*/ 261 h 261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412" h="261">
                  <a:moveTo>
                    <a:pt x="0" y="3"/>
                  </a:moveTo>
                  <a:lnTo>
                    <a:pt x="0" y="3"/>
                  </a:lnTo>
                  <a:lnTo>
                    <a:pt x="19" y="43"/>
                  </a:lnTo>
                  <a:lnTo>
                    <a:pt x="42" y="62"/>
                  </a:lnTo>
                  <a:lnTo>
                    <a:pt x="41" y="73"/>
                  </a:lnTo>
                  <a:lnTo>
                    <a:pt x="29" y="75"/>
                  </a:lnTo>
                  <a:lnTo>
                    <a:pt x="55" y="84"/>
                  </a:lnTo>
                  <a:lnTo>
                    <a:pt x="69" y="103"/>
                  </a:lnTo>
                  <a:lnTo>
                    <a:pt x="68" y="118"/>
                  </a:lnTo>
                  <a:lnTo>
                    <a:pt x="97" y="143"/>
                  </a:lnTo>
                  <a:lnTo>
                    <a:pt x="104" y="135"/>
                  </a:lnTo>
                  <a:lnTo>
                    <a:pt x="34" y="37"/>
                  </a:lnTo>
                  <a:lnTo>
                    <a:pt x="30" y="11"/>
                  </a:lnTo>
                  <a:lnTo>
                    <a:pt x="45" y="17"/>
                  </a:lnTo>
                  <a:lnTo>
                    <a:pt x="71" y="60"/>
                  </a:lnTo>
                  <a:lnTo>
                    <a:pt x="108" y="92"/>
                  </a:lnTo>
                  <a:lnTo>
                    <a:pt x="106" y="104"/>
                  </a:lnTo>
                  <a:lnTo>
                    <a:pt x="157" y="148"/>
                  </a:lnTo>
                  <a:lnTo>
                    <a:pt x="163" y="167"/>
                  </a:lnTo>
                  <a:lnTo>
                    <a:pt x="157" y="179"/>
                  </a:lnTo>
                  <a:lnTo>
                    <a:pt x="169" y="196"/>
                  </a:lnTo>
                  <a:lnTo>
                    <a:pt x="266" y="242"/>
                  </a:lnTo>
                  <a:lnTo>
                    <a:pt x="309" y="238"/>
                  </a:lnTo>
                  <a:lnTo>
                    <a:pt x="337" y="260"/>
                  </a:lnTo>
                  <a:lnTo>
                    <a:pt x="348" y="239"/>
                  </a:lnTo>
                  <a:lnTo>
                    <a:pt x="362" y="238"/>
                  </a:lnTo>
                  <a:lnTo>
                    <a:pt x="348" y="220"/>
                  </a:lnTo>
                  <a:lnTo>
                    <a:pt x="379" y="213"/>
                  </a:lnTo>
                  <a:lnTo>
                    <a:pt x="391" y="205"/>
                  </a:lnTo>
                  <a:lnTo>
                    <a:pt x="394" y="201"/>
                  </a:lnTo>
                  <a:lnTo>
                    <a:pt x="398" y="211"/>
                  </a:lnTo>
                  <a:lnTo>
                    <a:pt x="411" y="167"/>
                  </a:lnTo>
                  <a:lnTo>
                    <a:pt x="394" y="161"/>
                  </a:lnTo>
                  <a:lnTo>
                    <a:pt x="363" y="167"/>
                  </a:lnTo>
                  <a:lnTo>
                    <a:pt x="347" y="205"/>
                  </a:lnTo>
                  <a:lnTo>
                    <a:pt x="307" y="209"/>
                  </a:lnTo>
                  <a:lnTo>
                    <a:pt x="290" y="200"/>
                  </a:lnTo>
                  <a:lnTo>
                    <a:pt x="264" y="153"/>
                  </a:lnTo>
                  <a:lnTo>
                    <a:pt x="263" y="118"/>
                  </a:lnTo>
                  <a:lnTo>
                    <a:pt x="272" y="101"/>
                  </a:lnTo>
                  <a:lnTo>
                    <a:pt x="245" y="92"/>
                  </a:lnTo>
                  <a:lnTo>
                    <a:pt x="211" y="43"/>
                  </a:lnTo>
                  <a:lnTo>
                    <a:pt x="182" y="53"/>
                  </a:lnTo>
                  <a:lnTo>
                    <a:pt x="145" y="13"/>
                  </a:lnTo>
                  <a:lnTo>
                    <a:pt x="83" y="21"/>
                  </a:lnTo>
                  <a:lnTo>
                    <a:pt x="31" y="0"/>
                  </a:lnTo>
                  <a:lnTo>
                    <a:pt x="0" y="3"/>
                  </a:lnTo>
                </a:path>
              </a:pathLst>
            </a:custGeom>
            <a:grpFill/>
            <a:ln w="6350">
              <a:solidFill>
                <a:schemeClr val="bg1"/>
              </a:solidFill>
              <a:round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>
                <a:defRPr/>
              </a:pPr>
              <a:endParaRPr lang="en-GB" dirty="0"/>
            </a:p>
          </p:txBody>
        </p:sp>
        <p:sp>
          <p:nvSpPr>
            <p:cNvPr id="36" name="Freeform 35"/>
            <p:cNvSpPr>
              <a:spLocks/>
            </p:cNvSpPr>
            <p:nvPr/>
          </p:nvSpPr>
          <p:spPr bwMode="auto">
            <a:xfrm>
              <a:off x="4461612" y="3396866"/>
              <a:ext cx="541331" cy="239715"/>
            </a:xfrm>
            <a:custGeom>
              <a:avLst/>
              <a:gdLst>
                <a:gd name="T0" fmla="*/ 0 w 434"/>
                <a:gd name="T1" fmla="*/ 97804222 h 183"/>
                <a:gd name="T2" fmla="*/ 0 w 434"/>
                <a:gd name="T3" fmla="*/ 97804222 h 183"/>
                <a:gd name="T4" fmla="*/ 21780710 w 434"/>
                <a:gd name="T5" fmla="*/ 130405179 h 183"/>
                <a:gd name="T6" fmla="*/ 51342202 w 434"/>
                <a:gd name="T7" fmla="*/ 140699736 h 183"/>
                <a:gd name="T8" fmla="*/ 63787960 w 434"/>
                <a:gd name="T9" fmla="*/ 207618979 h 183"/>
                <a:gd name="T10" fmla="*/ 157136156 w 434"/>
                <a:gd name="T11" fmla="*/ 233356025 h 183"/>
                <a:gd name="T12" fmla="*/ 197588027 w 434"/>
                <a:gd name="T13" fmla="*/ 279684804 h 183"/>
                <a:gd name="T14" fmla="*/ 273821727 w 434"/>
                <a:gd name="T15" fmla="*/ 276252848 h 183"/>
                <a:gd name="T16" fmla="*/ 360947101 w 434"/>
                <a:gd name="T17" fmla="*/ 312285761 h 183"/>
                <a:gd name="T18" fmla="*/ 477632633 w 434"/>
                <a:gd name="T19" fmla="*/ 279684804 h 183"/>
                <a:gd name="T20" fmla="*/ 513416994 w 434"/>
                <a:gd name="T21" fmla="*/ 253946448 h 183"/>
                <a:gd name="T22" fmla="*/ 513416994 w 434"/>
                <a:gd name="T23" fmla="*/ 217913535 h 183"/>
                <a:gd name="T24" fmla="*/ 546088045 w 434"/>
                <a:gd name="T25" fmla="*/ 221345491 h 183"/>
                <a:gd name="T26" fmla="*/ 616100113 w 434"/>
                <a:gd name="T27" fmla="*/ 169870047 h 183"/>
                <a:gd name="T28" fmla="*/ 673665330 w 434"/>
                <a:gd name="T29" fmla="*/ 166438092 h 183"/>
                <a:gd name="T30" fmla="*/ 645660348 w 434"/>
                <a:gd name="T31" fmla="*/ 126973224 h 183"/>
                <a:gd name="T32" fmla="*/ 591207349 w 434"/>
                <a:gd name="T33" fmla="*/ 137269090 h 183"/>
                <a:gd name="T34" fmla="*/ 591207349 w 434"/>
                <a:gd name="T35" fmla="*/ 92656289 h 183"/>
                <a:gd name="T36" fmla="*/ 605209762 w 434"/>
                <a:gd name="T37" fmla="*/ 68633890 h 183"/>
                <a:gd name="T38" fmla="*/ 566314585 w 434"/>
                <a:gd name="T39" fmla="*/ 61771289 h 183"/>
                <a:gd name="T40" fmla="*/ 465186875 w 434"/>
                <a:gd name="T41" fmla="*/ 89224334 h 183"/>
                <a:gd name="T42" fmla="*/ 378061578 w 434"/>
                <a:gd name="T43" fmla="*/ 49759445 h 183"/>
                <a:gd name="T44" fmla="*/ 320496438 w 434"/>
                <a:gd name="T45" fmla="*/ 54907378 h 183"/>
                <a:gd name="T46" fmla="*/ 300271146 w 434"/>
                <a:gd name="T47" fmla="*/ 22306411 h 183"/>
                <a:gd name="T48" fmla="*/ 244261492 w 434"/>
                <a:gd name="T49" fmla="*/ 0 h 183"/>
                <a:gd name="T50" fmla="*/ 214701257 w 434"/>
                <a:gd name="T51" fmla="*/ 24022389 h 183"/>
                <a:gd name="T52" fmla="*/ 213145849 w 434"/>
                <a:gd name="T53" fmla="*/ 68633890 h 183"/>
                <a:gd name="T54" fmla="*/ 85569928 w 434"/>
                <a:gd name="T55" fmla="*/ 48043467 h 183"/>
                <a:gd name="T56" fmla="*/ 0 w 434"/>
                <a:gd name="T57" fmla="*/ 97804222 h 183"/>
                <a:gd name="T58" fmla="*/ 0 w 434"/>
                <a:gd name="T59" fmla="*/ 97804222 h 183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434"/>
                <a:gd name="T91" fmla="*/ 0 h 183"/>
                <a:gd name="T92" fmla="*/ 434 w 434"/>
                <a:gd name="T93" fmla="*/ 183 h 183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434" h="183">
                  <a:moveTo>
                    <a:pt x="0" y="57"/>
                  </a:moveTo>
                  <a:lnTo>
                    <a:pt x="0" y="57"/>
                  </a:lnTo>
                  <a:lnTo>
                    <a:pt x="14" y="76"/>
                  </a:lnTo>
                  <a:lnTo>
                    <a:pt x="33" y="82"/>
                  </a:lnTo>
                  <a:lnTo>
                    <a:pt x="41" y="121"/>
                  </a:lnTo>
                  <a:lnTo>
                    <a:pt x="101" y="136"/>
                  </a:lnTo>
                  <a:lnTo>
                    <a:pt x="127" y="163"/>
                  </a:lnTo>
                  <a:lnTo>
                    <a:pt x="176" y="161"/>
                  </a:lnTo>
                  <a:lnTo>
                    <a:pt x="232" y="182"/>
                  </a:lnTo>
                  <a:lnTo>
                    <a:pt x="307" y="163"/>
                  </a:lnTo>
                  <a:lnTo>
                    <a:pt x="330" y="148"/>
                  </a:lnTo>
                  <a:lnTo>
                    <a:pt x="330" y="127"/>
                  </a:lnTo>
                  <a:lnTo>
                    <a:pt x="351" y="129"/>
                  </a:lnTo>
                  <a:lnTo>
                    <a:pt x="396" y="99"/>
                  </a:lnTo>
                  <a:lnTo>
                    <a:pt x="433" y="97"/>
                  </a:lnTo>
                  <a:lnTo>
                    <a:pt x="415" y="74"/>
                  </a:lnTo>
                  <a:lnTo>
                    <a:pt x="380" y="80"/>
                  </a:lnTo>
                  <a:lnTo>
                    <a:pt x="380" y="54"/>
                  </a:lnTo>
                  <a:lnTo>
                    <a:pt x="389" y="40"/>
                  </a:lnTo>
                  <a:lnTo>
                    <a:pt x="364" y="36"/>
                  </a:lnTo>
                  <a:lnTo>
                    <a:pt x="299" y="52"/>
                  </a:lnTo>
                  <a:lnTo>
                    <a:pt x="243" y="29"/>
                  </a:lnTo>
                  <a:lnTo>
                    <a:pt x="206" y="32"/>
                  </a:lnTo>
                  <a:lnTo>
                    <a:pt x="193" y="13"/>
                  </a:lnTo>
                  <a:lnTo>
                    <a:pt x="157" y="0"/>
                  </a:lnTo>
                  <a:lnTo>
                    <a:pt x="138" y="14"/>
                  </a:lnTo>
                  <a:lnTo>
                    <a:pt x="137" y="40"/>
                  </a:lnTo>
                  <a:lnTo>
                    <a:pt x="55" y="28"/>
                  </a:lnTo>
                  <a:lnTo>
                    <a:pt x="0" y="57"/>
                  </a:lnTo>
                </a:path>
              </a:pathLst>
            </a:custGeom>
            <a:grpFill/>
            <a:ln w="6350">
              <a:solidFill>
                <a:schemeClr val="bg1"/>
              </a:solidFill>
              <a:round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>
                <a:defRPr/>
              </a:pPr>
              <a:endParaRPr lang="en-GB" dirty="0"/>
            </a:p>
          </p:txBody>
        </p:sp>
        <p:sp>
          <p:nvSpPr>
            <p:cNvPr id="37" name="Freeform 36"/>
            <p:cNvSpPr>
              <a:spLocks/>
            </p:cNvSpPr>
            <p:nvPr/>
          </p:nvSpPr>
          <p:spPr bwMode="auto">
            <a:xfrm>
              <a:off x="3853605" y="3966785"/>
              <a:ext cx="126999" cy="155577"/>
            </a:xfrm>
            <a:custGeom>
              <a:avLst/>
              <a:gdLst>
                <a:gd name="T0" fmla="*/ 0 w 105"/>
                <a:gd name="T1" fmla="*/ 143570889 h 119"/>
                <a:gd name="T2" fmla="*/ 0 w 105"/>
                <a:gd name="T3" fmla="*/ 143570889 h 119"/>
                <a:gd name="T4" fmla="*/ 20480870 w 105"/>
                <a:gd name="T5" fmla="*/ 201682754 h 119"/>
                <a:gd name="T6" fmla="*/ 57054450 w 105"/>
                <a:gd name="T7" fmla="*/ 193136590 h 119"/>
                <a:gd name="T8" fmla="*/ 114110109 w 105"/>
                <a:gd name="T9" fmla="*/ 141860872 h 119"/>
                <a:gd name="T10" fmla="*/ 112646586 w 105"/>
                <a:gd name="T11" fmla="*/ 117932397 h 119"/>
                <a:gd name="T12" fmla="*/ 150683680 w 105"/>
                <a:gd name="T13" fmla="*/ 73494155 h 119"/>
                <a:gd name="T14" fmla="*/ 152145994 w 105"/>
                <a:gd name="T15" fmla="*/ 59820554 h 119"/>
                <a:gd name="T16" fmla="*/ 131665133 w 105"/>
                <a:gd name="T17" fmla="*/ 34183359 h 119"/>
                <a:gd name="T18" fmla="*/ 84850527 w 105"/>
                <a:gd name="T19" fmla="*/ 0 h 119"/>
                <a:gd name="T20" fmla="*/ 73147160 w 105"/>
                <a:gd name="T21" fmla="*/ 1708710 h 119"/>
                <a:gd name="T22" fmla="*/ 78998834 w 105"/>
                <a:gd name="T23" fmla="*/ 18801043 h 119"/>
                <a:gd name="T24" fmla="*/ 62907334 w 105"/>
                <a:gd name="T25" fmla="*/ 54693117 h 119"/>
                <a:gd name="T26" fmla="*/ 73147160 w 105"/>
                <a:gd name="T27" fmla="*/ 71785445 h 119"/>
                <a:gd name="T28" fmla="*/ 58517973 w 105"/>
                <a:gd name="T29" fmla="*/ 119642415 h 119"/>
                <a:gd name="T30" fmla="*/ 0 w 105"/>
                <a:gd name="T31" fmla="*/ 143570889 h 119"/>
                <a:gd name="T32" fmla="*/ 0 w 105"/>
                <a:gd name="T33" fmla="*/ 143570889 h 11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05"/>
                <a:gd name="T52" fmla="*/ 0 h 119"/>
                <a:gd name="T53" fmla="*/ 105 w 105"/>
                <a:gd name="T54" fmla="*/ 119 h 119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05" h="119">
                  <a:moveTo>
                    <a:pt x="0" y="84"/>
                  </a:moveTo>
                  <a:lnTo>
                    <a:pt x="0" y="84"/>
                  </a:lnTo>
                  <a:lnTo>
                    <a:pt x="14" y="118"/>
                  </a:lnTo>
                  <a:lnTo>
                    <a:pt x="39" y="113"/>
                  </a:lnTo>
                  <a:lnTo>
                    <a:pt x="78" y="83"/>
                  </a:lnTo>
                  <a:lnTo>
                    <a:pt x="77" y="69"/>
                  </a:lnTo>
                  <a:lnTo>
                    <a:pt x="103" y="43"/>
                  </a:lnTo>
                  <a:lnTo>
                    <a:pt x="104" y="35"/>
                  </a:lnTo>
                  <a:lnTo>
                    <a:pt x="90" y="20"/>
                  </a:lnTo>
                  <a:lnTo>
                    <a:pt x="58" y="0"/>
                  </a:lnTo>
                  <a:lnTo>
                    <a:pt x="50" y="1"/>
                  </a:lnTo>
                  <a:lnTo>
                    <a:pt x="54" y="11"/>
                  </a:lnTo>
                  <a:lnTo>
                    <a:pt x="43" y="32"/>
                  </a:lnTo>
                  <a:lnTo>
                    <a:pt x="50" y="42"/>
                  </a:lnTo>
                  <a:lnTo>
                    <a:pt x="40" y="70"/>
                  </a:lnTo>
                  <a:lnTo>
                    <a:pt x="0" y="84"/>
                  </a:lnTo>
                </a:path>
              </a:pathLst>
            </a:custGeom>
            <a:grpFill/>
            <a:ln w="6350">
              <a:solidFill>
                <a:schemeClr val="bg1"/>
              </a:solidFill>
              <a:round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>
                <a:defRPr/>
              </a:pPr>
              <a:endParaRPr lang="en-GB" dirty="0"/>
            </a:p>
          </p:txBody>
        </p:sp>
        <p:sp>
          <p:nvSpPr>
            <p:cNvPr id="38" name="Freeform 37"/>
            <p:cNvSpPr>
              <a:spLocks/>
            </p:cNvSpPr>
            <p:nvPr/>
          </p:nvSpPr>
          <p:spPr bwMode="auto">
            <a:xfrm>
              <a:off x="4329850" y="3863595"/>
              <a:ext cx="138112" cy="76200"/>
            </a:xfrm>
            <a:custGeom>
              <a:avLst/>
              <a:gdLst>
                <a:gd name="T0" fmla="*/ 0 w 111"/>
                <a:gd name="T1" fmla="*/ 39317863 h 57"/>
                <a:gd name="T2" fmla="*/ 0 w 111"/>
                <a:gd name="T3" fmla="*/ 39317863 h 57"/>
                <a:gd name="T4" fmla="*/ 21675035 w 111"/>
                <a:gd name="T5" fmla="*/ 0 h 57"/>
                <a:gd name="T6" fmla="*/ 88246756 w 111"/>
                <a:gd name="T7" fmla="*/ 25020341 h 57"/>
                <a:gd name="T8" fmla="*/ 123855015 w 111"/>
                <a:gd name="T9" fmla="*/ 62549509 h 57"/>
                <a:gd name="T10" fmla="*/ 170300826 w 111"/>
                <a:gd name="T11" fmla="*/ 62549509 h 57"/>
                <a:gd name="T12" fmla="*/ 167203860 w 111"/>
                <a:gd name="T13" fmla="*/ 100080026 h 57"/>
                <a:gd name="T14" fmla="*/ 57283304 w 111"/>
                <a:gd name="T15" fmla="*/ 76847032 h 57"/>
                <a:gd name="T16" fmla="*/ 0 w 111"/>
                <a:gd name="T17" fmla="*/ 39317863 h 57"/>
                <a:gd name="T18" fmla="*/ 0 w 111"/>
                <a:gd name="T19" fmla="*/ 39317863 h 5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11"/>
                <a:gd name="T31" fmla="*/ 0 h 57"/>
                <a:gd name="T32" fmla="*/ 111 w 111"/>
                <a:gd name="T33" fmla="*/ 57 h 5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11" h="57">
                  <a:moveTo>
                    <a:pt x="0" y="22"/>
                  </a:moveTo>
                  <a:lnTo>
                    <a:pt x="0" y="22"/>
                  </a:lnTo>
                  <a:lnTo>
                    <a:pt x="14" y="0"/>
                  </a:lnTo>
                  <a:lnTo>
                    <a:pt x="57" y="14"/>
                  </a:lnTo>
                  <a:lnTo>
                    <a:pt x="80" y="35"/>
                  </a:lnTo>
                  <a:lnTo>
                    <a:pt x="110" y="35"/>
                  </a:lnTo>
                  <a:lnTo>
                    <a:pt x="108" y="56"/>
                  </a:lnTo>
                  <a:lnTo>
                    <a:pt x="37" y="43"/>
                  </a:lnTo>
                  <a:lnTo>
                    <a:pt x="0" y="22"/>
                  </a:lnTo>
                </a:path>
              </a:pathLst>
            </a:custGeom>
            <a:grpFill/>
            <a:ln w="6350">
              <a:solidFill>
                <a:schemeClr val="bg1"/>
              </a:solidFill>
              <a:round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>
                <a:defRPr/>
              </a:pPr>
              <a:endParaRPr lang="en-GB" dirty="0"/>
            </a:p>
          </p:txBody>
        </p:sp>
        <p:grpSp>
          <p:nvGrpSpPr>
            <p:cNvPr id="39" name="Group 69"/>
            <p:cNvGrpSpPr>
              <a:grpSpLocks/>
            </p:cNvGrpSpPr>
            <p:nvPr/>
          </p:nvGrpSpPr>
          <p:grpSpPr bwMode="auto">
            <a:xfrm>
              <a:off x="5799792" y="5051078"/>
              <a:ext cx="203196" cy="257179"/>
              <a:chOff x="5352" y="3915"/>
              <a:chExt cx="163" cy="197"/>
            </a:xfrm>
            <a:grpFill/>
          </p:grpSpPr>
          <p:sp>
            <p:nvSpPr>
              <p:cNvPr id="231" name="Freeform 230"/>
              <p:cNvSpPr>
                <a:spLocks/>
              </p:cNvSpPr>
              <p:nvPr/>
            </p:nvSpPr>
            <p:spPr bwMode="auto">
              <a:xfrm>
                <a:off x="5352" y="4012"/>
                <a:ext cx="106" cy="100"/>
              </a:xfrm>
              <a:custGeom>
                <a:avLst/>
                <a:gdLst>
                  <a:gd name="T0" fmla="*/ 0 w 106"/>
                  <a:gd name="T1" fmla="*/ 87 h 100"/>
                  <a:gd name="T2" fmla="*/ 0 w 106"/>
                  <a:gd name="T3" fmla="*/ 87 h 100"/>
                  <a:gd name="T4" fmla="*/ 22 w 106"/>
                  <a:gd name="T5" fmla="*/ 56 h 100"/>
                  <a:gd name="T6" fmla="*/ 60 w 106"/>
                  <a:gd name="T7" fmla="*/ 34 h 100"/>
                  <a:gd name="T8" fmla="*/ 79 w 106"/>
                  <a:gd name="T9" fmla="*/ 0 h 100"/>
                  <a:gd name="T10" fmla="*/ 91 w 106"/>
                  <a:gd name="T11" fmla="*/ 10 h 100"/>
                  <a:gd name="T12" fmla="*/ 104 w 106"/>
                  <a:gd name="T13" fmla="*/ 6 h 100"/>
                  <a:gd name="T14" fmla="*/ 105 w 106"/>
                  <a:gd name="T15" fmla="*/ 18 h 100"/>
                  <a:gd name="T16" fmla="*/ 85 w 106"/>
                  <a:gd name="T17" fmla="*/ 41 h 100"/>
                  <a:gd name="T18" fmla="*/ 90 w 106"/>
                  <a:gd name="T19" fmla="*/ 52 h 100"/>
                  <a:gd name="T20" fmla="*/ 67 w 106"/>
                  <a:gd name="T21" fmla="*/ 56 h 100"/>
                  <a:gd name="T22" fmla="*/ 57 w 106"/>
                  <a:gd name="T23" fmla="*/ 89 h 100"/>
                  <a:gd name="T24" fmla="*/ 34 w 106"/>
                  <a:gd name="T25" fmla="*/ 99 h 100"/>
                  <a:gd name="T26" fmla="*/ 0 w 106"/>
                  <a:gd name="T27" fmla="*/ 87 h 100"/>
                  <a:gd name="T28" fmla="*/ 0 w 106"/>
                  <a:gd name="T29" fmla="*/ 87 h 100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06"/>
                  <a:gd name="T46" fmla="*/ 0 h 100"/>
                  <a:gd name="T47" fmla="*/ 106 w 106"/>
                  <a:gd name="T48" fmla="*/ 100 h 100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06" h="100">
                    <a:moveTo>
                      <a:pt x="0" y="87"/>
                    </a:moveTo>
                    <a:lnTo>
                      <a:pt x="0" y="87"/>
                    </a:lnTo>
                    <a:lnTo>
                      <a:pt x="22" y="56"/>
                    </a:lnTo>
                    <a:lnTo>
                      <a:pt x="60" y="34"/>
                    </a:lnTo>
                    <a:lnTo>
                      <a:pt x="79" y="0"/>
                    </a:lnTo>
                    <a:lnTo>
                      <a:pt x="91" y="10"/>
                    </a:lnTo>
                    <a:lnTo>
                      <a:pt x="104" y="6"/>
                    </a:lnTo>
                    <a:lnTo>
                      <a:pt x="105" y="18"/>
                    </a:lnTo>
                    <a:lnTo>
                      <a:pt x="85" y="41"/>
                    </a:lnTo>
                    <a:lnTo>
                      <a:pt x="90" y="52"/>
                    </a:lnTo>
                    <a:lnTo>
                      <a:pt x="67" y="56"/>
                    </a:lnTo>
                    <a:lnTo>
                      <a:pt x="57" y="89"/>
                    </a:lnTo>
                    <a:lnTo>
                      <a:pt x="34" y="99"/>
                    </a:lnTo>
                    <a:lnTo>
                      <a:pt x="0" y="87"/>
                    </a:lnTo>
                  </a:path>
                </a:pathLst>
              </a:custGeom>
              <a:grpFill/>
              <a:ln w="63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pPr>
                  <a:defRPr/>
                </a:pPr>
                <a:endParaRPr lang="en-GB" dirty="0"/>
              </a:p>
            </p:txBody>
          </p:sp>
          <p:sp>
            <p:nvSpPr>
              <p:cNvPr id="232" name="Freeform 231"/>
              <p:cNvSpPr>
                <a:spLocks/>
              </p:cNvSpPr>
              <p:nvPr/>
            </p:nvSpPr>
            <p:spPr bwMode="auto">
              <a:xfrm>
                <a:off x="5435" y="3915"/>
                <a:ext cx="80" cy="110"/>
              </a:xfrm>
              <a:custGeom>
                <a:avLst/>
                <a:gdLst>
                  <a:gd name="T0" fmla="*/ 0 w 80"/>
                  <a:gd name="T1" fmla="*/ 0 h 110"/>
                  <a:gd name="T2" fmla="*/ 0 w 80"/>
                  <a:gd name="T3" fmla="*/ 0 h 110"/>
                  <a:gd name="T4" fmla="*/ 22 w 80"/>
                  <a:gd name="T5" fmla="*/ 13 h 110"/>
                  <a:gd name="T6" fmla="*/ 28 w 80"/>
                  <a:gd name="T7" fmla="*/ 37 h 110"/>
                  <a:gd name="T8" fmla="*/ 37 w 80"/>
                  <a:gd name="T9" fmla="*/ 43 h 110"/>
                  <a:gd name="T10" fmla="*/ 43 w 80"/>
                  <a:gd name="T11" fmla="*/ 33 h 110"/>
                  <a:gd name="T12" fmla="*/ 47 w 80"/>
                  <a:gd name="T13" fmla="*/ 50 h 110"/>
                  <a:gd name="T14" fmla="*/ 79 w 80"/>
                  <a:gd name="T15" fmla="*/ 50 h 110"/>
                  <a:gd name="T16" fmla="*/ 73 w 80"/>
                  <a:gd name="T17" fmla="*/ 74 h 110"/>
                  <a:gd name="T18" fmla="*/ 57 w 80"/>
                  <a:gd name="T19" fmla="*/ 77 h 110"/>
                  <a:gd name="T20" fmla="*/ 43 w 80"/>
                  <a:gd name="T21" fmla="*/ 108 h 110"/>
                  <a:gd name="T22" fmla="*/ 28 w 80"/>
                  <a:gd name="T23" fmla="*/ 109 h 110"/>
                  <a:gd name="T24" fmla="*/ 35 w 80"/>
                  <a:gd name="T25" fmla="*/ 98 h 110"/>
                  <a:gd name="T26" fmla="*/ 15 w 80"/>
                  <a:gd name="T27" fmla="*/ 75 h 110"/>
                  <a:gd name="T28" fmla="*/ 31 w 80"/>
                  <a:gd name="T29" fmla="*/ 56 h 110"/>
                  <a:gd name="T30" fmla="*/ 28 w 80"/>
                  <a:gd name="T31" fmla="*/ 40 h 110"/>
                  <a:gd name="T32" fmla="*/ 0 w 80"/>
                  <a:gd name="T33" fmla="*/ 0 h 110"/>
                  <a:gd name="T34" fmla="*/ 0 w 80"/>
                  <a:gd name="T35" fmla="*/ 0 h 110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80"/>
                  <a:gd name="T55" fmla="*/ 0 h 110"/>
                  <a:gd name="T56" fmla="*/ 80 w 80"/>
                  <a:gd name="T57" fmla="*/ 110 h 110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80" h="110">
                    <a:moveTo>
                      <a:pt x="0" y="0"/>
                    </a:moveTo>
                    <a:lnTo>
                      <a:pt x="0" y="0"/>
                    </a:lnTo>
                    <a:lnTo>
                      <a:pt x="22" y="13"/>
                    </a:lnTo>
                    <a:lnTo>
                      <a:pt x="28" y="37"/>
                    </a:lnTo>
                    <a:lnTo>
                      <a:pt x="37" y="43"/>
                    </a:lnTo>
                    <a:lnTo>
                      <a:pt x="43" y="33"/>
                    </a:lnTo>
                    <a:lnTo>
                      <a:pt x="47" y="50"/>
                    </a:lnTo>
                    <a:lnTo>
                      <a:pt x="79" y="50"/>
                    </a:lnTo>
                    <a:lnTo>
                      <a:pt x="73" y="74"/>
                    </a:lnTo>
                    <a:lnTo>
                      <a:pt x="57" y="77"/>
                    </a:lnTo>
                    <a:lnTo>
                      <a:pt x="43" y="108"/>
                    </a:lnTo>
                    <a:lnTo>
                      <a:pt x="28" y="109"/>
                    </a:lnTo>
                    <a:lnTo>
                      <a:pt x="35" y="98"/>
                    </a:lnTo>
                    <a:lnTo>
                      <a:pt x="15" y="75"/>
                    </a:lnTo>
                    <a:lnTo>
                      <a:pt x="31" y="56"/>
                    </a:lnTo>
                    <a:lnTo>
                      <a:pt x="28" y="40"/>
                    </a:lnTo>
                    <a:lnTo>
                      <a:pt x="0" y="0"/>
                    </a:lnTo>
                  </a:path>
                </a:pathLst>
              </a:custGeom>
              <a:grpFill/>
              <a:ln w="63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pPr>
                  <a:defRPr/>
                </a:pPr>
                <a:endParaRPr lang="en-GB" dirty="0"/>
              </a:p>
            </p:txBody>
          </p:sp>
        </p:grpSp>
        <p:sp>
          <p:nvSpPr>
            <p:cNvPr id="40" name="Freeform 39"/>
            <p:cNvSpPr>
              <a:spLocks/>
            </p:cNvSpPr>
            <p:nvPr/>
          </p:nvSpPr>
          <p:spPr bwMode="auto">
            <a:xfrm>
              <a:off x="4002828" y="3728658"/>
              <a:ext cx="287335" cy="260354"/>
            </a:xfrm>
            <a:custGeom>
              <a:avLst/>
              <a:gdLst>
                <a:gd name="T0" fmla="*/ 0 w 230"/>
                <a:gd name="T1" fmla="*/ 184855067 h 199"/>
                <a:gd name="T2" fmla="*/ 0 w 230"/>
                <a:gd name="T3" fmla="*/ 184855067 h 199"/>
                <a:gd name="T4" fmla="*/ 34336892 w 230"/>
                <a:gd name="T5" fmla="*/ 196837704 h 199"/>
                <a:gd name="T6" fmla="*/ 112372904 w 230"/>
                <a:gd name="T7" fmla="*/ 184855067 h 199"/>
                <a:gd name="T8" fmla="*/ 126419980 w 230"/>
                <a:gd name="T9" fmla="*/ 150623590 h 199"/>
                <a:gd name="T10" fmla="*/ 179485088 w 230"/>
                <a:gd name="T11" fmla="*/ 131794665 h 199"/>
                <a:gd name="T12" fmla="*/ 184167446 w 230"/>
                <a:gd name="T13" fmla="*/ 102696964 h 199"/>
                <a:gd name="T14" fmla="*/ 202895633 w 230"/>
                <a:gd name="T15" fmla="*/ 95850677 h 199"/>
                <a:gd name="T16" fmla="*/ 195092534 w 230"/>
                <a:gd name="T17" fmla="*/ 80446837 h 199"/>
                <a:gd name="T18" fmla="*/ 213821969 w 230"/>
                <a:gd name="T19" fmla="*/ 78734284 h 199"/>
                <a:gd name="T20" fmla="*/ 227867797 w 230"/>
                <a:gd name="T21" fmla="*/ 49636583 h 199"/>
                <a:gd name="T22" fmla="*/ 221625068 w 230"/>
                <a:gd name="T23" fmla="*/ 20538866 h 199"/>
                <a:gd name="T24" fmla="*/ 293419571 w 230"/>
                <a:gd name="T25" fmla="*/ 0 h 199"/>
                <a:gd name="T26" fmla="*/ 357409805 w 230"/>
                <a:gd name="T27" fmla="*/ 42790286 h 199"/>
                <a:gd name="T28" fmla="*/ 340240740 w 230"/>
                <a:gd name="T29" fmla="*/ 61617913 h 199"/>
                <a:gd name="T30" fmla="*/ 279372495 w 230"/>
                <a:gd name="T31" fmla="*/ 61617913 h 199"/>
                <a:gd name="T32" fmla="*/ 279372495 w 230"/>
                <a:gd name="T33" fmla="*/ 99274475 h 199"/>
                <a:gd name="T34" fmla="*/ 307465399 w 230"/>
                <a:gd name="T35" fmla="*/ 123237133 h 199"/>
                <a:gd name="T36" fmla="*/ 290297582 w 230"/>
                <a:gd name="T37" fmla="*/ 135218463 h 199"/>
                <a:gd name="T38" fmla="*/ 294979941 w 230"/>
                <a:gd name="T39" fmla="*/ 157469877 h 199"/>
                <a:gd name="T40" fmla="*/ 232550156 w 230"/>
                <a:gd name="T41" fmla="*/ 234492937 h 199"/>
                <a:gd name="T42" fmla="*/ 204457252 w 230"/>
                <a:gd name="T43" fmla="*/ 232781693 h 199"/>
                <a:gd name="T44" fmla="*/ 184167446 w 230"/>
                <a:gd name="T45" fmla="*/ 251609309 h 199"/>
                <a:gd name="T46" fmla="*/ 218503079 w 230"/>
                <a:gd name="T47" fmla="*/ 323497286 h 199"/>
                <a:gd name="T48" fmla="*/ 170120370 w 230"/>
                <a:gd name="T49" fmla="*/ 323497286 h 199"/>
                <a:gd name="T50" fmla="*/ 152952514 w 230"/>
                <a:gd name="T51" fmla="*/ 338902414 h 199"/>
                <a:gd name="T52" fmla="*/ 117055263 w 230"/>
                <a:gd name="T53" fmla="*/ 296110830 h 199"/>
                <a:gd name="T54" fmla="*/ 17167821 w 230"/>
                <a:gd name="T55" fmla="*/ 304669670 h 199"/>
                <a:gd name="T56" fmla="*/ 49943099 w 230"/>
                <a:gd name="T57" fmla="*/ 255031799 h 199"/>
                <a:gd name="T58" fmla="*/ 0 w 230"/>
                <a:gd name="T59" fmla="*/ 184855067 h 199"/>
                <a:gd name="T60" fmla="*/ 0 w 230"/>
                <a:gd name="T61" fmla="*/ 184855067 h 199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230"/>
                <a:gd name="T94" fmla="*/ 0 h 199"/>
                <a:gd name="T95" fmla="*/ 230 w 230"/>
                <a:gd name="T96" fmla="*/ 199 h 199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230" h="199">
                  <a:moveTo>
                    <a:pt x="0" y="108"/>
                  </a:moveTo>
                  <a:lnTo>
                    <a:pt x="0" y="108"/>
                  </a:lnTo>
                  <a:lnTo>
                    <a:pt x="22" y="115"/>
                  </a:lnTo>
                  <a:lnTo>
                    <a:pt x="72" y="108"/>
                  </a:lnTo>
                  <a:lnTo>
                    <a:pt x="81" y="88"/>
                  </a:lnTo>
                  <a:lnTo>
                    <a:pt x="115" y="77"/>
                  </a:lnTo>
                  <a:lnTo>
                    <a:pt x="118" y="60"/>
                  </a:lnTo>
                  <a:lnTo>
                    <a:pt x="130" y="56"/>
                  </a:lnTo>
                  <a:lnTo>
                    <a:pt x="125" y="47"/>
                  </a:lnTo>
                  <a:lnTo>
                    <a:pt x="137" y="46"/>
                  </a:lnTo>
                  <a:lnTo>
                    <a:pt x="146" y="29"/>
                  </a:lnTo>
                  <a:lnTo>
                    <a:pt x="142" y="12"/>
                  </a:lnTo>
                  <a:lnTo>
                    <a:pt x="188" y="0"/>
                  </a:lnTo>
                  <a:lnTo>
                    <a:pt x="229" y="25"/>
                  </a:lnTo>
                  <a:lnTo>
                    <a:pt x="218" y="36"/>
                  </a:lnTo>
                  <a:lnTo>
                    <a:pt x="179" y="36"/>
                  </a:lnTo>
                  <a:lnTo>
                    <a:pt x="179" y="58"/>
                  </a:lnTo>
                  <a:lnTo>
                    <a:pt x="197" y="72"/>
                  </a:lnTo>
                  <a:lnTo>
                    <a:pt x="186" y="79"/>
                  </a:lnTo>
                  <a:lnTo>
                    <a:pt x="189" y="92"/>
                  </a:lnTo>
                  <a:lnTo>
                    <a:pt x="149" y="137"/>
                  </a:lnTo>
                  <a:lnTo>
                    <a:pt x="131" y="136"/>
                  </a:lnTo>
                  <a:lnTo>
                    <a:pt x="118" y="147"/>
                  </a:lnTo>
                  <a:lnTo>
                    <a:pt x="140" y="189"/>
                  </a:lnTo>
                  <a:lnTo>
                    <a:pt x="109" y="189"/>
                  </a:lnTo>
                  <a:lnTo>
                    <a:pt x="98" y="198"/>
                  </a:lnTo>
                  <a:lnTo>
                    <a:pt x="75" y="173"/>
                  </a:lnTo>
                  <a:lnTo>
                    <a:pt x="11" y="178"/>
                  </a:lnTo>
                  <a:lnTo>
                    <a:pt x="32" y="149"/>
                  </a:lnTo>
                  <a:lnTo>
                    <a:pt x="0" y="108"/>
                  </a:lnTo>
                </a:path>
              </a:pathLst>
            </a:custGeom>
            <a:grpFill/>
            <a:ln w="6350">
              <a:solidFill>
                <a:schemeClr val="bg1"/>
              </a:solidFill>
              <a:round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>
                <a:defRPr/>
              </a:pPr>
              <a:endParaRPr lang="en-GB" dirty="0"/>
            </a:p>
          </p:txBody>
        </p:sp>
        <p:grpSp>
          <p:nvGrpSpPr>
            <p:cNvPr id="41" name="Group 73"/>
            <p:cNvGrpSpPr>
              <a:grpSpLocks/>
            </p:cNvGrpSpPr>
            <p:nvPr/>
          </p:nvGrpSpPr>
          <p:grpSpPr bwMode="auto">
            <a:xfrm>
              <a:off x="5369589" y="4462090"/>
              <a:ext cx="203196" cy="136527"/>
              <a:chOff x="5006" y="3464"/>
              <a:chExt cx="164" cy="107"/>
            </a:xfrm>
            <a:grpFill/>
          </p:grpSpPr>
          <p:sp>
            <p:nvSpPr>
              <p:cNvPr id="228" name="Freeform 227"/>
              <p:cNvSpPr>
                <a:spLocks/>
              </p:cNvSpPr>
              <p:nvPr/>
            </p:nvSpPr>
            <p:spPr bwMode="auto">
              <a:xfrm>
                <a:off x="5006" y="3464"/>
                <a:ext cx="136" cy="107"/>
              </a:xfrm>
              <a:custGeom>
                <a:avLst/>
                <a:gdLst>
                  <a:gd name="T0" fmla="*/ 0 w 136"/>
                  <a:gd name="T1" fmla="*/ 0 h 107"/>
                  <a:gd name="T2" fmla="*/ 0 w 136"/>
                  <a:gd name="T3" fmla="*/ 0 h 107"/>
                  <a:gd name="T4" fmla="*/ 2 w 136"/>
                  <a:gd name="T5" fmla="*/ 88 h 107"/>
                  <a:gd name="T6" fmla="*/ 24 w 136"/>
                  <a:gd name="T7" fmla="*/ 91 h 107"/>
                  <a:gd name="T8" fmla="*/ 46 w 136"/>
                  <a:gd name="T9" fmla="*/ 67 h 107"/>
                  <a:gd name="T10" fmla="*/ 70 w 136"/>
                  <a:gd name="T11" fmla="*/ 78 h 107"/>
                  <a:gd name="T12" fmla="*/ 93 w 136"/>
                  <a:gd name="T13" fmla="*/ 101 h 107"/>
                  <a:gd name="T14" fmla="*/ 135 w 136"/>
                  <a:gd name="T15" fmla="*/ 106 h 107"/>
                  <a:gd name="T16" fmla="*/ 87 w 136"/>
                  <a:gd name="T17" fmla="*/ 67 h 107"/>
                  <a:gd name="T18" fmla="*/ 90 w 136"/>
                  <a:gd name="T19" fmla="*/ 47 h 107"/>
                  <a:gd name="T20" fmla="*/ 67 w 136"/>
                  <a:gd name="T21" fmla="*/ 41 h 107"/>
                  <a:gd name="T22" fmla="*/ 46 w 136"/>
                  <a:gd name="T23" fmla="*/ 16 h 107"/>
                  <a:gd name="T24" fmla="*/ 0 w 136"/>
                  <a:gd name="T25" fmla="*/ 0 h 107"/>
                  <a:gd name="T26" fmla="*/ 0 w 136"/>
                  <a:gd name="T27" fmla="*/ 0 h 107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136"/>
                  <a:gd name="T43" fmla="*/ 0 h 107"/>
                  <a:gd name="T44" fmla="*/ 136 w 136"/>
                  <a:gd name="T45" fmla="*/ 107 h 107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136" h="107">
                    <a:moveTo>
                      <a:pt x="0" y="0"/>
                    </a:moveTo>
                    <a:lnTo>
                      <a:pt x="0" y="0"/>
                    </a:lnTo>
                    <a:lnTo>
                      <a:pt x="2" y="88"/>
                    </a:lnTo>
                    <a:lnTo>
                      <a:pt x="24" y="91"/>
                    </a:lnTo>
                    <a:lnTo>
                      <a:pt x="46" y="67"/>
                    </a:lnTo>
                    <a:lnTo>
                      <a:pt x="70" y="78"/>
                    </a:lnTo>
                    <a:lnTo>
                      <a:pt x="93" y="101"/>
                    </a:lnTo>
                    <a:lnTo>
                      <a:pt x="135" y="106"/>
                    </a:lnTo>
                    <a:lnTo>
                      <a:pt x="87" y="67"/>
                    </a:lnTo>
                    <a:lnTo>
                      <a:pt x="90" y="47"/>
                    </a:lnTo>
                    <a:lnTo>
                      <a:pt x="67" y="41"/>
                    </a:lnTo>
                    <a:lnTo>
                      <a:pt x="46" y="16"/>
                    </a:lnTo>
                    <a:lnTo>
                      <a:pt x="0" y="0"/>
                    </a:lnTo>
                  </a:path>
                </a:pathLst>
              </a:custGeom>
              <a:grpFill/>
              <a:ln w="63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pPr>
                  <a:defRPr/>
                </a:pPr>
                <a:endParaRPr lang="en-GB" dirty="0"/>
              </a:p>
            </p:txBody>
          </p:sp>
          <p:sp>
            <p:nvSpPr>
              <p:cNvPr id="229" name="Freeform 75"/>
              <p:cNvSpPr>
                <a:spLocks/>
              </p:cNvSpPr>
              <p:nvPr/>
            </p:nvSpPr>
            <p:spPr bwMode="auto">
              <a:xfrm>
                <a:off x="5105" y="3487"/>
                <a:ext cx="57" cy="28"/>
              </a:xfrm>
              <a:custGeom>
                <a:avLst/>
                <a:gdLst>
                  <a:gd name="T0" fmla="*/ 0 w 57"/>
                  <a:gd name="T1" fmla="*/ 18 h 28"/>
                  <a:gd name="T2" fmla="*/ 0 w 57"/>
                  <a:gd name="T3" fmla="*/ 18 h 28"/>
                  <a:gd name="T4" fmla="*/ 33 w 57"/>
                  <a:gd name="T5" fmla="*/ 27 h 28"/>
                  <a:gd name="T6" fmla="*/ 56 w 57"/>
                  <a:gd name="T7" fmla="*/ 8 h 28"/>
                  <a:gd name="T8" fmla="*/ 47 w 57"/>
                  <a:gd name="T9" fmla="*/ 0 h 28"/>
                  <a:gd name="T10" fmla="*/ 40 w 57"/>
                  <a:gd name="T11" fmla="*/ 10 h 28"/>
                  <a:gd name="T12" fmla="*/ 0 w 57"/>
                  <a:gd name="T13" fmla="*/ 18 h 28"/>
                  <a:gd name="T14" fmla="*/ 0 w 57"/>
                  <a:gd name="T15" fmla="*/ 18 h 2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57"/>
                  <a:gd name="T25" fmla="*/ 0 h 28"/>
                  <a:gd name="T26" fmla="*/ 57 w 57"/>
                  <a:gd name="T27" fmla="*/ 28 h 28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57" h="28">
                    <a:moveTo>
                      <a:pt x="0" y="18"/>
                    </a:moveTo>
                    <a:lnTo>
                      <a:pt x="0" y="18"/>
                    </a:lnTo>
                    <a:lnTo>
                      <a:pt x="33" y="27"/>
                    </a:lnTo>
                    <a:lnTo>
                      <a:pt x="56" y="8"/>
                    </a:lnTo>
                    <a:lnTo>
                      <a:pt x="47" y="0"/>
                    </a:lnTo>
                    <a:lnTo>
                      <a:pt x="40" y="10"/>
                    </a:lnTo>
                    <a:lnTo>
                      <a:pt x="0" y="18"/>
                    </a:lnTo>
                  </a:path>
                </a:pathLst>
              </a:custGeom>
              <a:grpFill/>
              <a:ln w="63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pPr>
                  <a:defRPr/>
                </a:pPr>
                <a:endParaRPr lang="en-GB" dirty="0"/>
              </a:p>
            </p:txBody>
          </p:sp>
          <p:sp>
            <p:nvSpPr>
              <p:cNvPr id="230" name="Freeform 229"/>
              <p:cNvSpPr>
                <a:spLocks/>
              </p:cNvSpPr>
              <p:nvPr/>
            </p:nvSpPr>
            <p:spPr bwMode="auto">
              <a:xfrm>
                <a:off x="5139" y="3466"/>
                <a:ext cx="31" cy="28"/>
              </a:xfrm>
              <a:custGeom>
                <a:avLst/>
                <a:gdLst>
                  <a:gd name="T0" fmla="*/ 0 w 31"/>
                  <a:gd name="T1" fmla="*/ 0 h 28"/>
                  <a:gd name="T2" fmla="*/ 0 w 31"/>
                  <a:gd name="T3" fmla="*/ 0 h 28"/>
                  <a:gd name="T4" fmla="*/ 23 w 31"/>
                  <a:gd name="T5" fmla="*/ 12 h 28"/>
                  <a:gd name="T6" fmla="*/ 30 w 31"/>
                  <a:gd name="T7" fmla="*/ 27 h 28"/>
                  <a:gd name="T8" fmla="*/ 29 w 31"/>
                  <a:gd name="T9" fmla="*/ 16 h 28"/>
                  <a:gd name="T10" fmla="*/ 0 w 31"/>
                  <a:gd name="T11" fmla="*/ 0 h 28"/>
                  <a:gd name="T12" fmla="*/ 0 w 31"/>
                  <a:gd name="T13" fmla="*/ 0 h 2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1"/>
                  <a:gd name="T22" fmla="*/ 0 h 28"/>
                  <a:gd name="T23" fmla="*/ 31 w 31"/>
                  <a:gd name="T24" fmla="*/ 28 h 2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1" h="28">
                    <a:moveTo>
                      <a:pt x="0" y="0"/>
                    </a:moveTo>
                    <a:lnTo>
                      <a:pt x="0" y="0"/>
                    </a:lnTo>
                    <a:lnTo>
                      <a:pt x="23" y="12"/>
                    </a:lnTo>
                    <a:lnTo>
                      <a:pt x="30" y="27"/>
                    </a:lnTo>
                    <a:lnTo>
                      <a:pt x="29" y="16"/>
                    </a:lnTo>
                    <a:lnTo>
                      <a:pt x="0" y="0"/>
                    </a:lnTo>
                  </a:path>
                </a:pathLst>
              </a:custGeom>
              <a:grpFill/>
              <a:ln w="63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pPr>
                  <a:defRPr/>
                </a:pPr>
                <a:endParaRPr lang="en-GB" dirty="0"/>
              </a:p>
            </p:txBody>
          </p:sp>
        </p:grpSp>
        <p:grpSp>
          <p:nvGrpSpPr>
            <p:cNvPr id="42" name="Group 77"/>
            <p:cNvGrpSpPr>
              <a:grpSpLocks/>
            </p:cNvGrpSpPr>
            <p:nvPr/>
          </p:nvGrpSpPr>
          <p:grpSpPr bwMode="auto">
            <a:xfrm>
              <a:off x="4963333" y="4084280"/>
              <a:ext cx="153987" cy="234953"/>
              <a:chOff x="4680" y="3175"/>
              <a:chExt cx="125" cy="179"/>
            </a:xfrm>
            <a:grpFill/>
          </p:grpSpPr>
          <p:sp>
            <p:nvSpPr>
              <p:cNvPr id="222" name="Freeform 221"/>
              <p:cNvSpPr>
                <a:spLocks/>
              </p:cNvSpPr>
              <p:nvPr/>
            </p:nvSpPr>
            <p:spPr bwMode="auto">
              <a:xfrm>
                <a:off x="4680" y="3275"/>
                <a:ext cx="32" cy="40"/>
              </a:xfrm>
              <a:custGeom>
                <a:avLst/>
                <a:gdLst>
                  <a:gd name="T0" fmla="*/ 0 w 32"/>
                  <a:gd name="T1" fmla="*/ 39 h 40"/>
                  <a:gd name="T2" fmla="*/ 0 w 32"/>
                  <a:gd name="T3" fmla="*/ 39 h 40"/>
                  <a:gd name="T4" fmla="*/ 22 w 32"/>
                  <a:gd name="T5" fmla="*/ 21 h 40"/>
                  <a:gd name="T6" fmla="*/ 31 w 32"/>
                  <a:gd name="T7" fmla="*/ 0 h 40"/>
                  <a:gd name="T8" fmla="*/ 0 w 32"/>
                  <a:gd name="T9" fmla="*/ 39 h 40"/>
                  <a:gd name="T10" fmla="*/ 0 w 32"/>
                  <a:gd name="T11" fmla="*/ 39 h 4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2"/>
                  <a:gd name="T19" fmla="*/ 0 h 40"/>
                  <a:gd name="T20" fmla="*/ 32 w 32"/>
                  <a:gd name="T21" fmla="*/ 40 h 4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2" h="40">
                    <a:moveTo>
                      <a:pt x="0" y="39"/>
                    </a:moveTo>
                    <a:lnTo>
                      <a:pt x="0" y="39"/>
                    </a:lnTo>
                    <a:lnTo>
                      <a:pt x="22" y="21"/>
                    </a:lnTo>
                    <a:lnTo>
                      <a:pt x="31" y="0"/>
                    </a:lnTo>
                    <a:lnTo>
                      <a:pt x="0" y="39"/>
                    </a:lnTo>
                  </a:path>
                </a:pathLst>
              </a:custGeom>
              <a:solidFill>
                <a:srgbClr val="CC0000"/>
              </a:solidFill>
              <a:ln w="63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pPr>
                  <a:defRPr/>
                </a:pPr>
                <a:endParaRPr lang="en-GB" dirty="0"/>
              </a:p>
            </p:txBody>
          </p:sp>
          <p:sp>
            <p:nvSpPr>
              <p:cNvPr id="223" name="Freeform 79"/>
              <p:cNvSpPr>
                <a:spLocks/>
              </p:cNvSpPr>
              <p:nvPr/>
            </p:nvSpPr>
            <p:spPr bwMode="auto">
              <a:xfrm>
                <a:off x="4717" y="3175"/>
                <a:ext cx="57" cy="84"/>
              </a:xfrm>
              <a:custGeom>
                <a:avLst/>
                <a:gdLst>
                  <a:gd name="T0" fmla="*/ 0 w 57"/>
                  <a:gd name="T1" fmla="*/ 33 h 84"/>
                  <a:gd name="T2" fmla="*/ 0 w 57"/>
                  <a:gd name="T3" fmla="*/ 33 h 84"/>
                  <a:gd name="T4" fmla="*/ 11 w 57"/>
                  <a:gd name="T5" fmla="*/ 0 h 84"/>
                  <a:gd name="T6" fmla="*/ 30 w 57"/>
                  <a:gd name="T7" fmla="*/ 1 h 84"/>
                  <a:gd name="T8" fmla="*/ 35 w 57"/>
                  <a:gd name="T9" fmla="*/ 23 h 84"/>
                  <a:gd name="T10" fmla="*/ 20 w 57"/>
                  <a:gd name="T11" fmla="*/ 45 h 84"/>
                  <a:gd name="T12" fmla="*/ 23 w 57"/>
                  <a:gd name="T13" fmla="*/ 58 h 84"/>
                  <a:gd name="T14" fmla="*/ 53 w 57"/>
                  <a:gd name="T15" fmla="*/ 66 h 84"/>
                  <a:gd name="T16" fmla="*/ 56 w 57"/>
                  <a:gd name="T17" fmla="*/ 83 h 84"/>
                  <a:gd name="T18" fmla="*/ 38 w 57"/>
                  <a:gd name="T19" fmla="*/ 66 h 84"/>
                  <a:gd name="T20" fmla="*/ 38 w 57"/>
                  <a:gd name="T21" fmla="*/ 74 h 84"/>
                  <a:gd name="T22" fmla="*/ 11 w 57"/>
                  <a:gd name="T23" fmla="*/ 66 h 84"/>
                  <a:gd name="T24" fmla="*/ 0 w 57"/>
                  <a:gd name="T25" fmla="*/ 33 h 84"/>
                  <a:gd name="T26" fmla="*/ 0 w 57"/>
                  <a:gd name="T27" fmla="*/ 33 h 84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57"/>
                  <a:gd name="T43" fmla="*/ 0 h 84"/>
                  <a:gd name="T44" fmla="*/ 57 w 57"/>
                  <a:gd name="T45" fmla="*/ 84 h 84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57" h="84">
                    <a:moveTo>
                      <a:pt x="0" y="33"/>
                    </a:moveTo>
                    <a:lnTo>
                      <a:pt x="0" y="33"/>
                    </a:lnTo>
                    <a:lnTo>
                      <a:pt x="11" y="0"/>
                    </a:lnTo>
                    <a:lnTo>
                      <a:pt x="30" y="1"/>
                    </a:lnTo>
                    <a:lnTo>
                      <a:pt x="35" y="23"/>
                    </a:lnTo>
                    <a:lnTo>
                      <a:pt x="20" y="45"/>
                    </a:lnTo>
                    <a:lnTo>
                      <a:pt x="23" y="58"/>
                    </a:lnTo>
                    <a:lnTo>
                      <a:pt x="53" y="66"/>
                    </a:lnTo>
                    <a:lnTo>
                      <a:pt x="56" y="83"/>
                    </a:lnTo>
                    <a:lnTo>
                      <a:pt x="38" y="66"/>
                    </a:lnTo>
                    <a:lnTo>
                      <a:pt x="38" y="74"/>
                    </a:lnTo>
                    <a:lnTo>
                      <a:pt x="11" y="66"/>
                    </a:lnTo>
                    <a:lnTo>
                      <a:pt x="0" y="33"/>
                    </a:lnTo>
                  </a:path>
                </a:pathLst>
              </a:custGeom>
              <a:solidFill>
                <a:srgbClr val="CC0000"/>
              </a:solidFill>
              <a:ln w="63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pPr>
                  <a:defRPr/>
                </a:pPr>
                <a:endParaRPr lang="en-GB" dirty="0"/>
              </a:p>
            </p:txBody>
          </p:sp>
          <p:sp>
            <p:nvSpPr>
              <p:cNvPr id="224" name="Freeform 223"/>
              <p:cNvSpPr>
                <a:spLocks/>
              </p:cNvSpPr>
              <p:nvPr/>
            </p:nvSpPr>
            <p:spPr bwMode="auto">
              <a:xfrm>
                <a:off x="4722" y="3246"/>
                <a:ext cx="17" cy="18"/>
              </a:xfrm>
              <a:custGeom>
                <a:avLst/>
                <a:gdLst>
                  <a:gd name="T0" fmla="*/ 0 w 17"/>
                  <a:gd name="T1" fmla="*/ 0 h 18"/>
                  <a:gd name="T2" fmla="*/ 0 w 17"/>
                  <a:gd name="T3" fmla="*/ 0 h 18"/>
                  <a:gd name="T4" fmla="*/ 8 w 17"/>
                  <a:gd name="T5" fmla="*/ 0 h 18"/>
                  <a:gd name="T6" fmla="*/ 16 w 17"/>
                  <a:gd name="T7" fmla="*/ 3 h 18"/>
                  <a:gd name="T8" fmla="*/ 12 w 17"/>
                  <a:gd name="T9" fmla="*/ 17 h 18"/>
                  <a:gd name="T10" fmla="*/ 0 w 17"/>
                  <a:gd name="T11" fmla="*/ 0 h 18"/>
                  <a:gd name="T12" fmla="*/ 0 w 17"/>
                  <a:gd name="T13" fmla="*/ 0 h 1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"/>
                  <a:gd name="T22" fmla="*/ 0 h 18"/>
                  <a:gd name="T23" fmla="*/ 17 w 17"/>
                  <a:gd name="T24" fmla="*/ 18 h 1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" h="18">
                    <a:moveTo>
                      <a:pt x="0" y="0"/>
                    </a:moveTo>
                    <a:lnTo>
                      <a:pt x="0" y="0"/>
                    </a:lnTo>
                    <a:lnTo>
                      <a:pt x="8" y="0"/>
                    </a:lnTo>
                    <a:lnTo>
                      <a:pt x="16" y="3"/>
                    </a:lnTo>
                    <a:lnTo>
                      <a:pt x="12" y="17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CC0000"/>
              </a:solidFill>
              <a:ln w="63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pPr>
                  <a:defRPr/>
                </a:pPr>
                <a:endParaRPr lang="en-GB" dirty="0"/>
              </a:p>
            </p:txBody>
          </p:sp>
          <p:sp>
            <p:nvSpPr>
              <p:cNvPr id="225" name="Freeform 81"/>
              <p:cNvSpPr>
                <a:spLocks/>
              </p:cNvSpPr>
              <p:nvPr/>
            </p:nvSpPr>
            <p:spPr bwMode="auto">
              <a:xfrm>
                <a:off x="4744" y="3267"/>
                <a:ext cx="15" cy="22"/>
              </a:xfrm>
              <a:custGeom>
                <a:avLst/>
                <a:gdLst>
                  <a:gd name="T0" fmla="*/ 0 w 15"/>
                  <a:gd name="T1" fmla="*/ 0 h 22"/>
                  <a:gd name="T2" fmla="*/ 0 w 15"/>
                  <a:gd name="T3" fmla="*/ 0 h 22"/>
                  <a:gd name="T4" fmla="*/ 1 w 15"/>
                  <a:gd name="T5" fmla="*/ 21 h 22"/>
                  <a:gd name="T6" fmla="*/ 14 w 15"/>
                  <a:gd name="T7" fmla="*/ 12 h 22"/>
                  <a:gd name="T8" fmla="*/ 0 w 15"/>
                  <a:gd name="T9" fmla="*/ 0 h 22"/>
                  <a:gd name="T10" fmla="*/ 0 w 15"/>
                  <a:gd name="T11" fmla="*/ 0 h 2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5"/>
                  <a:gd name="T19" fmla="*/ 0 h 22"/>
                  <a:gd name="T20" fmla="*/ 15 w 15"/>
                  <a:gd name="T21" fmla="*/ 22 h 2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5" h="22">
                    <a:moveTo>
                      <a:pt x="0" y="0"/>
                    </a:moveTo>
                    <a:lnTo>
                      <a:pt x="0" y="0"/>
                    </a:lnTo>
                    <a:lnTo>
                      <a:pt x="1" y="21"/>
                    </a:lnTo>
                    <a:lnTo>
                      <a:pt x="14" y="12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CC0000"/>
              </a:solidFill>
              <a:ln w="63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pPr>
                  <a:defRPr/>
                </a:pPr>
                <a:endParaRPr lang="en-GB" dirty="0"/>
              </a:p>
            </p:txBody>
          </p:sp>
          <p:sp>
            <p:nvSpPr>
              <p:cNvPr id="226" name="Freeform 225"/>
              <p:cNvSpPr>
                <a:spLocks/>
              </p:cNvSpPr>
              <p:nvPr/>
            </p:nvSpPr>
            <p:spPr bwMode="auto">
              <a:xfrm>
                <a:off x="4745" y="3297"/>
                <a:ext cx="60" cy="57"/>
              </a:xfrm>
              <a:custGeom>
                <a:avLst/>
                <a:gdLst>
                  <a:gd name="T0" fmla="*/ 0 w 60"/>
                  <a:gd name="T1" fmla="*/ 38 h 57"/>
                  <a:gd name="T2" fmla="*/ 0 w 60"/>
                  <a:gd name="T3" fmla="*/ 38 h 57"/>
                  <a:gd name="T4" fmla="*/ 13 w 60"/>
                  <a:gd name="T5" fmla="*/ 18 h 57"/>
                  <a:gd name="T6" fmla="*/ 28 w 60"/>
                  <a:gd name="T7" fmla="*/ 22 h 57"/>
                  <a:gd name="T8" fmla="*/ 49 w 60"/>
                  <a:gd name="T9" fmla="*/ 0 h 57"/>
                  <a:gd name="T10" fmla="*/ 59 w 60"/>
                  <a:gd name="T11" fmla="*/ 13 h 57"/>
                  <a:gd name="T12" fmla="*/ 58 w 60"/>
                  <a:gd name="T13" fmla="*/ 46 h 57"/>
                  <a:gd name="T14" fmla="*/ 53 w 60"/>
                  <a:gd name="T15" fmla="*/ 32 h 57"/>
                  <a:gd name="T16" fmla="*/ 47 w 60"/>
                  <a:gd name="T17" fmla="*/ 56 h 57"/>
                  <a:gd name="T18" fmla="*/ 32 w 60"/>
                  <a:gd name="T19" fmla="*/ 50 h 57"/>
                  <a:gd name="T20" fmla="*/ 23 w 60"/>
                  <a:gd name="T21" fmla="*/ 25 h 57"/>
                  <a:gd name="T22" fmla="*/ 0 w 60"/>
                  <a:gd name="T23" fmla="*/ 38 h 57"/>
                  <a:gd name="T24" fmla="*/ 0 w 60"/>
                  <a:gd name="T25" fmla="*/ 38 h 5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60"/>
                  <a:gd name="T40" fmla="*/ 0 h 57"/>
                  <a:gd name="T41" fmla="*/ 60 w 60"/>
                  <a:gd name="T42" fmla="*/ 57 h 57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60" h="57">
                    <a:moveTo>
                      <a:pt x="0" y="38"/>
                    </a:moveTo>
                    <a:lnTo>
                      <a:pt x="0" y="38"/>
                    </a:lnTo>
                    <a:lnTo>
                      <a:pt x="13" y="18"/>
                    </a:lnTo>
                    <a:lnTo>
                      <a:pt x="28" y="22"/>
                    </a:lnTo>
                    <a:lnTo>
                      <a:pt x="49" y="0"/>
                    </a:lnTo>
                    <a:lnTo>
                      <a:pt x="59" y="13"/>
                    </a:lnTo>
                    <a:lnTo>
                      <a:pt x="58" y="46"/>
                    </a:lnTo>
                    <a:lnTo>
                      <a:pt x="53" y="32"/>
                    </a:lnTo>
                    <a:lnTo>
                      <a:pt x="47" y="56"/>
                    </a:lnTo>
                    <a:lnTo>
                      <a:pt x="32" y="50"/>
                    </a:lnTo>
                    <a:lnTo>
                      <a:pt x="23" y="25"/>
                    </a:lnTo>
                    <a:lnTo>
                      <a:pt x="0" y="38"/>
                    </a:lnTo>
                  </a:path>
                </a:pathLst>
              </a:custGeom>
              <a:solidFill>
                <a:srgbClr val="CC0000"/>
              </a:solidFill>
              <a:ln w="63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pPr>
                  <a:defRPr/>
                </a:pPr>
                <a:endParaRPr lang="en-GB" dirty="0"/>
              </a:p>
            </p:txBody>
          </p:sp>
          <p:sp>
            <p:nvSpPr>
              <p:cNvPr id="227" name="Freeform 226"/>
              <p:cNvSpPr>
                <a:spLocks/>
              </p:cNvSpPr>
              <p:nvPr/>
            </p:nvSpPr>
            <p:spPr bwMode="auto">
              <a:xfrm>
                <a:off x="4752" y="3283"/>
                <a:ext cx="14" cy="24"/>
              </a:xfrm>
              <a:custGeom>
                <a:avLst/>
                <a:gdLst>
                  <a:gd name="T0" fmla="*/ 0 w 14"/>
                  <a:gd name="T1" fmla="*/ 14 h 24"/>
                  <a:gd name="T2" fmla="*/ 0 w 14"/>
                  <a:gd name="T3" fmla="*/ 14 h 24"/>
                  <a:gd name="T4" fmla="*/ 3 w 14"/>
                  <a:gd name="T5" fmla="*/ 10 h 24"/>
                  <a:gd name="T6" fmla="*/ 13 w 14"/>
                  <a:gd name="T7" fmla="*/ 0 h 24"/>
                  <a:gd name="T8" fmla="*/ 9 w 14"/>
                  <a:gd name="T9" fmla="*/ 23 h 24"/>
                  <a:gd name="T10" fmla="*/ 0 w 14"/>
                  <a:gd name="T11" fmla="*/ 14 h 24"/>
                  <a:gd name="T12" fmla="*/ 0 w 14"/>
                  <a:gd name="T13" fmla="*/ 14 h 2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"/>
                  <a:gd name="T22" fmla="*/ 0 h 24"/>
                  <a:gd name="T23" fmla="*/ 14 w 14"/>
                  <a:gd name="T24" fmla="*/ 24 h 2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" h="24">
                    <a:moveTo>
                      <a:pt x="0" y="14"/>
                    </a:moveTo>
                    <a:lnTo>
                      <a:pt x="0" y="14"/>
                    </a:lnTo>
                    <a:lnTo>
                      <a:pt x="3" y="10"/>
                    </a:lnTo>
                    <a:lnTo>
                      <a:pt x="13" y="0"/>
                    </a:lnTo>
                    <a:lnTo>
                      <a:pt x="9" y="23"/>
                    </a:lnTo>
                    <a:lnTo>
                      <a:pt x="0" y="14"/>
                    </a:lnTo>
                  </a:path>
                </a:pathLst>
              </a:custGeom>
              <a:solidFill>
                <a:srgbClr val="CC0000"/>
              </a:solidFill>
              <a:ln w="63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pPr>
                  <a:defRPr/>
                </a:pPr>
                <a:endParaRPr lang="en-GB" dirty="0"/>
              </a:p>
            </p:txBody>
          </p:sp>
        </p:grpSp>
        <p:sp>
          <p:nvSpPr>
            <p:cNvPr id="43" name="Freeform 42"/>
            <p:cNvSpPr>
              <a:spLocks/>
            </p:cNvSpPr>
            <p:nvPr/>
          </p:nvSpPr>
          <p:spPr bwMode="auto">
            <a:xfrm>
              <a:off x="3423397" y="2650732"/>
              <a:ext cx="2782858" cy="976324"/>
            </a:xfrm>
            <a:custGeom>
              <a:avLst/>
              <a:gdLst>
                <a:gd name="T0" fmla="*/ 37309631 w 2232"/>
                <a:gd name="T1" fmla="*/ 710412683 h 748"/>
                <a:gd name="T2" fmla="*/ 66845385 w 2232"/>
                <a:gd name="T3" fmla="*/ 442943307 h 748"/>
                <a:gd name="T4" fmla="*/ 129026444 w 2232"/>
                <a:gd name="T5" fmla="*/ 374798509 h 748"/>
                <a:gd name="T6" fmla="*/ 167890879 w 2232"/>
                <a:gd name="T7" fmla="*/ 560493703 h 748"/>
                <a:gd name="T8" fmla="*/ 300026834 w 2232"/>
                <a:gd name="T9" fmla="*/ 560493703 h 748"/>
                <a:gd name="T10" fmla="*/ 421280687 w 2232"/>
                <a:gd name="T11" fmla="*/ 431017413 h 748"/>
                <a:gd name="T12" fmla="*/ 592281039 w 2232"/>
                <a:gd name="T13" fmla="*/ 420796150 h 748"/>
                <a:gd name="T14" fmla="*/ 879870995 w 2232"/>
                <a:gd name="T15" fmla="*/ 419092823 h 748"/>
                <a:gd name="T16" fmla="*/ 881425770 w 2232"/>
                <a:gd name="T17" fmla="*/ 270877252 h 748"/>
                <a:gd name="T18" fmla="*/ 990243836 w 2232"/>
                <a:gd name="T19" fmla="*/ 408870255 h 748"/>
                <a:gd name="T20" fmla="*/ 1008898646 w 2232"/>
                <a:gd name="T21" fmla="*/ 398648993 h 748"/>
                <a:gd name="T22" fmla="*/ 1089734496 w 2232"/>
                <a:gd name="T23" fmla="*/ 417389497 h 748"/>
                <a:gd name="T24" fmla="*/ 1035326087 w 2232"/>
                <a:gd name="T25" fmla="*/ 238507527 h 748"/>
                <a:gd name="T26" fmla="*/ 1094397576 w 2232"/>
                <a:gd name="T27" fmla="*/ 247026768 h 748"/>
                <a:gd name="T28" fmla="*/ 1139479826 w 2232"/>
                <a:gd name="T29" fmla="*/ 195917844 h 748"/>
                <a:gd name="T30" fmla="*/ 1400642498 w 2232"/>
                <a:gd name="T31" fmla="*/ 78367386 h 748"/>
                <a:gd name="T32" fmla="*/ 1576305929 w 2232"/>
                <a:gd name="T33" fmla="*/ 56220229 h 748"/>
                <a:gd name="T34" fmla="*/ 1786169430 w 2232"/>
                <a:gd name="T35" fmla="*/ 47700987 h 748"/>
                <a:gd name="T36" fmla="*/ 1699115726 w 2232"/>
                <a:gd name="T37" fmla="*/ 223174980 h 748"/>
                <a:gd name="T38" fmla="*/ 1835914761 w 2232"/>
                <a:gd name="T39" fmla="*/ 209545759 h 748"/>
                <a:gd name="T40" fmla="*/ 2044223487 w 2232"/>
                <a:gd name="T41" fmla="*/ 218065001 h 748"/>
                <a:gd name="T42" fmla="*/ 2147483647 w 2232"/>
                <a:gd name="T43" fmla="*/ 284506472 h 748"/>
                <a:gd name="T44" fmla="*/ 2147483647 w 2232"/>
                <a:gd name="T45" fmla="*/ 267469294 h 748"/>
                <a:gd name="T46" fmla="*/ 2147483647 w 2232"/>
                <a:gd name="T47" fmla="*/ 371390551 h 748"/>
                <a:gd name="T48" fmla="*/ 2147483647 w 2232"/>
                <a:gd name="T49" fmla="*/ 361169288 h 748"/>
                <a:gd name="T50" fmla="*/ 2147483647 w 2232"/>
                <a:gd name="T51" fmla="*/ 459979180 h 748"/>
                <a:gd name="T52" fmla="*/ 2147483647 w 2232"/>
                <a:gd name="T53" fmla="*/ 562197029 h 748"/>
                <a:gd name="T54" fmla="*/ 2147483647 w 2232"/>
                <a:gd name="T55" fmla="*/ 492348905 h 748"/>
                <a:gd name="T56" fmla="*/ 2147483647 w 2232"/>
                <a:gd name="T57" fmla="*/ 613305954 h 748"/>
                <a:gd name="T58" fmla="*/ 2147483647 w 2232"/>
                <a:gd name="T59" fmla="*/ 725746535 h 748"/>
                <a:gd name="T60" fmla="*/ 2147483647 w 2232"/>
                <a:gd name="T61" fmla="*/ 850110236 h 748"/>
                <a:gd name="T62" fmla="*/ 2147483647 w 2232"/>
                <a:gd name="T63" fmla="*/ 982994484 h 748"/>
                <a:gd name="T64" fmla="*/ 2147483647 w 2232"/>
                <a:gd name="T65" fmla="*/ 689970157 h 748"/>
                <a:gd name="T66" fmla="*/ 2147483647 w 2232"/>
                <a:gd name="T67" fmla="*/ 662711553 h 748"/>
                <a:gd name="T68" fmla="*/ 2147483647 w 2232"/>
                <a:gd name="T69" fmla="*/ 747893692 h 748"/>
                <a:gd name="T70" fmla="*/ 2147483647 w 2232"/>
                <a:gd name="T71" fmla="*/ 919959665 h 748"/>
                <a:gd name="T72" fmla="*/ 2147483647 w 2232"/>
                <a:gd name="T73" fmla="*/ 974475243 h 748"/>
                <a:gd name="T74" fmla="*/ 2147483647 w 2232"/>
                <a:gd name="T75" fmla="*/ 1257278307 h 748"/>
                <a:gd name="T76" fmla="*/ 2135941517 w 2232"/>
                <a:gd name="T77" fmla="*/ 1051139282 h 748"/>
                <a:gd name="T78" fmla="*/ 1898097047 w 2232"/>
                <a:gd name="T79" fmla="*/ 1042621346 h 748"/>
                <a:gd name="T80" fmla="*/ 1507907035 w 2232"/>
                <a:gd name="T81" fmla="*/ 998327031 h 748"/>
                <a:gd name="T82" fmla="*/ 1147252456 w 2232"/>
                <a:gd name="T83" fmla="*/ 1042621346 h 748"/>
                <a:gd name="T84" fmla="*/ 1016671276 w 2232"/>
                <a:gd name="T85" fmla="*/ 1001733684 h 748"/>
                <a:gd name="T86" fmla="*/ 778825559 w 2232"/>
                <a:gd name="T87" fmla="*/ 877368677 h 748"/>
                <a:gd name="T88" fmla="*/ 620262008 w 2232"/>
                <a:gd name="T89" fmla="*/ 916553013 h 748"/>
                <a:gd name="T90" fmla="*/ 645134673 w 2232"/>
                <a:gd name="T91" fmla="*/ 1001733684 h 748"/>
                <a:gd name="T92" fmla="*/ 553416642 w 2232"/>
                <a:gd name="T93" fmla="*/ 993215747 h 748"/>
                <a:gd name="T94" fmla="*/ 415062832 w 2232"/>
                <a:gd name="T95" fmla="*/ 1013659578 h 748"/>
                <a:gd name="T96" fmla="*/ 401072348 w 2232"/>
                <a:gd name="T97" fmla="*/ 1097136923 h 748"/>
                <a:gd name="T98" fmla="*/ 452372453 w 2232"/>
                <a:gd name="T99" fmla="*/ 1161875068 h 748"/>
                <a:gd name="T100" fmla="*/ 411953282 w 2232"/>
                <a:gd name="T101" fmla="*/ 1253870349 h 748"/>
                <a:gd name="T102" fmla="*/ 290699429 w 2232"/>
                <a:gd name="T103" fmla="*/ 1206169383 h 748"/>
                <a:gd name="T104" fmla="*/ 272044619 w 2232"/>
                <a:gd name="T105" fmla="*/ 1092025639 h 748"/>
                <a:gd name="T106" fmla="*/ 138353849 w 2232"/>
                <a:gd name="T107" fmla="*/ 1000030358 h 748"/>
                <a:gd name="T108" fmla="*/ 93272845 w 2232"/>
                <a:gd name="T109" fmla="*/ 954032717 h 748"/>
                <a:gd name="T110" fmla="*/ 6217857 w 2232"/>
                <a:gd name="T111" fmla="*/ 880776635 h 748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2232"/>
                <a:gd name="T169" fmla="*/ 0 h 748"/>
                <a:gd name="T170" fmla="*/ 2232 w 2232"/>
                <a:gd name="T171" fmla="*/ 748 h 748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2232" h="748">
                  <a:moveTo>
                    <a:pt x="8" y="492"/>
                  </a:moveTo>
                  <a:lnTo>
                    <a:pt x="13" y="474"/>
                  </a:lnTo>
                  <a:lnTo>
                    <a:pt x="22" y="458"/>
                  </a:lnTo>
                  <a:lnTo>
                    <a:pt x="15" y="439"/>
                  </a:lnTo>
                  <a:lnTo>
                    <a:pt x="15" y="428"/>
                  </a:lnTo>
                  <a:lnTo>
                    <a:pt x="46" y="423"/>
                  </a:lnTo>
                  <a:lnTo>
                    <a:pt x="24" y="417"/>
                  </a:lnTo>
                  <a:lnTo>
                    <a:pt x="25" y="409"/>
                  </a:lnTo>
                  <a:lnTo>
                    <a:pt x="11" y="411"/>
                  </a:lnTo>
                  <a:lnTo>
                    <a:pt x="63" y="367"/>
                  </a:lnTo>
                  <a:lnTo>
                    <a:pt x="40" y="321"/>
                  </a:lnTo>
                  <a:lnTo>
                    <a:pt x="46" y="299"/>
                  </a:lnTo>
                  <a:lnTo>
                    <a:pt x="32" y="274"/>
                  </a:lnTo>
                  <a:lnTo>
                    <a:pt x="43" y="260"/>
                  </a:lnTo>
                  <a:lnTo>
                    <a:pt x="24" y="241"/>
                  </a:lnTo>
                  <a:lnTo>
                    <a:pt x="29" y="225"/>
                  </a:lnTo>
                  <a:lnTo>
                    <a:pt x="55" y="207"/>
                  </a:lnTo>
                  <a:lnTo>
                    <a:pt x="69" y="205"/>
                  </a:lnTo>
                  <a:lnTo>
                    <a:pt x="86" y="209"/>
                  </a:lnTo>
                  <a:lnTo>
                    <a:pt x="71" y="213"/>
                  </a:lnTo>
                  <a:lnTo>
                    <a:pt x="83" y="220"/>
                  </a:lnTo>
                  <a:lnTo>
                    <a:pt x="123" y="222"/>
                  </a:lnTo>
                  <a:lnTo>
                    <a:pt x="195" y="259"/>
                  </a:lnTo>
                  <a:lnTo>
                    <a:pt x="196" y="277"/>
                  </a:lnTo>
                  <a:lnTo>
                    <a:pt x="166" y="294"/>
                  </a:lnTo>
                  <a:lnTo>
                    <a:pt x="69" y="271"/>
                  </a:lnTo>
                  <a:lnTo>
                    <a:pt x="109" y="298"/>
                  </a:lnTo>
                  <a:lnTo>
                    <a:pt x="108" y="329"/>
                  </a:lnTo>
                  <a:lnTo>
                    <a:pt x="146" y="344"/>
                  </a:lnTo>
                  <a:lnTo>
                    <a:pt x="157" y="342"/>
                  </a:lnTo>
                  <a:lnTo>
                    <a:pt x="151" y="329"/>
                  </a:lnTo>
                  <a:lnTo>
                    <a:pt x="133" y="324"/>
                  </a:lnTo>
                  <a:lnTo>
                    <a:pt x="138" y="313"/>
                  </a:lnTo>
                  <a:lnTo>
                    <a:pt x="155" y="325"/>
                  </a:lnTo>
                  <a:lnTo>
                    <a:pt x="193" y="329"/>
                  </a:lnTo>
                  <a:lnTo>
                    <a:pt x="177" y="304"/>
                  </a:lnTo>
                  <a:lnTo>
                    <a:pt x="212" y="284"/>
                  </a:lnTo>
                  <a:lnTo>
                    <a:pt x="237" y="298"/>
                  </a:lnTo>
                  <a:lnTo>
                    <a:pt x="236" y="243"/>
                  </a:lnTo>
                  <a:lnTo>
                    <a:pt x="226" y="234"/>
                  </a:lnTo>
                  <a:lnTo>
                    <a:pt x="268" y="247"/>
                  </a:lnTo>
                  <a:lnTo>
                    <a:pt x="271" y="253"/>
                  </a:lnTo>
                  <a:lnTo>
                    <a:pt x="248" y="263"/>
                  </a:lnTo>
                  <a:lnTo>
                    <a:pt x="271" y="281"/>
                  </a:lnTo>
                  <a:lnTo>
                    <a:pt x="290" y="260"/>
                  </a:lnTo>
                  <a:lnTo>
                    <a:pt x="368" y="227"/>
                  </a:lnTo>
                  <a:lnTo>
                    <a:pt x="380" y="226"/>
                  </a:lnTo>
                  <a:lnTo>
                    <a:pt x="368" y="231"/>
                  </a:lnTo>
                  <a:lnTo>
                    <a:pt x="381" y="247"/>
                  </a:lnTo>
                  <a:lnTo>
                    <a:pt x="438" y="226"/>
                  </a:lnTo>
                  <a:lnTo>
                    <a:pt x="451" y="241"/>
                  </a:lnTo>
                  <a:lnTo>
                    <a:pt x="464" y="230"/>
                  </a:lnTo>
                  <a:lnTo>
                    <a:pt x="457" y="212"/>
                  </a:lnTo>
                  <a:lnTo>
                    <a:pt x="465" y="206"/>
                  </a:lnTo>
                  <a:lnTo>
                    <a:pt x="509" y="215"/>
                  </a:lnTo>
                  <a:lnTo>
                    <a:pt x="566" y="246"/>
                  </a:lnTo>
                  <a:lnTo>
                    <a:pt x="577" y="231"/>
                  </a:lnTo>
                  <a:lnTo>
                    <a:pt x="565" y="215"/>
                  </a:lnTo>
                  <a:lnTo>
                    <a:pt x="547" y="211"/>
                  </a:lnTo>
                  <a:lnTo>
                    <a:pt x="554" y="186"/>
                  </a:lnTo>
                  <a:lnTo>
                    <a:pt x="542" y="183"/>
                  </a:lnTo>
                  <a:lnTo>
                    <a:pt x="546" y="171"/>
                  </a:lnTo>
                  <a:lnTo>
                    <a:pt x="567" y="159"/>
                  </a:lnTo>
                  <a:lnTo>
                    <a:pt x="581" y="129"/>
                  </a:lnTo>
                  <a:lnTo>
                    <a:pt x="610" y="130"/>
                  </a:lnTo>
                  <a:lnTo>
                    <a:pt x="625" y="134"/>
                  </a:lnTo>
                  <a:lnTo>
                    <a:pt x="614" y="166"/>
                  </a:lnTo>
                  <a:lnTo>
                    <a:pt x="626" y="181"/>
                  </a:lnTo>
                  <a:lnTo>
                    <a:pt x="622" y="225"/>
                  </a:lnTo>
                  <a:lnTo>
                    <a:pt x="637" y="240"/>
                  </a:lnTo>
                  <a:lnTo>
                    <a:pt x="631" y="256"/>
                  </a:lnTo>
                  <a:lnTo>
                    <a:pt x="609" y="268"/>
                  </a:lnTo>
                  <a:lnTo>
                    <a:pt x="616" y="274"/>
                  </a:lnTo>
                  <a:lnTo>
                    <a:pt x="586" y="280"/>
                  </a:lnTo>
                  <a:lnTo>
                    <a:pt x="618" y="291"/>
                  </a:lnTo>
                  <a:lnTo>
                    <a:pt x="653" y="256"/>
                  </a:lnTo>
                  <a:lnTo>
                    <a:pt x="649" y="234"/>
                  </a:lnTo>
                  <a:lnTo>
                    <a:pt x="661" y="231"/>
                  </a:lnTo>
                  <a:lnTo>
                    <a:pt x="680" y="227"/>
                  </a:lnTo>
                  <a:lnTo>
                    <a:pt x="689" y="239"/>
                  </a:lnTo>
                  <a:lnTo>
                    <a:pt x="688" y="256"/>
                  </a:lnTo>
                  <a:lnTo>
                    <a:pt x="711" y="261"/>
                  </a:lnTo>
                  <a:lnTo>
                    <a:pt x="693" y="255"/>
                  </a:lnTo>
                  <a:lnTo>
                    <a:pt x="701" y="245"/>
                  </a:lnTo>
                  <a:lnTo>
                    <a:pt x="694" y="231"/>
                  </a:lnTo>
                  <a:lnTo>
                    <a:pt x="641" y="221"/>
                  </a:lnTo>
                  <a:lnTo>
                    <a:pt x="649" y="187"/>
                  </a:lnTo>
                  <a:lnTo>
                    <a:pt x="631" y="166"/>
                  </a:lnTo>
                  <a:lnTo>
                    <a:pt x="657" y="146"/>
                  </a:lnTo>
                  <a:lnTo>
                    <a:pt x="654" y="132"/>
                  </a:lnTo>
                  <a:lnTo>
                    <a:pt x="666" y="140"/>
                  </a:lnTo>
                  <a:lnTo>
                    <a:pt x="660" y="167"/>
                  </a:lnTo>
                  <a:lnTo>
                    <a:pt x="668" y="171"/>
                  </a:lnTo>
                  <a:lnTo>
                    <a:pt x="704" y="180"/>
                  </a:lnTo>
                  <a:lnTo>
                    <a:pt x="672" y="157"/>
                  </a:lnTo>
                  <a:lnTo>
                    <a:pt x="696" y="158"/>
                  </a:lnTo>
                  <a:lnTo>
                    <a:pt x="691" y="149"/>
                  </a:lnTo>
                  <a:lnTo>
                    <a:pt x="704" y="145"/>
                  </a:lnTo>
                  <a:lnTo>
                    <a:pt x="770" y="162"/>
                  </a:lnTo>
                  <a:lnTo>
                    <a:pt x="757" y="174"/>
                  </a:lnTo>
                  <a:lnTo>
                    <a:pt x="756" y="192"/>
                  </a:lnTo>
                  <a:lnTo>
                    <a:pt x="769" y="202"/>
                  </a:lnTo>
                  <a:lnTo>
                    <a:pt x="776" y="162"/>
                  </a:lnTo>
                  <a:lnTo>
                    <a:pt x="740" y="142"/>
                  </a:lnTo>
                  <a:lnTo>
                    <a:pt x="733" y="115"/>
                  </a:lnTo>
                  <a:lnTo>
                    <a:pt x="816" y="105"/>
                  </a:lnTo>
                  <a:lnTo>
                    <a:pt x="806" y="79"/>
                  </a:lnTo>
                  <a:lnTo>
                    <a:pt x="816" y="85"/>
                  </a:lnTo>
                  <a:lnTo>
                    <a:pt x="830" y="75"/>
                  </a:lnTo>
                  <a:lnTo>
                    <a:pt x="820" y="72"/>
                  </a:lnTo>
                  <a:lnTo>
                    <a:pt x="908" y="51"/>
                  </a:lnTo>
                  <a:lnTo>
                    <a:pt x="901" y="46"/>
                  </a:lnTo>
                  <a:lnTo>
                    <a:pt x="941" y="43"/>
                  </a:lnTo>
                  <a:lnTo>
                    <a:pt x="941" y="50"/>
                  </a:lnTo>
                  <a:lnTo>
                    <a:pt x="951" y="50"/>
                  </a:lnTo>
                  <a:lnTo>
                    <a:pt x="980" y="41"/>
                  </a:lnTo>
                  <a:lnTo>
                    <a:pt x="994" y="46"/>
                  </a:lnTo>
                  <a:lnTo>
                    <a:pt x="981" y="35"/>
                  </a:lnTo>
                  <a:lnTo>
                    <a:pt x="1014" y="33"/>
                  </a:lnTo>
                  <a:lnTo>
                    <a:pt x="1015" y="19"/>
                  </a:lnTo>
                  <a:lnTo>
                    <a:pt x="1054" y="0"/>
                  </a:lnTo>
                  <a:lnTo>
                    <a:pt x="1081" y="11"/>
                  </a:lnTo>
                  <a:lnTo>
                    <a:pt x="1058" y="21"/>
                  </a:lnTo>
                  <a:lnTo>
                    <a:pt x="1098" y="20"/>
                  </a:lnTo>
                  <a:lnTo>
                    <a:pt x="1082" y="35"/>
                  </a:lnTo>
                  <a:lnTo>
                    <a:pt x="1149" y="28"/>
                  </a:lnTo>
                  <a:lnTo>
                    <a:pt x="1186" y="50"/>
                  </a:lnTo>
                  <a:lnTo>
                    <a:pt x="1181" y="59"/>
                  </a:lnTo>
                  <a:lnTo>
                    <a:pt x="1168" y="54"/>
                  </a:lnTo>
                  <a:lnTo>
                    <a:pt x="1185" y="61"/>
                  </a:lnTo>
                  <a:lnTo>
                    <a:pt x="1177" y="74"/>
                  </a:lnTo>
                  <a:lnTo>
                    <a:pt x="1054" y="139"/>
                  </a:lnTo>
                  <a:lnTo>
                    <a:pt x="1093" y="131"/>
                  </a:lnTo>
                  <a:lnTo>
                    <a:pt x="1085" y="123"/>
                  </a:lnTo>
                  <a:lnTo>
                    <a:pt x="1147" y="110"/>
                  </a:lnTo>
                  <a:lnTo>
                    <a:pt x="1130" y="113"/>
                  </a:lnTo>
                  <a:lnTo>
                    <a:pt x="1134" y="101"/>
                  </a:lnTo>
                  <a:lnTo>
                    <a:pt x="1168" y="110"/>
                  </a:lnTo>
                  <a:lnTo>
                    <a:pt x="1174" y="101"/>
                  </a:lnTo>
                  <a:lnTo>
                    <a:pt x="1181" y="123"/>
                  </a:lnTo>
                  <a:lnTo>
                    <a:pt x="1198" y="124"/>
                  </a:lnTo>
                  <a:lnTo>
                    <a:pt x="1183" y="115"/>
                  </a:lnTo>
                  <a:lnTo>
                    <a:pt x="1215" y="110"/>
                  </a:lnTo>
                  <a:lnTo>
                    <a:pt x="1255" y="115"/>
                  </a:lnTo>
                  <a:lnTo>
                    <a:pt x="1251" y="123"/>
                  </a:lnTo>
                  <a:lnTo>
                    <a:pt x="1285" y="129"/>
                  </a:lnTo>
                  <a:lnTo>
                    <a:pt x="1315" y="128"/>
                  </a:lnTo>
                  <a:lnTo>
                    <a:pt x="1316" y="108"/>
                  </a:lnTo>
                  <a:lnTo>
                    <a:pt x="1325" y="105"/>
                  </a:lnTo>
                  <a:lnTo>
                    <a:pt x="1401" y="128"/>
                  </a:lnTo>
                  <a:lnTo>
                    <a:pt x="1390" y="162"/>
                  </a:lnTo>
                  <a:lnTo>
                    <a:pt x="1426" y="186"/>
                  </a:lnTo>
                  <a:lnTo>
                    <a:pt x="1445" y="153"/>
                  </a:lnTo>
                  <a:lnTo>
                    <a:pt x="1458" y="167"/>
                  </a:lnTo>
                  <a:lnTo>
                    <a:pt x="1483" y="162"/>
                  </a:lnTo>
                  <a:lnTo>
                    <a:pt x="1517" y="174"/>
                  </a:lnTo>
                  <a:lnTo>
                    <a:pt x="1544" y="167"/>
                  </a:lnTo>
                  <a:lnTo>
                    <a:pt x="1541" y="153"/>
                  </a:lnTo>
                  <a:lnTo>
                    <a:pt x="1560" y="132"/>
                  </a:lnTo>
                  <a:lnTo>
                    <a:pt x="1674" y="147"/>
                  </a:lnTo>
                  <a:lnTo>
                    <a:pt x="1681" y="157"/>
                  </a:lnTo>
                  <a:lnTo>
                    <a:pt x="1667" y="162"/>
                  </a:lnTo>
                  <a:lnTo>
                    <a:pt x="1703" y="167"/>
                  </a:lnTo>
                  <a:lnTo>
                    <a:pt x="1717" y="183"/>
                  </a:lnTo>
                  <a:lnTo>
                    <a:pt x="1802" y="180"/>
                  </a:lnTo>
                  <a:lnTo>
                    <a:pt x="1818" y="192"/>
                  </a:lnTo>
                  <a:lnTo>
                    <a:pt x="1812" y="207"/>
                  </a:lnTo>
                  <a:lnTo>
                    <a:pt x="1837" y="218"/>
                  </a:lnTo>
                  <a:lnTo>
                    <a:pt x="1850" y="209"/>
                  </a:lnTo>
                  <a:lnTo>
                    <a:pt x="1910" y="216"/>
                  </a:lnTo>
                  <a:lnTo>
                    <a:pt x="1923" y="207"/>
                  </a:lnTo>
                  <a:lnTo>
                    <a:pt x="1930" y="221"/>
                  </a:lnTo>
                  <a:lnTo>
                    <a:pt x="1955" y="232"/>
                  </a:lnTo>
                  <a:lnTo>
                    <a:pt x="1967" y="224"/>
                  </a:lnTo>
                  <a:lnTo>
                    <a:pt x="1955" y="212"/>
                  </a:lnTo>
                  <a:lnTo>
                    <a:pt x="1962" y="202"/>
                  </a:lnTo>
                  <a:lnTo>
                    <a:pt x="2068" y="217"/>
                  </a:lnTo>
                  <a:lnTo>
                    <a:pt x="2138" y="257"/>
                  </a:lnTo>
                  <a:lnTo>
                    <a:pt x="2153" y="257"/>
                  </a:lnTo>
                  <a:lnTo>
                    <a:pt x="2171" y="289"/>
                  </a:lnTo>
                  <a:lnTo>
                    <a:pt x="2164" y="271"/>
                  </a:lnTo>
                  <a:lnTo>
                    <a:pt x="2175" y="270"/>
                  </a:lnTo>
                  <a:lnTo>
                    <a:pt x="2182" y="276"/>
                  </a:lnTo>
                  <a:lnTo>
                    <a:pt x="2202" y="274"/>
                  </a:lnTo>
                  <a:lnTo>
                    <a:pt x="2231" y="293"/>
                  </a:lnTo>
                  <a:lnTo>
                    <a:pt x="2190" y="313"/>
                  </a:lnTo>
                  <a:lnTo>
                    <a:pt x="2198" y="319"/>
                  </a:lnTo>
                  <a:lnTo>
                    <a:pt x="2184" y="322"/>
                  </a:lnTo>
                  <a:lnTo>
                    <a:pt x="2196" y="330"/>
                  </a:lnTo>
                  <a:lnTo>
                    <a:pt x="2171" y="330"/>
                  </a:lnTo>
                  <a:lnTo>
                    <a:pt x="2163" y="319"/>
                  </a:lnTo>
                  <a:lnTo>
                    <a:pt x="2153" y="323"/>
                  </a:lnTo>
                  <a:lnTo>
                    <a:pt x="2138" y="304"/>
                  </a:lnTo>
                  <a:lnTo>
                    <a:pt x="2110" y="305"/>
                  </a:lnTo>
                  <a:lnTo>
                    <a:pt x="2103" y="294"/>
                  </a:lnTo>
                  <a:lnTo>
                    <a:pt x="2110" y="289"/>
                  </a:lnTo>
                  <a:lnTo>
                    <a:pt x="2099" y="289"/>
                  </a:lnTo>
                  <a:lnTo>
                    <a:pt x="2090" y="293"/>
                  </a:lnTo>
                  <a:lnTo>
                    <a:pt x="2100" y="306"/>
                  </a:lnTo>
                  <a:lnTo>
                    <a:pt x="2094" y="313"/>
                  </a:lnTo>
                  <a:lnTo>
                    <a:pt x="2071" y="326"/>
                  </a:lnTo>
                  <a:lnTo>
                    <a:pt x="2055" y="324"/>
                  </a:lnTo>
                  <a:lnTo>
                    <a:pt x="2081" y="360"/>
                  </a:lnTo>
                  <a:lnTo>
                    <a:pt x="2077" y="374"/>
                  </a:lnTo>
                  <a:lnTo>
                    <a:pt x="2050" y="364"/>
                  </a:lnTo>
                  <a:lnTo>
                    <a:pt x="2051" y="370"/>
                  </a:lnTo>
                  <a:lnTo>
                    <a:pt x="2002" y="388"/>
                  </a:lnTo>
                  <a:lnTo>
                    <a:pt x="1958" y="425"/>
                  </a:lnTo>
                  <a:lnTo>
                    <a:pt x="1928" y="411"/>
                  </a:lnTo>
                  <a:lnTo>
                    <a:pt x="1900" y="426"/>
                  </a:lnTo>
                  <a:lnTo>
                    <a:pt x="1900" y="412"/>
                  </a:lnTo>
                  <a:lnTo>
                    <a:pt x="1885" y="427"/>
                  </a:lnTo>
                  <a:lnTo>
                    <a:pt x="1865" y="425"/>
                  </a:lnTo>
                  <a:lnTo>
                    <a:pt x="1845" y="461"/>
                  </a:lnTo>
                  <a:lnTo>
                    <a:pt x="1861" y="469"/>
                  </a:lnTo>
                  <a:lnTo>
                    <a:pt x="1854" y="480"/>
                  </a:lnTo>
                  <a:lnTo>
                    <a:pt x="1862" y="499"/>
                  </a:lnTo>
                  <a:lnTo>
                    <a:pt x="1848" y="496"/>
                  </a:lnTo>
                  <a:lnTo>
                    <a:pt x="1840" y="512"/>
                  </a:lnTo>
                  <a:lnTo>
                    <a:pt x="1845" y="526"/>
                  </a:lnTo>
                  <a:lnTo>
                    <a:pt x="1815" y="539"/>
                  </a:lnTo>
                  <a:lnTo>
                    <a:pt x="1818" y="555"/>
                  </a:lnTo>
                  <a:lnTo>
                    <a:pt x="1798" y="559"/>
                  </a:lnTo>
                  <a:lnTo>
                    <a:pt x="1792" y="577"/>
                  </a:lnTo>
                  <a:lnTo>
                    <a:pt x="1774" y="596"/>
                  </a:lnTo>
                  <a:lnTo>
                    <a:pt x="1759" y="526"/>
                  </a:lnTo>
                  <a:lnTo>
                    <a:pt x="1761" y="489"/>
                  </a:lnTo>
                  <a:lnTo>
                    <a:pt x="1774" y="466"/>
                  </a:lnTo>
                  <a:lnTo>
                    <a:pt x="1795" y="462"/>
                  </a:lnTo>
                  <a:lnTo>
                    <a:pt x="1843" y="415"/>
                  </a:lnTo>
                  <a:lnTo>
                    <a:pt x="1867" y="405"/>
                  </a:lnTo>
                  <a:lnTo>
                    <a:pt x="1874" y="378"/>
                  </a:lnTo>
                  <a:lnTo>
                    <a:pt x="1885" y="370"/>
                  </a:lnTo>
                  <a:lnTo>
                    <a:pt x="1866" y="370"/>
                  </a:lnTo>
                  <a:lnTo>
                    <a:pt x="1860" y="392"/>
                  </a:lnTo>
                  <a:lnTo>
                    <a:pt x="1819" y="411"/>
                  </a:lnTo>
                  <a:lnTo>
                    <a:pt x="1823" y="383"/>
                  </a:lnTo>
                  <a:lnTo>
                    <a:pt x="1779" y="389"/>
                  </a:lnTo>
                  <a:lnTo>
                    <a:pt x="1738" y="426"/>
                  </a:lnTo>
                  <a:lnTo>
                    <a:pt x="1746" y="441"/>
                  </a:lnTo>
                  <a:lnTo>
                    <a:pt x="1702" y="446"/>
                  </a:lnTo>
                  <a:lnTo>
                    <a:pt x="1696" y="442"/>
                  </a:lnTo>
                  <a:lnTo>
                    <a:pt x="1711" y="439"/>
                  </a:lnTo>
                  <a:lnTo>
                    <a:pt x="1674" y="430"/>
                  </a:lnTo>
                  <a:lnTo>
                    <a:pt x="1664" y="439"/>
                  </a:lnTo>
                  <a:lnTo>
                    <a:pt x="1580" y="440"/>
                  </a:lnTo>
                  <a:lnTo>
                    <a:pt x="1480" y="525"/>
                  </a:lnTo>
                  <a:lnTo>
                    <a:pt x="1500" y="529"/>
                  </a:lnTo>
                  <a:lnTo>
                    <a:pt x="1500" y="544"/>
                  </a:lnTo>
                  <a:lnTo>
                    <a:pt x="1512" y="534"/>
                  </a:lnTo>
                  <a:lnTo>
                    <a:pt x="1509" y="547"/>
                  </a:lnTo>
                  <a:lnTo>
                    <a:pt x="1524" y="540"/>
                  </a:lnTo>
                  <a:lnTo>
                    <a:pt x="1522" y="548"/>
                  </a:lnTo>
                  <a:lnTo>
                    <a:pt x="1527" y="534"/>
                  </a:lnTo>
                  <a:lnTo>
                    <a:pt x="1541" y="535"/>
                  </a:lnTo>
                  <a:lnTo>
                    <a:pt x="1563" y="553"/>
                  </a:lnTo>
                  <a:lnTo>
                    <a:pt x="1544" y="554"/>
                  </a:lnTo>
                  <a:lnTo>
                    <a:pt x="1561" y="560"/>
                  </a:lnTo>
                  <a:lnTo>
                    <a:pt x="1564" y="572"/>
                  </a:lnTo>
                  <a:lnTo>
                    <a:pt x="1551" y="599"/>
                  </a:lnTo>
                  <a:lnTo>
                    <a:pt x="1548" y="640"/>
                  </a:lnTo>
                  <a:lnTo>
                    <a:pt x="1478" y="725"/>
                  </a:lnTo>
                  <a:lnTo>
                    <a:pt x="1453" y="736"/>
                  </a:lnTo>
                  <a:lnTo>
                    <a:pt x="1434" y="725"/>
                  </a:lnTo>
                  <a:lnTo>
                    <a:pt x="1417" y="741"/>
                  </a:lnTo>
                  <a:lnTo>
                    <a:pt x="1416" y="738"/>
                  </a:lnTo>
                  <a:lnTo>
                    <a:pt x="1425" y="725"/>
                  </a:lnTo>
                  <a:lnTo>
                    <a:pt x="1421" y="703"/>
                  </a:lnTo>
                  <a:lnTo>
                    <a:pt x="1451" y="695"/>
                  </a:lnTo>
                  <a:lnTo>
                    <a:pt x="1474" y="638"/>
                  </a:lnTo>
                  <a:lnTo>
                    <a:pt x="1423" y="652"/>
                  </a:lnTo>
                  <a:lnTo>
                    <a:pt x="1416" y="630"/>
                  </a:lnTo>
                  <a:lnTo>
                    <a:pt x="1374" y="617"/>
                  </a:lnTo>
                  <a:lnTo>
                    <a:pt x="1349" y="559"/>
                  </a:lnTo>
                  <a:lnTo>
                    <a:pt x="1321" y="548"/>
                  </a:lnTo>
                  <a:lnTo>
                    <a:pt x="1272" y="564"/>
                  </a:lnTo>
                  <a:lnTo>
                    <a:pt x="1282" y="576"/>
                  </a:lnTo>
                  <a:lnTo>
                    <a:pt x="1261" y="611"/>
                  </a:lnTo>
                  <a:lnTo>
                    <a:pt x="1242" y="620"/>
                  </a:lnTo>
                  <a:lnTo>
                    <a:pt x="1221" y="612"/>
                  </a:lnTo>
                  <a:lnTo>
                    <a:pt x="1196" y="608"/>
                  </a:lnTo>
                  <a:lnTo>
                    <a:pt x="1131" y="624"/>
                  </a:lnTo>
                  <a:lnTo>
                    <a:pt x="1075" y="601"/>
                  </a:lnTo>
                  <a:lnTo>
                    <a:pt x="1038" y="604"/>
                  </a:lnTo>
                  <a:lnTo>
                    <a:pt x="1025" y="585"/>
                  </a:lnTo>
                  <a:lnTo>
                    <a:pt x="989" y="572"/>
                  </a:lnTo>
                  <a:lnTo>
                    <a:pt x="970" y="586"/>
                  </a:lnTo>
                  <a:lnTo>
                    <a:pt x="969" y="612"/>
                  </a:lnTo>
                  <a:lnTo>
                    <a:pt x="887" y="600"/>
                  </a:lnTo>
                  <a:lnTo>
                    <a:pt x="843" y="624"/>
                  </a:lnTo>
                  <a:lnTo>
                    <a:pt x="820" y="634"/>
                  </a:lnTo>
                  <a:lnTo>
                    <a:pt x="791" y="615"/>
                  </a:lnTo>
                  <a:lnTo>
                    <a:pt x="772" y="625"/>
                  </a:lnTo>
                  <a:lnTo>
                    <a:pt x="738" y="612"/>
                  </a:lnTo>
                  <a:lnTo>
                    <a:pt x="725" y="611"/>
                  </a:lnTo>
                  <a:lnTo>
                    <a:pt x="715" y="591"/>
                  </a:lnTo>
                  <a:lnTo>
                    <a:pt x="696" y="591"/>
                  </a:lnTo>
                  <a:lnTo>
                    <a:pt x="688" y="594"/>
                  </a:lnTo>
                  <a:lnTo>
                    <a:pt x="674" y="579"/>
                  </a:lnTo>
                  <a:lnTo>
                    <a:pt x="664" y="583"/>
                  </a:lnTo>
                  <a:lnTo>
                    <a:pt x="654" y="588"/>
                  </a:lnTo>
                  <a:lnTo>
                    <a:pt x="616" y="556"/>
                  </a:lnTo>
                  <a:lnTo>
                    <a:pt x="605" y="553"/>
                  </a:lnTo>
                  <a:lnTo>
                    <a:pt x="579" y="529"/>
                  </a:lnTo>
                  <a:lnTo>
                    <a:pt x="555" y="544"/>
                  </a:lnTo>
                  <a:lnTo>
                    <a:pt x="550" y="534"/>
                  </a:lnTo>
                  <a:lnTo>
                    <a:pt x="514" y="532"/>
                  </a:lnTo>
                  <a:lnTo>
                    <a:pt x="501" y="515"/>
                  </a:lnTo>
                  <a:lnTo>
                    <a:pt x="482" y="516"/>
                  </a:lnTo>
                  <a:lnTo>
                    <a:pt x="475" y="524"/>
                  </a:lnTo>
                  <a:lnTo>
                    <a:pt x="451" y="528"/>
                  </a:lnTo>
                  <a:lnTo>
                    <a:pt x="444" y="524"/>
                  </a:lnTo>
                  <a:lnTo>
                    <a:pt x="435" y="537"/>
                  </a:lnTo>
                  <a:lnTo>
                    <a:pt x="428" y="534"/>
                  </a:lnTo>
                  <a:lnTo>
                    <a:pt x="399" y="538"/>
                  </a:lnTo>
                  <a:lnTo>
                    <a:pt x="389" y="534"/>
                  </a:lnTo>
                  <a:lnTo>
                    <a:pt x="386" y="538"/>
                  </a:lnTo>
                  <a:lnTo>
                    <a:pt x="401" y="553"/>
                  </a:lnTo>
                  <a:lnTo>
                    <a:pt x="391" y="562"/>
                  </a:lnTo>
                  <a:lnTo>
                    <a:pt x="392" y="575"/>
                  </a:lnTo>
                  <a:lnTo>
                    <a:pt x="408" y="576"/>
                  </a:lnTo>
                  <a:lnTo>
                    <a:pt x="415" y="588"/>
                  </a:lnTo>
                  <a:lnTo>
                    <a:pt x="411" y="597"/>
                  </a:lnTo>
                  <a:lnTo>
                    <a:pt x="399" y="591"/>
                  </a:lnTo>
                  <a:lnTo>
                    <a:pt x="389" y="596"/>
                  </a:lnTo>
                  <a:lnTo>
                    <a:pt x="380" y="591"/>
                  </a:lnTo>
                  <a:lnTo>
                    <a:pt x="376" y="583"/>
                  </a:lnTo>
                  <a:lnTo>
                    <a:pt x="365" y="588"/>
                  </a:lnTo>
                  <a:lnTo>
                    <a:pt x="356" y="583"/>
                  </a:lnTo>
                  <a:lnTo>
                    <a:pt x="347" y="591"/>
                  </a:lnTo>
                  <a:lnTo>
                    <a:pt x="335" y="592"/>
                  </a:lnTo>
                  <a:lnTo>
                    <a:pt x="327" y="583"/>
                  </a:lnTo>
                  <a:lnTo>
                    <a:pt x="283" y="580"/>
                  </a:lnTo>
                  <a:lnTo>
                    <a:pt x="278" y="585"/>
                  </a:lnTo>
                  <a:lnTo>
                    <a:pt x="274" y="585"/>
                  </a:lnTo>
                  <a:lnTo>
                    <a:pt x="267" y="595"/>
                  </a:lnTo>
                  <a:lnTo>
                    <a:pt x="268" y="605"/>
                  </a:lnTo>
                  <a:lnTo>
                    <a:pt x="263" y="605"/>
                  </a:lnTo>
                  <a:lnTo>
                    <a:pt x="259" y="597"/>
                  </a:lnTo>
                  <a:lnTo>
                    <a:pt x="253" y="598"/>
                  </a:lnTo>
                  <a:lnTo>
                    <a:pt x="251" y="627"/>
                  </a:lnTo>
                  <a:lnTo>
                    <a:pt x="258" y="636"/>
                  </a:lnTo>
                  <a:lnTo>
                    <a:pt x="258" y="644"/>
                  </a:lnTo>
                  <a:lnTo>
                    <a:pt x="265" y="643"/>
                  </a:lnTo>
                  <a:lnTo>
                    <a:pt x="274" y="639"/>
                  </a:lnTo>
                  <a:lnTo>
                    <a:pt x="282" y="652"/>
                  </a:lnTo>
                  <a:lnTo>
                    <a:pt x="288" y="660"/>
                  </a:lnTo>
                  <a:lnTo>
                    <a:pt x="294" y="671"/>
                  </a:lnTo>
                  <a:lnTo>
                    <a:pt x="304" y="673"/>
                  </a:lnTo>
                  <a:lnTo>
                    <a:pt x="291" y="682"/>
                  </a:lnTo>
                  <a:lnTo>
                    <a:pt x="282" y="674"/>
                  </a:lnTo>
                  <a:lnTo>
                    <a:pt x="273" y="707"/>
                  </a:lnTo>
                  <a:lnTo>
                    <a:pt x="284" y="715"/>
                  </a:lnTo>
                  <a:lnTo>
                    <a:pt x="294" y="747"/>
                  </a:lnTo>
                  <a:lnTo>
                    <a:pt x="285" y="741"/>
                  </a:lnTo>
                  <a:lnTo>
                    <a:pt x="276" y="738"/>
                  </a:lnTo>
                  <a:lnTo>
                    <a:pt x="265" y="736"/>
                  </a:lnTo>
                  <a:lnTo>
                    <a:pt x="258" y="733"/>
                  </a:lnTo>
                  <a:lnTo>
                    <a:pt x="250" y="731"/>
                  </a:lnTo>
                  <a:lnTo>
                    <a:pt x="244" y="720"/>
                  </a:lnTo>
                  <a:lnTo>
                    <a:pt x="230" y="727"/>
                  </a:lnTo>
                  <a:lnTo>
                    <a:pt x="217" y="726"/>
                  </a:lnTo>
                  <a:lnTo>
                    <a:pt x="209" y="717"/>
                  </a:lnTo>
                  <a:lnTo>
                    <a:pt x="187" y="708"/>
                  </a:lnTo>
                  <a:lnTo>
                    <a:pt x="165" y="709"/>
                  </a:lnTo>
                  <a:lnTo>
                    <a:pt x="142" y="694"/>
                  </a:lnTo>
                  <a:lnTo>
                    <a:pt x="160" y="679"/>
                  </a:lnTo>
                  <a:lnTo>
                    <a:pt x="162" y="667"/>
                  </a:lnTo>
                  <a:lnTo>
                    <a:pt x="162" y="654"/>
                  </a:lnTo>
                  <a:lnTo>
                    <a:pt x="163" y="645"/>
                  </a:lnTo>
                  <a:lnTo>
                    <a:pt x="175" y="641"/>
                  </a:lnTo>
                  <a:lnTo>
                    <a:pt x="169" y="622"/>
                  </a:lnTo>
                  <a:lnTo>
                    <a:pt x="155" y="617"/>
                  </a:lnTo>
                  <a:lnTo>
                    <a:pt x="148" y="614"/>
                  </a:lnTo>
                  <a:lnTo>
                    <a:pt x="139" y="617"/>
                  </a:lnTo>
                  <a:lnTo>
                    <a:pt x="118" y="612"/>
                  </a:lnTo>
                  <a:lnTo>
                    <a:pt x="102" y="593"/>
                  </a:lnTo>
                  <a:lnTo>
                    <a:pt x="89" y="587"/>
                  </a:lnTo>
                  <a:lnTo>
                    <a:pt x="83" y="570"/>
                  </a:lnTo>
                  <a:lnTo>
                    <a:pt x="71" y="568"/>
                  </a:lnTo>
                  <a:lnTo>
                    <a:pt x="60" y="574"/>
                  </a:lnTo>
                  <a:lnTo>
                    <a:pt x="53" y="577"/>
                  </a:lnTo>
                  <a:lnTo>
                    <a:pt x="50" y="569"/>
                  </a:lnTo>
                  <a:lnTo>
                    <a:pt x="44" y="562"/>
                  </a:lnTo>
                  <a:lnTo>
                    <a:pt x="60" y="560"/>
                  </a:lnTo>
                  <a:lnTo>
                    <a:pt x="59" y="555"/>
                  </a:lnTo>
                  <a:lnTo>
                    <a:pt x="55" y="552"/>
                  </a:lnTo>
                  <a:lnTo>
                    <a:pt x="50" y="548"/>
                  </a:lnTo>
                  <a:lnTo>
                    <a:pt x="41" y="528"/>
                  </a:lnTo>
                  <a:lnTo>
                    <a:pt x="29" y="517"/>
                  </a:lnTo>
                  <a:lnTo>
                    <a:pt x="17" y="517"/>
                  </a:lnTo>
                  <a:lnTo>
                    <a:pt x="4" y="517"/>
                  </a:lnTo>
                  <a:lnTo>
                    <a:pt x="0" y="502"/>
                  </a:lnTo>
                  <a:lnTo>
                    <a:pt x="8" y="492"/>
                  </a:lnTo>
                </a:path>
              </a:pathLst>
            </a:custGeom>
            <a:solidFill>
              <a:srgbClr val="CC0000"/>
            </a:solidFill>
            <a:ln w="6350">
              <a:solidFill>
                <a:schemeClr val="bg1"/>
              </a:solidFill>
              <a:round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>
                <a:defRPr/>
              </a:pPr>
              <a:endParaRPr lang="en-GB" dirty="0"/>
            </a:p>
          </p:txBody>
        </p:sp>
        <p:sp>
          <p:nvSpPr>
            <p:cNvPr id="44" name="Freeform 43"/>
            <p:cNvSpPr>
              <a:spLocks/>
            </p:cNvSpPr>
            <p:nvPr/>
          </p:nvSpPr>
          <p:spPr bwMode="auto">
            <a:xfrm>
              <a:off x="3786930" y="2933311"/>
              <a:ext cx="34925" cy="20638"/>
            </a:xfrm>
            <a:custGeom>
              <a:avLst/>
              <a:gdLst>
                <a:gd name="T0" fmla="*/ 0 w 28"/>
                <a:gd name="T1" fmla="*/ 24956500 h 16"/>
                <a:gd name="T2" fmla="*/ 0 w 28"/>
                <a:gd name="T3" fmla="*/ 24956500 h 16"/>
                <a:gd name="T4" fmla="*/ 12447022 w 28"/>
                <a:gd name="T5" fmla="*/ 0 h 16"/>
                <a:gd name="T6" fmla="*/ 42007299 w 28"/>
                <a:gd name="T7" fmla="*/ 13310219 h 16"/>
                <a:gd name="T8" fmla="*/ 0 w 28"/>
                <a:gd name="T9" fmla="*/ 24956500 h 16"/>
                <a:gd name="T10" fmla="*/ 0 w 28"/>
                <a:gd name="T11" fmla="*/ 24956500 h 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8"/>
                <a:gd name="T19" fmla="*/ 0 h 16"/>
                <a:gd name="T20" fmla="*/ 28 w 28"/>
                <a:gd name="T21" fmla="*/ 16 h 1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8" h="16">
                  <a:moveTo>
                    <a:pt x="0" y="15"/>
                  </a:moveTo>
                  <a:lnTo>
                    <a:pt x="0" y="15"/>
                  </a:lnTo>
                  <a:lnTo>
                    <a:pt x="8" y="0"/>
                  </a:lnTo>
                  <a:lnTo>
                    <a:pt x="27" y="8"/>
                  </a:lnTo>
                  <a:lnTo>
                    <a:pt x="0" y="15"/>
                  </a:lnTo>
                </a:path>
              </a:pathLst>
            </a:custGeom>
            <a:grpFill/>
            <a:ln w="6350">
              <a:solidFill>
                <a:schemeClr val="bg1"/>
              </a:solidFill>
              <a:round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>
                <a:defRPr/>
              </a:pPr>
              <a:endParaRPr lang="en-GB" dirty="0"/>
            </a:p>
          </p:txBody>
        </p:sp>
        <p:sp>
          <p:nvSpPr>
            <p:cNvPr id="45" name="Freeform 44"/>
            <p:cNvSpPr>
              <a:spLocks/>
            </p:cNvSpPr>
            <p:nvPr/>
          </p:nvSpPr>
          <p:spPr bwMode="auto">
            <a:xfrm>
              <a:off x="4515586" y="2557070"/>
              <a:ext cx="47625" cy="17462"/>
            </a:xfrm>
            <a:custGeom>
              <a:avLst/>
              <a:gdLst>
                <a:gd name="T0" fmla="*/ 0 w 38"/>
                <a:gd name="T1" fmla="*/ 0 h 14"/>
                <a:gd name="T2" fmla="*/ 0 w 38"/>
                <a:gd name="T3" fmla="*/ 0 h 14"/>
                <a:gd name="T4" fmla="*/ 25132214 w 38"/>
                <a:gd name="T5" fmla="*/ 15557395 h 14"/>
                <a:gd name="T6" fmla="*/ 17277847 w 38"/>
                <a:gd name="T7" fmla="*/ 20224737 h 14"/>
                <a:gd name="T8" fmla="*/ 39268060 w 38"/>
                <a:gd name="T9" fmla="*/ 20224737 h 14"/>
                <a:gd name="T10" fmla="*/ 58117536 w 38"/>
                <a:gd name="T11" fmla="*/ 9334686 h 14"/>
                <a:gd name="T12" fmla="*/ 0 w 38"/>
                <a:gd name="T13" fmla="*/ 0 h 14"/>
                <a:gd name="T14" fmla="*/ 0 w 38"/>
                <a:gd name="T15" fmla="*/ 0 h 1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38"/>
                <a:gd name="T25" fmla="*/ 0 h 14"/>
                <a:gd name="T26" fmla="*/ 38 w 38"/>
                <a:gd name="T27" fmla="*/ 14 h 1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38" h="14">
                  <a:moveTo>
                    <a:pt x="0" y="0"/>
                  </a:moveTo>
                  <a:lnTo>
                    <a:pt x="0" y="0"/>
                  </a:lnTo>
                  <a:lnTo>
                    <a:pt x="16" y="10"/>
                  </a:lnTo>
                  <a:lnTo>
                    <a:pt x="11" y="13"/>
                  </a:lnTo>
                  <a:lnTo>
                    <a:pt x="25" y="13"/>
                  </a:lnTo>
                  <a:lnTo>
                    <a:pt x="37" y="6"/>
                  </a:lnTo>
                  <a:lnTo>
                    <a:pt x="0" y="0"/>
                  </a:lnTo>
                </a:path>
              </a:pathLst>
            </a:custGeom>
            <a:grpFill/>
            <a:ln w="6350">
              <a:solidFill>
                <a:schemeClr val="bg1"/>
              </a:solidFill>
              <a:round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>
                <a:defRPr/>
              </a:pPr>
              <a:endParaRPr lang="en-GB" dirty="0"/>
            </a:p>
          </p:txBody>
        </p:sp>
        <p:sp>
          <p:nvSpPr>
            <p:cNvPr id="46" name="Freeform 45"/>
            <p:cNvSpPr>
              <a:spLocks/>
            </p:cNvSpPr>
            <p:nvPr/>
          </p:nvSpPr>
          <p:spPr bwMode="auto">
            <a:xfrm>
              <a:off x="5379177" y="3347654"/>
              <a:ext cx="52387" cy="195264"/>
            </a:xfrm>
            <a:custGeom>
              <a:avLst/>
              <a:gdLst>
                <a:gd name="T0" fmla="*/ 0 w 43"/>
                <a:gd name="T1" fmla="*/ 65259437 h 149"/>
                <a:gd name="T2" fmla="*/ 0 w 43"/>
                <a:gd name="T3" fmla="*/ 65259437 h 149"/>
                <a:gd name="T4" fmla="*/ 10389683 w 43"/>
                <a:gd name="T5" fmla="*/ 96172434 h 149"/>
                <a:gd name="T6" fmla="*/ 10389683 w 43"/>
                <a:gd name="T7" fmla="*/ 254170820 h 149"/>
                <a:gd name="T8" fmla="*/ 20779367 w 43"/>
                <a:gd name="T9" fmla="*/ 235278901 h 149"/>
                <a:gd name="T10" fmla="*/ 37107049 w 43"/>
                <a:gd name="T11" fmla="*/ 247301269 h 149"/>
                <a:gd name="T12" fmla="*/ 19295470 w 43"/>
                <a:gd name="T13" fmla="*/ 204365925 h 149"/>
                <a:gd name="T14" fmla="*/ 29685153 w 43"/>
                <a:gd name="T15" fmla="*/ 159715118 h 149"/>
                <a:gd name="T16" fmla="*/ 62339309 w 43"/>
                <a:gd name="T17" fmla="*/ 173454260 h 149"/>
                <a:gd name="T18" fmla="*/ 31169045 w 43"/>
                <a:gd name="T19" fmla="*/ 89302883 h 149"/>
                <a:gd name="T20" fmla="*/ 20779367 w 43"/>
                <a:gd name="T21" fmla="*/ 0 h 149"/>
                <a:gd name="T22" fmla="*/ 0 w 43"/>
                <a:gd name="T23" fmla="*/ 65259437 h 149"/>
                <a:gd name="T24" fmla="*/ 0 w 43"/>
                <a:gd name="T25" fmla="*/ 65259437 h 14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43"/>
                <a:gd name="T40" fmla="*/ 0 h 149"/>
                <a:gd name="T41" fmla="*/ 43 w 43"/>
                <a:gd name="T42" fmla="*/ 149 h 149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43" h="149">
                  <a:moveTo>
                    <a:pt x="0" y="38"/>
                  </a:moveTo>
                  <a:lnTo>
                    <a:pt x="0" y="38"/>
                  </a:lnTo>
                  <a:lnTo>
                    <a:pt x="7" y="56"/>
                  </a:lnTo>
                  <a:lnTo>
                    <a:pt x="7" y="148"/>
                  </a:lnTo>
                  <a:lnTo>
                    <a:pt x="14" y="137"/>
                  </a:lnTo>
                  <a:lnTo>
                    <a:pt x="25" y="144"/>
                  </a:lnTo>
                  <a:lnTo>
                    <a:pt x="13" y="119"/>
                  </a:lnTo>
                  <a:lnTo>
                    <a:pt x="20" y="93"/>
                  </a:lnTo>
                  <a:lnTo>
                    <a:pt x="42" y="101"/>
                  </a:lnTo>
                  <a:lnTo>
                    <a:pt x="21" y="52"/>
                  </a:lnTo>
                  <a:lnTo>
                    <a:pt x="14" y="0"/>
                  </a:lnTo>
                  <a:lnTo>
                    <a:pt x="0" y="38"/>
                  </a:lnTo>
                </a:path>
              </a:pathLst>
            </a:custGeom>
            <a:grpFill/>
            <a:ln w="6350">
              <a:solidFill>
                <a:schemeClr val="bg1"/>
              </a:solidFill>
              <a:round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>
                <a:defRPr/>
              </a:pPr>
              <a:endParaRPr lang="en-GB" dirty="0"/>
            </a:p>
          </p:txBody>
        </p:sp>
        <p:sp>
          <p:nvSpPr>
            <p:cNvPr id="47" name="Freeform 46"/>
            <p:cNvSpPr>
              <a:spLocks/>
            </p:cNvSpPr>
            <p:nvPr/>
          </p:nvSpPr>
          <p:spPr bwMode="auto">
            <a:xfrm>
              <a:off x="4629885" y="4044574"/>
              <a:ext cx="136523" cy="274642"/>
            </a:xfrm>
            <a:custGeom>
              <a:avLst/>
              <a:gdLst>
                <a:gd name="T0" fmla="*/ 0 w 109"/>
                <a:gd name="T1" fmla="*/ 56982790 h 209"/>
                <a:gd name="T2" fmla="*/ 0 w 109"/>
                <a:gd name="T3" fmla="*/ 56982790 h 209"/>
                <a:gd name="T4" fmla="*/ 10982123 w 109"/>
                <a:gd name="T5" fmla="*/ 29354730 h 209"/>
                <a:gd name="T6" fmla="*/ 56477515 w 109"/>
                <a:gd name="T7" fmla="*/ 0 h 209"/>
                <a:gd name="T8" fmla="*/ 76872341 w 109"/>
                <a:gd name="T9" fmla="*/ 27628059 h 209"/>
                <a:gd name="T10" fmla="*/ 70597203 w 109"/>
                <a:gd name="T11" fmla="*/ 75977484 h 209"/>
                <a:gd name="T12" fmla="*/ 125505307 w 109"/>
                <a:gd name="T13" fmla="*/ 55256119 h 209"/>
                <a:gd name="T14" fmla="*/ 149037702 w 109"/>
                <a:gd name="T15" fmla="*/ 75977484 h 209"/>
                <a:gd name="T16" fmla="*/ 169431313 w 109"/>
                <a:gd name="T17" fmla="*/ 124325605 h 209"/>
                <a:gd name="T18" fmla="*/ 161587978 w 109"/>
                <a:gd name="T19" fmla="*/ 153680325 h 209"/>
                <a:gd name="T20" fmla="*/ 120798327 w 109"/>
                <a:gd name="T21" fmla="*/ 151953654 h 209"/>
                <a:gd name="T22" fmla="*/ 105110482 w 109"/>
                <a:gd name="T23" fmla="*/ 165768336 h 209"/>
                <a:gd name="T24" fmla="*/ 112955031 w 109"/>
                <a:gd name="T25" fmla="*/ 215843148 h 209"/>
                <a:gd name="T26" fmla="*/ 58045674 w 109"/>
                <a:gd name="T27" fmla="*/ 172675061 h 209"/>
                <a:gd name="T28" fmla="*/ 34514522 w 109"/>
                <a:gd name="T29" fmla="*/ 250377881 h 209"/>
                <a:gd name="T30" fmla="*/ 61183243 w 109"/>
                <a:gd name="T31" fmla="*/ 319448661 h 209"/>
                <a:gd name="T32" fmla="*/ 98835344 w 109"/>
                <a:gd name="T33" fmla="*/ 345348807 h 209"/>
                <a:gd name="T34" fmla="*/ 78440499 w 109"/>
                <a:gd name="T35" fmla="*/ 359163489 h 209"/>
                <a:gd name="T36" fmla="*/ 73734772 w 109"/>
                <a:gd name="T37" fmla="*/ 336715370 h 209"/>
                <a:gd name="T38" fmla="*/ 58045674 w 109"/>
                <a:gd name="T39" fmla="*/ 336715370 h 209"/>
                <a:gd name="T40" fmla="*/ 15687850 w 109"/>
                <a:gd name="T41" fmla="*/ 298727295 h 209"/>
                <a:gd name="T42" fmla="*/ 23532404 w 109"/>
                <a:gd name="T43" fmla="*/ 252104552 h 209"/>
                <a:gd name="T44" fmla="*/ 45495397 w 109"/>
                <a:gd name="T45" fmla="*/ 210663135 h 209"/>
                <a:gd name="T46" fmla="*/ 15687850 w 109"/>
                <a:gd name="T47" fmla="*/ 141593628 h 209"/>
                <a:gd name="T48" fmla="*/ 25100562 w 109"/>
                <a:gd name="T49" fmla="*/ 110512237 h 209"/>
                <a:gd name="T50" fmla="*/ 0 w 109"/>
                <a:gd name="T51" fmla="*/ 56982790 h 209"/>
                <a:gd name="T52" fmla="*/ 0 w 109"/>
                <a:gd name="T53" fmla="*/ 56982790 h 209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109"/>
                <a:gd name="T82" fmla="*/ 0 h 209"/>
                <a:gd name="T83" fmla="*/ 109 w 109"/>
                <a:gd name="T84" fmla="*/ 209 h 209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109" h="209">
                  <a:moveTo>
                    <a:pt x="0" y="33"/>
                  </a:moveTo>
                  <a:lnTo>
                    <a:pt x="0" y="33"/>
                  </a:lnTo>
                  <a:lnTo>
                    <a:pt x="7" y="17"/>
                  </a:lnTo>
                  <a:lnTo>
                    <a:pt x="36" y="0"/>
                  </a:lnTo>
                  <a:lnTo>
                    <a:pt x="49" y="16"/>
                  </a:lnTo>
                  <a:lnTo>
                    <a:pt x="45" y="44"/>
                  </a:lnTo>
                  <a:lnTo>
                    <a:pt x="80" y="32"/>
                  </a:lnTo>
                  <a:lnTo>
                    <a:pt x="95" y="44"/>
                  </a:lnTo>
                  <a:lnTo>
                    <a:pt x="108" y="72"/>
                  </a:lnTo>
                  <a:lnTo>
                    <a:pt x="103" y="89"/>
                  </a:lnTo>
                  <a:lnTo>
                    <a:pt x="77" y="88"/>
                  </a:lnTo>
                  <a:lnTo>
                    <a:pt x="67" y="96"/>
                  </a:lnTo>
                  <a:lnTo>
                    <a:pt x="72" y="125"/>
                  </a:lnTo>
                  <a:lnTo>
                    <a:pt x="37" y="100"/>
                  </a:lnTo>
                  <a:lnTo>
                    <a:pt x="22" y="145"/>
                  </a:lnTo>
                  <a:lnTo>
                    <a:pt x="39" y="185"/>
                  </a:lnTo>
                  <a:lnTo>
                    <a:pt x="63" y="200"/>
                  </a:lnTo>
                  <a:lnTo>
                    <a:pt x="50" y="208"/>
                  </a:lnTo>
                  <a:lnTo>
                    <a:pt x="47" y="195"/>
                  </a:lnTo>
                  <a:lnTo>
                    <a:pt x="37" y="195"/>
                  </a:lnTo>
                  <a:lnTo>
                    <a:pt x="10" y="173"/>
                  </a:lnTo>
                  <a:lnTo>
                    <a:pt x="15" y="146"/>
                  </a:lnTo>
                  <a:lnTo>
                    <a:pt x="29" y="122"/>
                  </a:lnTo>
                  <a:lnTo>
                    <a:pt x="10" y="82"/>
                  </a:lnTo>
                  <a:lnTo>
                    <a:pt x="16" y="64"/>
                  </a:lnTo>
                  <a:lnTo>
                    <a:pt x="0" y="33"/>
                  </a:lnTo>
                </a:path>
              </a:pathLst>
            </a:custGeom>
            <a:solidFill>
              <a:srgbClr val="CC0000"/>
            </a:solidFill>
            <a:ln w="6350">
              <a:solidFill>
                <a:schemeClr val="bg1"/>
              </a:solidFill>
              <a:round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>
                <a:defRPr/>
              </a:pPr>
              <a:endParaRPr lang="en-GB" dirty="0"/>
            </a:p>
          </p:txBody>
        </p:sp>
        <p:sp>
          <p:nvSpPr>
            <p:cNvPr id="48" name="Freeform 47"/>
            <p:cNvSpPr>
              <a:spLocks/>
            </p:cNvSpPr>
            <p:nvPr/>
          </p:nvSpPr>
          <p:spPr bwMode="auto">
            <a:xfrm>
              <a:off x="3415459" y="3623883"/>
              <a:ext cx="315910" cy="128588"/>
            </a:xfrm>
            <a:custGeom>
              <a:avLst/>
              <a:gdLst>
                <a:gd name="T0" fmla="*/ 0 w 252"/>
                <a:gd name="T1" fmla="*/ 55671680 h 99"/>
                <a:gd name="T2" fmla="*/ 0 w 252"/>
                <a:gd name="T3" fmla="*/ 55671680 h 99"/>
                <a:gd name="T4" fmla="*/ 17287462 w 252"/>
                <a:gd name="T5" fmla="*/ 97848223 h 99"/>
                <a:gd name="T6" fmla="*/ 1572043 w 252"/>
                <a:gd name="T7" fmla="*/ 102908575 h 99"/>
                <a:gd name="T8" fmla="*/ 17287462 w 252"/>
                <a:gd name="T9" fmla="*/ 109657442 h 99"/>
                <a:gd name="T10" fmla="*/ 23573131 w 252"/>
                <a:gd name="T11" fmla="*/ 136650313 h 99"/>
                <a:gd name="T12" fmla="*/ 45575473 w 252"/>
                <a:gd name="T13" fmla="*/ 133275879 h 99"/>
                <a:gd name="T14" fmla="*/ 23573131 w 252"/>
                <a:gd name="T15" fmla="*/ 145085098 h 99"/>
                <a:gd name="T16" fmla="*/ 48718305 w 252"/>
                <a:gd name="T17" fmla="*/ 140023447 h 99"/>
                <a:gd name="T18" fmla="*/ 75435513 w 252"/>
                <a:gd name="T19" fmla="*/ 156894316 h 99"/>
                <a:gd name="T20" fmla="*/ 100580697 w 252"/>
                <a:gd name="T21" fmla="*/ 138336230 h 99"/>
                <a:gd name="T22" fmla="*/ 139869232 w 252"/>
                <a:gd name="T23" fmla="*/ 161954668 h 99"/>
                <a:gd name="T24" fmla="*/ 207447058 w 252"/>
                <a:gd name="T25" fmla="*/ 138336230 h 99"/>
                <a:gd name="T26" fmla="*/ 205876268 w 252"/>
                <a:gd name="T27" fmla="*/ 165329101 h 99"/>
                <a:gd name="T28" fmla="*/ 218448850 w 252"/>
                <a:gd name="T29" fmla="*/ 138336230 h 99"/>
                <a:gd name="T30" fmla="*/ 347317583 w 252"/>
                <a:gd name="T31" fmla="*/ 133275879 h 99"/>
                <a:gd name="T32" fmla="*/ 394463826 w 252"/>
                <a:gd name="T33" fmla="*/ 129901445 h 99"/>
                <a:gd name="T34" fmla="*/ 380320454 w 252"/>
                <a:gd name="T35" fmla="*/ 72542549 h 99"/>
                <a:gd name="T36" fmla="*/ 391320994 w 252"/>
                <a:gd name="T37" fmla="*/ 60733330 h 99"/>
                <a:gd name="T38" fmla="*/ 350460415 w 252"/>
                <a:gd name="T39" fmla="*/ 11809224 h 99"/>
                <a:gd name="T40" fmla="*/ 323743129 w 252"/>
                <a:gd name="T41" fmla="*/ 11809224 h 99"/>
                <a:gd name="T42" fmla="*/ 253022511 w 252"/>
                <a:gd name="T43" fmla="*/ 32053232 h 99"/>
                <a:gd name="T44" fmla="*/ 190159600 w 252"/>
                <a:gd name="T45" fmla="*/ 0 h 99"/>
                <a:gd name="T46" fmla="*/ 150871025 w 252"/>
                <a:gd name="T47" fmla="*/ 1687217 h 99"/>
                <a:gd name="T48" fmla="*/ 102152740 w 252"/>
                <a:gd name="T49" fmla="*/ 30366016 h 99"/>
                <a:gd name="T50" fmla="*/ 61290888 w 252"/>
                <a:gd name="T51" fmla="*/ 21931231 h 99"/>
                <a:gd name="T52" fmla="*/ 73863470 w 252"/>
                <a:gd name="T53" fmla="*/ 37114883 h 99"/>
                <a:gd name="T54" fmla="*/ 0 w 252"/>
                <a:gd name="T55" fmla="*/ 55671680 h 99"/>
                <a:gd name="T56" fmla="*/ 0 w 252"/>
                <a:gd name="T57" fmla="*/ 55671680 h 9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52"/>
                <a:gd name="T88" fmla="*/ 0 h 99"/>
                <a:gd name="T89" fmla="*/ 252 w 252"/>
                <a:gd name="T90" fmla="*/ 99 h 9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52" h="99">
                  <a:moveTo>
                    <a:pt x="0" y="33"/>
                  </a:moveTo>
                  <a:lnTo>
                    <a:pt x="0" y="33"/>
                  </a:lnTo>
                  <a:lnTo>
                    <a:pt x="11" y="58"/>
                  </a:lnTo>
                  <a:lnTo>
                    <a:pt x="1" y="61"/>
                  </a:lnTo>
                  <a:lnTo>
                    <a:pt x="11" y="65"/>
                  </a:lnTo>
                  <a:lnTo>
                    <a:pt x="15" y="81"/>
                  </a:lnTo>
                  <a:lnTo>
                    <a:pt x="29" y="79"/>
                  </a:lnTo>
                  <a:lnTo>
                    <a:pt x="15" y="86"/>
                  </a:lnTo>
                  <a:lnTo>
                    <a:pt x="31" y="83"/>
                  </a:lnTo>
                  <a:lnTo>
                    <a:pt x="48" y="93"/>
                  </a:lnTo>
                  <a:lnTo>
                    <a:pt x="64" y="82"/>
                  </a:lnTo>
                  <a:lnTo>
                    <a:pt x="89" y="96"/>
                  </a:lnTo>
                  <a:lnTo>
                    <a:pt x="132" y="82"/>
                  </a:lnTo>
                  <a:lnTo>
                    <a:pt x="131" y="98"/>
                  </a:lnTo>
                  <a:lnTo>
                    <a:pt x="139" y="82"/>
                  </a:lnTo>
                  <a:lnTo>
                    <a:pt x="221" y="79"/>
                  </a:lnTo>
                  <a:lnTo>
                    <a:pt x="251" y="77"/>
                  </a:lnTo>
                  <a:lnTo>
                    <a:pt x="242" y="43"/>
                  </a:lnTo>
                  <a:lnTo>
                    <a:pt x="249" y="36"/>
                  </a:lnTo>
                  <a:lnTo>
                    <a:pt x="223" y="7"/>
                  </a:lnTo>
                  <a:lnTo>
                    <a:pt x="206" y="7"/>
                  </a:lnTo>
                  <a:lnTo>
                    <a:pt x="161" y="19"/>
                  </a:lnTo>
                  <a:lnTo>
                    <a:pt x="121" y="0"/>
                  </a:lnTo>
                  <a:lnTo>
                    <a:pt x="96" y="1"/>
                  </a:lnTo>
                  <a:lnTo>
                    <a:pt x="65" y="18"/>
                  </a:lnTo>
                  <a:lnTo>
                    <a:pt x="39" y="13"/>
                  </a:lnTo>
                  <a:lnTo>
                    <a:pt x="47" y="22"/>
                  </a:lnTo>
                  <a:lnTo>
                    <a:pt x="0" y="33"/>
                  </a:lnTo>
                </a:path>
              </a:pathLst>
            </a:custGeom>
            <a:grpFill/>
            <a:ln w="6350">
              <a:solidFill>
                <a:schemeClr val="bg1"/>
              </a:solidFill>
              <a:round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>
                <a:defRPr/>
              </a:pPr>
              <a:endParaRPr lang="en-GB" dirty="0"/>
            </a:p>
          </p:txBody>
        </p:sp>
        <p:sp>
          <p:nvSpPr>
            <p:cNvPr id="49" name="Freeform 48"/>
            <p:cNvSpPr>
              <a:spLocks/>
            </p:cNvSpPr>
            <p:nvPr/>
          </p:nvSpPr>
          <p:spPr bwMode="auto">
            <a:xfrm>
              <a:off x="110319" y="2872987"/>
              <a:ext cx="506408" cy="461967"/>
            </a:xfrm>
            <a:custGeom>
              <a:avLst/>
              <a:gdLst>
                <a:gd name="T0" fmla="*/ 0 w 408"/>
                <a:gd name="T1" fmla="*/ 228607924 h 355"/>
                <a:gd name="T2" fmla="*/ 24649159 w 408"/>
                <a:gd name="T3" fmla="*/ 243848794 h 355"/>
                <a:gd name="T4" fmla="*/ 103220134 w 408"/>
                <a:gd name="T5" fmla="*/ 264168652 h 355"/>
                <a:gd name="T6" fmla="*/ 152519673 w 408"/>
                <a:gd name="T7" fmla="*/ 260782660 h 355"/>
                <a:gd name="T8" fmla="*/ 146357076 w 408"/>
                <a:gd name="T9" fmla="*/ 304810972 h 355"/>
                <a:gd name="T10" fmla="*/ 38514693 w 408"/>
                <a:gd name="T11" fmla="*/ 379319803 h 355"/>
                <a:gd name="T12" fmla="*/ 43136961 w 408"/>
                <a:gd name="T13" fmla="*/ 382707097 h 355"/>
                <a:gd name="T14" fmla="*/ 90894939 w 408"/>
                <a:gd name="T15" fmla="*/ 401333959 h 355"/>
                <a:gd name="T16" fmla="*/ 87814261 w 408"/>
                <a:gd name="T17" fmla="*/ 440281982 h 355"/>
                <a:gd name="T18" fmla="*/ 137113800 w 408"/>
                <a:gd name="T19" fmla="*/ 401333959 h 355"/>
                <a:gd name="T20" fmla="*/ 134031881 w 408"/>
                <a:gd name="T21" fmla="*/ 460603141 h 355"/>
                <a:gd name="T22" fmla="*/ 164843666 w 408"/>
                <a:gd name="T23" fmla="*/ 453829855 h 355"/>
                <a:gd name="T24" fmla="*/ 198737332 w 408"/>
                <a:gd name="T25" fmla="*/ 465683431 h 355"/>
                <a:gd name="T26" fmla="*/ 237252015 w 408"/>
                <a:gd name="T27" fmla="*/ 462296138 h 355"/>
                <a:gd name="T28" fmla="*/ 164843666 w 408"/>
                <a:gd name="T29" fmla="*/ 552045758 h 355"/>
                <a:gd name="T30" fmla="*/ 124788605 w 408"/>
                <a:gd name="T31" fmla="*/ 568979624 h 355"/>
                <a:gd name="T32" fmla="*/ 134031881 w 408"/>
                <a:gd name="T33" fmla="*/ 577447208 h 355"/>
                <a:gd name="T34" fmla="*/ 197196993 w 408"/>
                <a:gd name="T35" fmla="*/ 558819044 h 355"/>
                <a:gd name="T36" fmla="*/ 212602866 w 408"/>
                <a:gd name="T37" fmla="*/ 546965468 h 355"/>
                <a:gd name="T38" fmla="*/ 306578444 w 408"/>
                <a:gd name="T39" fmla="*/ 469069424 h 355"/>
                <a:gd name="T40" fmla="*/ 360500319 w 408"/>
                <a:gd name="T41" fmla="*/ 384400093 h 355"/>
                <a:gd name="T42" fmla="*/ 363580997 w 408"/>
                <a:gd name="T43" fmla="*/ 384400093 h 355"/>
                <a:gd name="T44" fmla="*/ 375906192 w 408"/>
                <a:gd name="T45" fmla="*/ 392867677 h 355"/>
                <a:gd name="T46" fmla="*/ 348175124 w 408"/>
                <a:gd name="T47" fmla="*/ 404721253 h 355"/>
                <a:gd name="T48" fmla="*/ 357418400 w 408"/>
                <a:gd name="T49" fmla="*/ 436895989 h 355"/>
                <a:gd name="T50" fmla="*/ 406717939 w 408"/>
                <a:gd name="T51" fmla="*/ 430121402 h 355"/>
                <a:gd name="T52" fmla="*/ 406717939 w 408"/>
                <a:gd name="T53" fmla="*/ 403026956 h 355"/>
                <a:gd name="T54" fmla="*/ 419043134 w 408"/>
                <a:gd name="T55" fmla="*/ 399640963 h 355"/>
                <a:gd name="T56" fmla="*/ 445232622 w 408"/>
                <a:gd name="T57" fmla="*/ 406414249 h 355"/>
                <a:gd name="T58" fmla="*/ 582346383 w 408"/>
                <a:gd name="T59" fmla="*/ 440281982 h 355"/>
                <a:gd name="T60" fmla="*/ 606995532 w 408"/>
                <a:gd name="T61" fmla="*/ 433508695 h 355"/>
                <a:gd name="T62" fmla="*/ 616238808 w 408"/>
                <a:gd name="T63" fmla="*/ 460603141 h 355"/>
                <a:gd name="T64" fmla="*/ 606995532 w 408"/>
                <a:gd name="T65" fmla="*/ 421655119 h 355"/>
                <a:gd name="T66" fmla="*/ 566940510 w 408"/>
                <a:gd name="T67" fmla="*/ 67735485 h 355"/>
                <a:gd name="T68" fmla="*/ 332769251 w 408"/>
                <a:gd name="T69" fmla="*/ 22014166 h 355"/>
                <a:gd name="T70" fmla="*/ 264983083 w 408"/>
                <a:gd name="T71" fmla="*/ 25401460 h 355"/>
                <a:gd name="T72" fmla="*/ 263442744 w 408"/>
                <a:gd name="T73" fmla="*/ 8467586 h 355"/>
                <a:gd name="T74" fmla="*/ 212602866 w 408"/>
                <a:gd name="T75" fmla="*/ 22014166 h 355"/>
                <a:gd name="T76" fmla="*/ 171006263 w 408"/>
                <a:gd name="T77" fmla="*/ 45721329 h 355"/>
                <a:gd name="T78" fmla="*/ 127869283 w 408"/>
                <a:gd name="T79" fmla="*/ 44028332 h 355"/>
                <a:gd name="T80" fmla="*/ 117085668 w 408"/>
                <a:gd name="T81" fmla="*/ 55881908 h 355"/>
                <a:gd name="T82" fmla="*/ 38514693 w 408"/>
                <a:gd name="T83" fmla="*/ 103297535 h 355"/>
                <a:gd name="T84" fmla="*/ 24649159 w 408"/>
                <a:gd name="T85" fmla="*/ 121924397 h 355"/>
                <a:gd name="T86" fmla="*/ 180249539 w 408"/>
                <a:gd name="T87" fmla="*/ 194740192 h 355"/>
                <a:gd name="T88" fmla="*/ 127869283 w 408"/>
                <a:gd name="T89" fmla="*/ 203206474 h 355"/>
                <a:gd name="T90" fmla="*/ 130951202 w 408"/>
                <a:gd name="T91" fmla="*/ 213367054 h 355"/>
                <a:gd name="T92" fmla="*/ 90894939 w 408"/>
                <a:gd name="T93" fmla="*/ 189659902 h 355"/>
                <a:gd name="T94" fmla="*/ 0 w 408"/>
                <a:gd name="T95" fmla="*/ 228607924 h 355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408"/>
                <a:gd name="T145" fmla="*/ 0 h 355"/>
                <a:gd name="T146" fmla="*/ 408 w 408"/>
                <a:gd name="T147" fmla="*/ 355 h 355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408" h="355">
                  <a:moveTo>
                    <a:pt x="0" y="135"/>
                  </a:moveTo>
                  <a:lnTo>
                    <a:pt x="0" y="135"/>
                  </a:lnTo>
                  <a:lnTo>
                    <a:pt x="26" y="142"/>
                  </a:lnTo>
                  <a:lnTo>
                    <a:pt x="16" y="144"/>
                  </a:lnTo>
                  <a:lnTo>
                    <a:pt x="27" y="157"/>
                  </a:lnTo>
                  <a:lnTo>
                    <a:pt x="67" y="156"/>
                  </a:lnTo>
                  <a:lnTo>
                    <a:pt x="73" y="165"/>
                  </a:lnTo>
                  <a:lnTo>
                    <a:pt x="99" y="154"/>
                  </a:lnTo>
                  <a:lnTo>
                    <a:pt x="90" y="159"/>
                  </a:lnTo>
                  <a:lnTo>
                    <a:pt x="95" y="180"/>
                  </a:lnTo>
                  <a:lnTo>
                    <a:pt x="40" y="201"/>
                  </a:lnTo>
                  <a:lnTo>
                    <a:pt x="25" y="224"/>
                  </a:lnTo>
                  <a:lnTo>
                    <a:pt x="38" y="220"/>
                  </a:lnTo>
                  <a:lnTo>
                    <a:pt x="28" y="226"/>
                  </a:lnTo>
                  <a:lnTo>
                    <a:pt x="38" y="234"/>
                  </a:lnTo>
                  <a:lnTo>
                    <a:pt x="59" y="237"/>
                  </a:lnTo>
                  <a:lnTo>
                    <a:pt x="47" y="249"/>
                  </a:lnTo>
                  <a:lnTo>
                    <a:pt x="57" y="260"/>
                  </a:lnTo>
                  <a:lnTo>
                    <a:pt x="67" y="261"/>
                  </a:lnTo>
                  <a:lnTo>
                    <a:pt x="89" y="237"/>
                  </a:lnTo>
                  <a:lnTo>
                    <a:pt x="76" y="249"/>
                  </a:lnTo>
                  <a:lnTo>
                    <a:pt x="87" y="272"/>
                  </a:lnTo>
                  <a:lnTo>
                    <a:pt x="81" y="282"/>
                  </a:lnTo>
                  <a:lnTo>
                    <a:pt x="107" y="268"/>
                  </a:lnTo>
                  <a:lnTo>
                    <a:pt x="124" y="285"/>
                  </a:lnTo>
                  <a:lnTo>
                    <a:pt x="129" y="275"/>
                  </a:lnTo>
                  <a:lnTo>
                    <a:pt x="135" y="282"/>
                  </a:lnTo>
                  <a:lnTo>
                    <a:pt x="154" y="273"/>
                  </a:lnTo>
                  <a:lnTo>
                    <a:pt x="127" y="317"/>
                  </a:lnTo>
                  <a:lnTo>
                    <a:pt x="107" y="326"/>
                  </a:lnTo>
                  <a:lnTo>
                    <a:pt x="107" y="335"/>
                  </a:lnTo>
                  <a:lnTo>
                    <a:pt x="81" y="336"/>
                  </a:lnTo>
                  <a:lnTo>
                    <a:pt x="63" y="354"/>
                  </a:lnTo>
                  <a:lnTo>
                    <a:pt x="87" y="341"/>
                  </a:lnTo>
                  <a:lnTo>
                    <a:pt x="113" y="341"/>
                  </a:lnTo>
                  <a:lnTo>
                    <a:pt x="128" y="330"/>
                  </a:lnTo>
                  <a:lnTo>
                    <a:pt x="121" y="321"/>
                  </a:lnTo>
                  <a:lnTo>
                    <a:pt x="138" y="323"/>
                  </a:lnTo>
                  <a:lnTo>
                    <a:pt x="189" y="290"/>
                  </a:lnTo>
                  <a:lnTo>
                    <a:pt x="199" y="277"/>
                  </a:lnTo>
                  <a:lnTo>
                    <a:pt x="190" y="268"/>
                  </a:lnTo>
                  <a:lnTo>
                    <a:pt x="234" y="227"/>
                  </a:lnTo>
                  <a:lnTo>
                    <a:pt x="241" y="207"/>
                  </a:lnTo>
                  <a:lnTo>
                    <a:pt x="236" y="227"/>
                  </a:lnTo>
                  <a:lnTo>
                    <a:pt x="254" y="223"/>
                  </a:lnTo>
                  <a:lnTo>
                    <a:pt x="244" y="232"/>
                  </a:lnTo>
                  <a:lnTo>
                    <a:pt x="259" y="236"/>
                  </a:lnTo>
                  <a:lnTo>
                    <a:pt x="226" y="239"/>
                  </a:lnTo>
                  <a:lnTo>
                    <a:pt x="220" y="258"/>
                  </a:lnTo>
                  <a:lnTo>
                    <a:pt x="232" y="258"/>
                  </a:lnTo>
                  <a:lnTo>
                    <a:pt x="221" y="271"/>
                  </a:lnTo>
                  <a:lnTo>
                    <a:pt x="264" y="254"/>
                  </a:lnTo>
                  <a:lnTo>
                    <a:pt x="270" y="243"/>
                  </a:lnTo>
                  <a:lnTo>
                    <a:pt x="264" y="238"/>
                  </a:lnTo>
                  <a:lnTo>
                    <a:pt x="274" y="228"/>
                  </a:lnTo>
                  <a:lnTo>
                    <a:pt x="272" y="236"/>
                  </a:lnTo>
                  <a:lnTo>
                    <a:pt x="294" y="231"/>
                  </a:lnTo>
                  <a:lnTo>
                    <a:pt x="289" y="240"/>
                  </a:lnTo>
                  <a:lnTo>
                    <a:pt x="325" y="254"/>
                  </a:lnTo>
                  <a:lnTo>
                    <a:pt x="378" y="260"/>
                  </a:lnTo>
                  <a:lnTo>
                    <a:pt x="387" y="252"/>
                  </a:lnTo>
                  <a:lnTo>
                    <a:pt x="394" y="256"/>
                  </a:lnTo>
                  <a:lnTo>
                    <a:pt x="385" y="264"/>
                  </a:lnTo>
                  <a:lnTo>
                    <a:pt x="400" y="272"/>
                  </a:lnTo>
                  <a:lnTo>
                    <a:pt x="407" y="266"/>
                  </a:lnTo>
                  <a:lnTo>
                    <a:pt x="394" y="249"/>
                  </a:lnTo>
                  <a:lnTo>
                    <a:pt x="368" y="249"/>
                  </a:lnTo>
                  <a:lnTo>
                    <a:pt x="368" y="40"/>
                  </a:lnTo>
                  <a:lnTo>
                    <a:pt x="222" y="23"/>
                  </a:lnTo>
                  <a:lnTo>
                    <a:pt x="216" y="13"/>
                  </a:lnTo>
                  <a:lnTo>
                    <a:pt x="176" y="6"/>
                  </a:lnTo>
                  <a:lnTo>
                    <a:pt x="172" y="15"/>
                  </a:lnTo>
                  <a:lnTo>
                    <a:pt x="160" y="12"/>
                  </a:lnTo>
                  <a:lnTo>
                    <a:pt x="171" y="5"/>
                  </a:lnTo>
                  <a:lnTo>
                    <a:pt x="154" y="0"/>
                  </a:lnTo>
                  <a:lnTo>
                    <a:pt x="138" y="13"/>
                  </a:lnTo>
                  <a:lnTo>
                    <a:pt x="112" y="15"/>
                  </a:lnTo>
                  <a:lnTo>
                    <a:pt x="111" y="27"/>
                  </a:lnTo>
                  <a:lnTo>
                    <a:pt x="108" y="20"/>
                  </a:lnTo>
                  <a:lnTo>
                    <a:pt x="83" y="26"/>
                  </a:lnTo>
                  <a:lnTo>
                    <a:pt x="87" y="36"/>
                  </a:lnTo>
                  <a:lnTo>
                    <a:pt x="76" y="33"/>
                  </a:lnTo>
                  <a:lnTo>
                    <a:pt x="61" y="53"/>
                  </a:lnTo>
                  <a:lnTo>
                    <a:pt x="25" y="61"/>
                  </a:lnTo>
                  <a:lnTo>
                    <a:pt x="27" y="70"/>
                  </a:lnTo>
                  <a:lnTo>
                    <a:pt x="16" y="72"/>
                  </a:lnTo>
                  <a:lnTo>
                    <a:pt x="59" y="101"/>
                  </a:lnTo>
                  <a:lnTo>
                    <a:pt x="117" y="115"/>
                  </a:lnTo>
                  <a:lnTo>
                    <a:pt x="81" y="111"/>
                  </a:lnTo>
                  <a:lnTo>
                    <a:pt x="83" y="120"/>
                  </a:lnTo>
                  <a:lnTo>
                    <a:pt x="97" y="120"/>
                  </a:lnTo>
                  <a:lnTo>
                    <a:pt x="85" y="126"/>
                  </a:lnTo>
                  <a:lnTo>
                    <a:pt x="59" y="125"/>
                  </a:lnTo>
                  <a:lnTo>
                    <a:pt x="59" y="112"/>
                  </a:lnTo>
                  <a:lnTo>
                    <a:pt x="46" y="114"/>
                  </a:lnTo>
                  <a:lnTo>
                    <a:pt x="0" y="135"/>
                  </a:lnTo>
                </a:path>
              </a:pathLst>
            </a:custGeom>
            <a:grpFill/>
            <a:ln w="6350">
              <a:solidFill>
                <a:schemeClr val="bg1"/>
              </a:solidFill>
              <a:round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>
                <a:defRPr/>
              </a:pPr>
              <a:endParaRPr lang="en-GB" dirty="0"/>
            </a:p>
          </p:txBody>
        </p:sp>
        <p:sp>
          <p:nvSpPr>
            <p:cNvPr id="50" name="Freeform 49"/>
            <p:cNvSpPr>
              <a:spLocks/>
            </p:cNvSpPr>
            <p:nvPr/>
          </p:nvSpPr>
          <p:spPr bwMode="auto">
            <a:xfrm>
              <a:off x="334155" y="3260341"/>
              <a:ext cx="44450" cy="28575"/>
            </a:xfrm>
            <a:custGeom>
              <a:avLst/>
              <a:gdLst>
                <a:gd name="T0" fmla="*/ 0 w 36"/>
                <a:gd name="T1" fmla="*/ 15183716 h 22"/>
                <a:gd name="T2" fmla="*/ 0 w 36"/>
                <a:gd name="T3" fmla="*/ 15183716 h 22"/>
                <a:gd name="T4" fmla="*/ 15245114 w 36"/>
                <a:gd name="T5" fmla="*/ 35427802 h 22"/>
                <a:gd name="T6" fmla="*/ 53358518 w 36"/>
                <a:gd name="T7" fmla="*/ 6747597 h 22"/>
                <a:gd name="T8" fmla="*/ 16769995 w 36"/>
                <a:gd name="T9" fmla="*/ 0 h 22"/>
                <a:gd name="T10" fmla="*/ 21343409 w 36"/>
                <a:gd name="T11" fmla="*/ 13496492 h 22"/>
                <a:gd name="T12" fmla="*/ 0 w 36"/>
                <a:gd name="T13" fmla="*/ 15183716 h 22"/>
                <a:gd name="T14" fmla="*/ 0 w 36"/>
                <a:gd name="T15" fmla="*/ 15183716 h 2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36"/>
                <a:gd name="T25" fmla="*/ 0 h 22"/>
                <a:gd name="T26" fmla="*/ 36 w 36"/>
                <a:gd name="T27" fmla="*/ 22 h 2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36" h="22">
                  <a:moveTo>
                    <a:pt x="0" y="9"/>
                  </a:moveTo>
                  <a:lnTo>
                    <a:pt x="0" y="9"/>
                  </a:lnTo>
                  <a:lnTo>
                    <a:pt x="10" y="21"/>
                  </a:lnTo>
                  <a:lnTo>
                    <a:pt x="35" y="4"/>
                  </a:lnTo>
                  <a:lnTo>
                    <a:pt x="11" y="0"/>
                  </a:lnTo>
                  <a:lnTo>
                    <a:pt x="14" y="8"/>
                  </a:lnTo>
                  <a:lnTo>
                    <a:pt x="0" y="9"/>
                  </a:lnTo>
                </a:path>
              </a:pathLst>
            </a:custGeom>
            <a:grpFill/>
            <a:ln w="6350">
              <a:solidFill>
                <a:schemeClr val="bg1"/>
              </a:solidFill>
              <a:round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>
                <a:defRPr/>
              </a:pPr>
              <a:endParaRPr lang="en-GB" dirty="0"/>
            </a:p>
          </p:txBody>
        </p:sp>
        <p:sp>
          <p:nvSpPr>
            <p:cNvPr id="51" name="Freeform 50"/>
            <p:cNvSpPr>
              <a:spLocks/>
            </p:cNvSpPr>
            <p:nvPr/>
          </p:nvSpPr>
          <p:spPr bwMode="auto">
            <a:xfrm>
              <a:off x="616725" y="3207954"/>
              <a:ext cx="139699" cy="130177"/>
            </a:xfrm>
            <a:custGeom>
              <a:avLst/>
              <a:gdLst>
                <a:gd name="T0" fmla="*/ 0 w 110"/>
                <a:gd name="T1" fmla="*/ 17289607 h 99"/>
                <a:gd name="T2" fmla="*/ 0 w 110"/>
                <a:gd name="T3" fmla="*/ 17289607 h 99"/>
                <a:gd name="T4" fmla="*/ 6451601 w 110"/>
                <a:gd name="T5" fmla="*/ 41495580 h 99"/>
                <a:gd name="T6" fmla="*/ 30645101 w 110"/>
                <a:gd name="T7" fmla="*/ 51868825 h 99"/>
                <a:gd name="T8" fmla="*/ 41935408 w 110"/>
                <a:gd name="T9" fmla="*/ 43223367 h 99"/>
                <a:gd name="T10" fmla="*/ 20967704 w 110"/>
                <a:gd name="T11" fmla="*/ 31121030 h 99"/>
                <a:gd name="T12" fmla="*/ 41935408 w 110"/>
                <a:gd name="T13" fmla="*/ 31121030 h 99"/>
                <a:gd name="T14" fmla="*/ 59677303 w 110"/>
                <a:gd name="T15" fmla="*/ 51868825 h 99"/>
                <a:gd name="T16" fmla="*/ 54838605 w 110"/>
                <a:gd name="T17" fmla="*/ 15560515 h 99"/>
                <a:gd name="T18" fmla="*/ 69354701 w 110"/>
                <a:gd name="T19" fmla="*/ 48410642 h 99"/>
                <a:gd name="T20" fmla="*/ 106451410 w 110"/>
                <a:gd name="T21" fmla="*/ 67429335 h 99"/>
                <a:gd name="T22" fmla="*/ 99999812 w 110"/>
                <a:gd name="T23" fmla="*/ 89906232 h 99"/>
                <a:gd name="T24" fmla="*/ 141935200 w 110"/>
                <a:gd name="T25" fmla="*/ 119298160 h 99"/>
                <a:gd name="T26" fmla="*/ 130644903 w 110"/>
                <a:gd name="T27" fmla="*/ 143504128 h 99"/>
                <a:gd name="T28" fmla="*/ 153225497 w 110"/>
                <a:gd name="T29" fmla="*/ 124485435 h 99"/>
                <a:gd name="T30" fmla="*/ 156451296 w 110"/>
                <a:gd name="T31" fmla="*/ 169437873 h 99"/>
                <a:gd name="T32" fmla="*/ 174193231 w 110"/>
                <a:gd name="T33" fmla="*/ 160793729 h 99"/>
                <a:gd name="T34" fmla="*/ 175806131 w 110"/>
                <a:gd name="T35" fmla="*/ 127943618 h 99"/>
                <a:gd name="T36" fmla="*/ 133870703 w 110"/>
                <a:gd name="T37" fmla="*/ 108924925 h 99"/>
                <a:gd name="T38" fmla="*/ 56451504 w 110"/>
                <a:gd name="T39" fmla="*/ 0 h 99"/>
                <a:gd name="T40" fmla="*/ 11290302 w 110"/>
                <a:gd name="T41" fmla="*/ 31121030 h 99"/>
                <a:gd name="T42" fmla="*/ 0 w 110"/>
                <a:gd name="T43" fmla="*/ 17289607 h 99"/>
                <a:gd name="T44" fmla="*/ 0 w 110"/>
                <a:gd name="T45" fmla="*/ 17289607 h 99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10"/>
                <a:gd name="T70" fmla="*/ 0 h 99"/>
                <a:gd name="T71" fmla="*/ 110 w 110"/>
                <a:gd name="T72" fmla="*/ 99 h 99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10" h="99">
                  <a:moveTo>
                    <a:pt x="0" y="10"/>
                  </a:moveTo>
                  <a:lnTo>
                    <a:pt x="0" y="10"/>
                  </a:lnTo>
                  <a:lnTo>
                    <a:pt x="4" y="24"/>
                  </a:lnTo>
                  <a:lnTo>
                    <a:pt x="19" y="30"/>
                  </a:lnTo>
                  <a:lnTo>
                    <a:pt x="26" y="25"/>
                  </a:lnTo>
                  <a:lnTo>
                    <a:pt x="13" y="18"/>
                  </a:lnTo>
                  <a:lnTo>
                    <a:pt x="26" y="18"/>
                  </a:lnTo>
                  <a:lnTo>
                    <a:pt x="37" y="30"/>
                  </a:lnTo>
                  <a:lnTo>
                    <a:pt x="34" y="9"/>
                  </a:lnTo>
                  <a:lnTo>
                    <a:pt x="43" y="28"/>
                  </a:lnTo>
                  <a:lnTo>
                    <a:pt x="66" y="39"/>
                  </a:lnTo>
                  <a:lnTo>
                    <a:pt x="62" y="52"/>
                  </a:lnTo>
                  <a:lnTo>
                    <a:pt x="88" y="69"/>
                  </a:lnTo>
                  <a:lnTo>
                    <a:pt x="81" y="83"/>
                  </a:lnTo>
                  <a:lnTo>
                    <a:pt x="95" y="72"/>
                  </a:lnTo>
                  <a:lnTo>
                    <a:pt x="97" y="98"/>
                  </a:lnTo>
                  <a:lnTo>
                    <a:pt x="108" y="93"/>
                  </a:lnTo>
                  <a:lnTo>
                    <a:pt x="109" y="74"/>
                  </a:lnTo>
                  <a:lnTo>
                    <a:pt x="83" y="63"/>
                  </a:lnTo>
                  <a:lnTo>
                    <a:pt x="35" y="0"/>
                  </a:lnTo>
                  <a:lnTo>
                    <a:pt x="7" y="18"/>
                  </a:lnTo>
                  <a:lnTo>
                    <a:pt x="0" y="10"/>
                  </a:lnTo>
                </a:path>
              </a:pathLst>
            </a:custGeom>
            <a:grpFill/>
            <a:ln w="6350">
              <a:solidFill>
                <a:schemeClr val="bg1"/>
              </a:solidFill>
              <a:round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>
                <a:defRPr/>
              </a:pPr>
              <a:endParaRPr lang="en-GB" dirty="0"/>
            </a:p>
          </p:txBody>
        </p:sp>
        <p:sp>
          <p:nvSpPr>
            <p:cNvPr id="52" name="Freeform 51"/>
            <p:cNvSpPr>
              <a:spLocks/>
            </p:cNvSpPr>
            <p:nvPr/>
          </p:nvSpPr>
          <p:spPr bwMode="auto">
            <a:xfrm>
              <a:off x="648475" y="3250816"/>
              <a:ext cx="25400" cy="22225"/>
            </a:xfrm>
            <a:custGeom>
              <a:avLst/>
              <a:gdLst>
                <a:gd name="T0" fmla="*/ 0 w 20"/>
                <a:gd name="T1" fmla="*/ 0 h 16"/>
                <a:gd name="T2" fmla="*/ 0 w 20"/>
                <a:gd name="T3" fmla="*/ 0 h 16"/>
                <a:gd name="T4" fmla="*/ 9677399 w 20"/>
                <a:gd name="T5" fmla="*/ 28942503 h 16"/>
                <a:gd name="T6" fmla="*/ 11290301 w 20"/>
                <a:gd name="T7" fmla="*/ 13505854 h 16"/>
                <a:gd name="T8" fmla="*/ 30645098 w 20"/>
                <a:gd name="T9" fmla="*/ 27013096 h 16"/>
                <a:gd name="T10" fmla="*/ 12903200 w 20"/>
                <a:gd name="T11" fmla="*/ 13505854 h 16"/>
                <a:gd name="T12" fmla="*/ 29032199 w 20"/>
                <a:gd name="T13" fmla="*/ 3858815 h 16"/>
                <a:gd name="T14" fmla="*/ 0 w 20"/>
                <a:gd name="T15" fmla="*/ 0 h 16"/>
                <a:gd name="T16" fmla="*/ 0 w 20"/>
                <a:gd name="T17" fmla="*/ 0 h 1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0"/>
                <a:gd name="T28" fmla="*/ 0 h 16"/>
                <a:gd name="T29" fmla="*/ 20 w 20"/>
                <a:gd name="T30" fmla="*/ 16 h 1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0" h="16">
                  <a:moveTo>
                    <a:pt x="0" y="0"/>
                  </a:moveTo>
                  <a:lnTo>
                    <a:pt x="0" y="0"/>
                  </a:lnTo>
                  <a:lnTo>
                    <a:pt x="6" y="15"/>
                  </a:lnTo>
                  <a:lnTo>
                    <a:pt x="7" y="7"/>
                  </a:lnTo>
                  <a:lnTo>
                    <a:pt x="19" y="14"/>
                  </a:lnTo>
                  <a:lnTo>
                    <a:pt x="8" y="7"/>
                  </a:lnTo>
                  <a:lnTo>
                    <a:pt x="18" y="2"/>
                  </a:lnTo>
                  <a:lnTo>
                    <a:pt x="0" y="0"/>
                  </a:lnTo>
                </a:path>
              </a:pathLst>
            </a:custGeom>
            <a:grpFill/>
            <a:ln w="6350">
              <a:solidFill>
                <a:schemeClr val="bg1"/>
              </a:solidFill>
              <a:round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>
                <a:defRPr/>
              </a:pPr>
              <a:endParaRPr lang="en-GB" dirty="0"/>
            </a:p>
          </p:txBody>
        </p:sp>
        <p:sp>
          <p:nvSpPr>
            <p:cNvPr id="53" name="Freeform 52"/>
            <p:cNvSpPr>
              <a:spLocks/>
            </p:cNvSpPr>
            <p:nvPr/>
          </p:nvSpPr>
          <p:spPr bwMode="auto">
            <a:xfrm>
              <a:off x="658000" y="3268279"/>
              <a:ext cx="15875" cy="33337"/>
            </a:xfrm>
            <a:custGeom>
              <a:avLst/>
              <a:gdLst>
                <a:gd name="T0" fmla="*/ 0 w 12"/>
                <a:gd name="T1" fmla="*/ 0 h 25"/>
                <a:gd name="T2" fmla="*/ 0 w 12"/>
                <a:gd name="T3" fmla="*/ 0 h 25"/>
                <a:gd name="T4" fmla="*/ 17500864 w 12"/>
                <a:gd name="T5" fmla="*/ 7112783 h 25"/>
                <a:gd name="T6" fmla="*/ 19251082 w 12"/>
                <a:gd name="T7" fmla="*/ 42676691 h 25"/>
                <a:gd name="T8" fmla="*/ 0 w 12"/>
                <a:gd name="T9" fmla="*/ 0 h 25"/>
                <a:gd name="T10" fmla="*/ 0 w 12"/>
                <a:gd name="T11" fmla="*/ 0 h 2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2"/>
                <a:gd name="T19" fmla="*/ 0 h 25"/>
                <a:gd name="T20" fmla="*/ 12 w 12"/>
                <a:gd name="T21" fmla="*/ 25 h 2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2" h="25">
                  <a:moveTo>
                    <a:pt x="0" y="0"/>
                  </a:moveTo>
                  <a:lnTo>
                    <a:pt x="0" y="0"/>
                  </a:lnTo>
                  <a:lnTo>
                    <a:pt x="10" y="4"/>
                  </a:lnTo>
                  <a:lnTo>
                    <a:pt x="11" y="24"/>
                  </a:lnTo>
                  <a:lnTo>
                    <a:pt x="0" y="0"/>
                  </a:lnTo>
                </a:path>
              </a:pathLst>
            </a:custGeom>
            <a:grpFill/>
            <a:ln w="6350">
              <a:solidFill>
                <a:schemeClr val="bg1"/>
              </a:solidFill>
              <a:round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>
                <a:defRPr/>
              </a:pPr>
              <a:endParaRPr lang="en-GB" dirty="0"/>
            </a:p>
          </p:txBody>
        </p:sp>
        <p:sp>
          <p:nvSpPr>
            <p:cNvPr id="54" name="Freeform 53"/>
            <p:cNvSpPr>
              <a:spLocks/>
            </p:cNvSpPr>
            <p:nvPr/>
          </p:nvSpPr>
          <p:spPr bwMode="auto">
            <a:xfrm>
              <a:off x="673874" y="3252404"/>
              <a:ext cx="20637" cy="22225"/>
            </a:xfrm>
            <a:custGeom>
              <a:avLst/>
              <a:gdLst>
                <a:gd name="T0" fmla="*/ 0 w 15"/>
                <a:gd name="T1" fmla="*/ 0 h 16"/>
                <a:gd name="T2" fmla="*/ 0 w 15"/>
                <a:gd name="T3" fmla="*/ 0 h 16"/>
                <a:gd name="T4" fmla="*/ 5677928 w 15"/>
                <a:gd name="T5" fmla="*/ 28942503 h 16"/>
                <a:gd name="T6" fmla="*/ 20821357 w 15"/>
                <a:gd name="T7" fmla="*/ 28942503 h 16"/>
                <a:gd name="T8" fmla="*/ 13250332 w 15"/>
                <a:gd name="T9" fmla="*/ 3858815 h 16"/>
                <a:gd name="T10" fmla="*/ 26499288 w 15"/>
                <a:gd name="T11" fmla="*/ 21224870 h 16"/>
                <a:gd name="T12" fmla="*/ 15142056 w 15"/>
                <a:gd name="T13" fmla="*/ 0 h 16"/>
                <a:gd name="T14" fmla="*/ 0 w 15"/>
                <a:gd name="T15" fmla="*/ 0 h 16"/>
                <a:gd name="T16" fmla="*/ 0 w 15"/>
                <a:gd name="T17" fmla="*/ 0 h 1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5"/>
                <a:gd name="T28" fmla="*/ 0 h 16"/>
                <a:gd name="T29" fmla="*/ 15 w 15"/>
                <a:gd name="T30" fmla="*/ 16 h 1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5" h="16">
                  <a:moveTo>
                    <a:pt x="0" y="0"/>
                  </a:moveTo>
                  <a:lnTo>
                    <a:pt x="0" y="0"/>
                  </a:lnTo>
                  <a:lnTo>
                    <a:pt x="3" y="15"/>
                  </a:lnTo>
                  <a:lnTo>
                    <a:pt x="11" y="15"/>
                  </a:lnTo>
                  <a:lnTo>
                    <a:pt x="7" y="2"/>
                  </a:lnTo>
                  <a:lnTo>
                    <a:pt x="14" y="11"/>
                  </a:lnTo>
                  <a:lnTo>
                    <a:pt x="8" y="0"/>
                  </a:lnTo>
                  <a:lnTo>
                    <a:pt x="0" y="0"/>
                  </a:lnTo>
                </a:path>
              </a:pathLst>
            </a:custGeom>
            <a:grpFill/>
            <a:ln w="6350">
              <a:solidFill>
                <a:schemeClr val="bg1"/>
              </a:solidFill>
              <a:round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>
                <a:defRPr/>
              </a:pPr>
              <a:endParaRPr lang="en-GB" dirty="0"/>
            </a:p>
          </p:txBody>
        </p:sp>
        <p:sp>
          <p:nvSpPr>
            <p:cNvPr id="55" name="Freeform 54"/>
            <p:cNvSpPr>
              <a:spLocks/>
            </p:cNvSpPr>
            <p:nvPr/>
          </p:nvSpPr>
          <p:spPr bwMode="auto">
            <a:xfrm>
              <a:off x="689751" y="3280979"/>
              <a:ext cx="14287" cy="14287"/>
            </a:xfrm>
            <a:custGeom>
              <a:avLst/>
              <a:gdLst>
                <a:gd name="T0" fmla="*/ 0 w 13"/>
                <a:gd name="T1" fmla="*/ 0 h 11"/>
                <a:gd name="T2" fmla="*/ 0 w 13"/>
                <a:gd name="T3" fmla="*/ 0 h 11"/>
                <a:gd name="T4" fmla="*/ 14493612 w 13"/>
                <a:gd name="T5" fmla="*/ 16869050 h 11"/>
                <a:gd name="T6" fmla="*/ 14493612 w 13"/>
                <a:gd name="T7" fmla="*/ 1687165 h 11"/>
                <a:gd name="T8" fmla="*/ 0 w 13"/>
                <a:gd name="T9" fmla="*/ 0 h 11"/>
                <a:gd name="T10" fmla="*/ 0 w 13"/>
                <a:gd name="T11" fmla="*/ 0 h 1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3"/>
                <a:gd name="T19" fmla="*/ 0 h 11"/>
                <a:gd name="T20" fmla="*/ 13 w 13"/>
                <a:gd name="T21" fmla="*/ 11 h 1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3" h="11">
                  <a:moveTo>
                    <a:pt x="0" y="0"/>
                  </a:moveTo>
                  <a:lnTo>
                    <a:pt x="0" y="0"/>
                  </a:lnTo>
                  <a:lnTo>
                    <a:pt x="12" y="10"/>
                  </a:lnTo>
                  <a:lnTo>
                    <a:pt x="12" y="1"/>
                  </a:lnTo>
                  <a:lnTo>
                    <a:pt x="0" y="0"/>
                  </a:lnTo>
                </a:path>
              </a:pathLst>
            </a:custGeom>
            <a:grpFill/>
            <a:ln w="6350">
              <a:solidFill>
                <a:schemeClr val="bg1"/>
              </a:solidFill>
              <a:round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>
                <a:defRPr/>
              </a:pPr>
              <a:endParaRPr lang="en-GB" dirty="0"/>
            </a:p>
          </p:txBody>
        </p:sp>
        <p:sp>
          <p:nvSpPr>
            <p:cNvPr id="56" name="Freeform 55"/>
            <p:cNvSpPr>
              <a:spLocks/>
            </p:cNvSpPr>
            <p:nvPr/>
          </p:nvSpPr>
          <p:spPr bwMode="auto">
            <a:xfrm>
              <a:off x="694512" y="3298443"/>
              <a:ext cx="22225" cy="34925"/>
            </a:xfrm>
            <a:custGeom>
              <a:avLst/>
              <a:gdLst>
                <a:gd name="T0" fmla="*/ 0 w 19"/>
                <a:gd name="T1" fmla="*/ 0 h 26"/>
                <a:gd name="T2" fmla="*/ 0 w 19"/>
                <a:gd name="T3" fmla="*/ 0 h 26"/>
                <a:gd name="T4" fmla="*/ 19155607 w 19"/>
                <a:gd name="T5" fmla="*/ 14434772 h 26"/>
                <a:gd name="T6" fmla="*/ 24628808 w 19"/>
                <a:gd name="T7" fmla="*/ 45109675 h 26"/>
                <a:gd name="T8" fmla="*/ 0 w 19"/>
                <a:gd name="T9" fmla="*/ 0 h 26"/>
                <a:gd name="T10" fmla="*/ 0 w 19"/>
                <a:gd name="T11" fmla="*/ 0 h 2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9"/>
                <a:gd name="T19" fmla="*/ 0 h 26"/>
                <a:gd name="T20" fmla="*/ 19 w 19"/>
                <a:gd name="T21" fmla="*/ 26 h 2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9" h="26">
                  <a:moveTo>
                    <a:pt x="0" y="0"/>
                  </a:moveTo>
                  <a:lnTo>
                    <a:pt x="0" y="0"/>
                  </a:lnTo>
                  <a:lnTo>
                    <a:pt x="14" y="8"/>
                  </a:lnTo>
                  <a:lnTo>
                    <a:pt x="18" y="25"/>
                  </a:lnTo>
                  <a:lnTo>
                    <a:pt x="0" y="0"/>
                  </a:lnTo>
                </a:path>
              </a:pathLst>
            </a:custGeom>
            <a:grpFill/>
            <a:ln w="6350">
              <a:solidFill>
                <a:schemeClr val="bg1"/>
              </a:solidFill>
              <a:round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>
                <a:defRPr/>
              </a:pPr>
              <a:endParaRPr lang="en-GB" dirty="0"/>
            </a:p>
          </p:txBody>
        </p:sp>
        <p:sp>
          <p:nvSpPr>
            <p:cNvPr id="57" name="Freeform 56"/>
            <p:cNvSpPr>
              <a:spLocks/>
            </p:cNvSpPr>
            <p:nvPr/>
          </p:nvSpPr>
          <p:spPr bwMode="auto">
            <a:xfrm>
              <a:off x="727849" y="3309555"/>
              <a:ext cx="14287" cy="17462"/>
            </a:xfrm>
            <a:custGeom>
              <a:avLst/>
              <a:gdLst>
                <a:gd name="T0" fmla="*/ 0 w 10"/>
                <a:gd name="T1" fmla="*/ 10841576 h 15"/>
                <a:gd name="T2" fmla="*/ 0 w 10"/>
                <a:gd name="T3" fmla="*/ 10841576 h 15"/>
                <a:gd name="T4" fmla="*/ 8165020 w 10"/>
                <a:gd name="T5" fmla="*/ 0 h 15"/>
                <a:gd name="T6" fmla="*/ 18370223 w 10"/>
                <a:gd name="T7" fmla="*/ 18973045 h 15"/>
                <a:gd name="T8" fmla="*/ 0 w 10"/>
                <a:gd name="T9" fmla="*/ 10841576 h 15"/>
                <a:gd name="T10" fmla="*/ 0 w 10"/>
                <a:gd name="T11" fmla="*/ 10841576 h 1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"/>
                <a:gd name="T19" fmla="*/ 0 h 15"/>
                <a:gd name="T20" fmla="*/ 10 w 10"/>
                <a:gd name="T21" fmla="*/ 15 h 1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" h="15">
                  <a:moveTo>
                    <a:pt x="0" y="8"/>
                  </a:moveTo>
                  <a:lnTo>
                    <a:pt x="0" y="8"/>
                  </a:lnTo>
                  <a:lnTo>
                    <a:pt x="4" y="0"/>
                  </a:lnTo>
                  <a:lnTo>
                    <a:pt x="9" y="14"/>
                  </a:lnTo>
                  <a:lnTo>
                    <a:pt x="0" y="8"/>
                  </a:lnTo>
                </a:path>
              </a:pathLst>
            </a:custGeom>
            <a:grpFill/>
            <a:ln w="6350">
              <a:solidFill>
                <a:schemeClr val="bg1"/>
              </a:solidFill>
              <a:round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>
                <a:defRPr/>
              </a:pPr>
              <a:endParaRPr lang="en-GB" dirty="0"/>
            </a:p>
          </p:txBody>
        </p:sp>
        <p:sp>
          <p:nvSpPr>
            <p:cNvPr id="58" name="Freeform 57"/>
            <p:cNvSpPr>
              <a:spLocks/>
            </p:cNvSpPr>
            <p:nvPr/>
          </p:nvSpPr>
          <p:spPr bwMode="auto">
            <a:xfrm>
              <a:off x="846910" y="3463543"/>
              <a:ext cx="982653" cy="500069"/>
            </a:xfrm>
            <a:custGeom>
              <a:avLst/>
              <a:gdLst>
                <a:gd name="T0" fmla="*/ 0 w 787"/>
                <a:gd name="T1" fmla="*/ 35986208 h 382"/>
                <a:gd name="T2" fmla="*/ 31180509 w 787"/>
                <a:gd name="T3" fmla="*/ 94251414 h 382"/>
                <a:gd name="T4" fmla="*/ 6235603 w 787"/>
                <a:gd name="T5" fmla="*/ 260475223 h 382"/>
                <a:gd name="T6" fmla="*/ 57684942 w 787"/>
                <a:gd name="T7" fmla="*/ 322166221 h 382"/>
                <a:gd name="T8" fmla="*/ 88865460 w 787"/>
                <a:gd name="T9" fmla="*/ 414704110 h 382"/>
                <a:gd name="T10" fmla="*/ 162140632 w 787"/>
                <a:gd name="T11" fmla="*/ 469540844 h 382"/>
                <a:gd name="T12" fmla="*/ 291542490 w 787"/>
                <a:gd name="T13" fmla="*/ 500386343 h 382"/>
                <a:gd name="T14" fmla="*/ 445888036 w 787"/>
                <a:gd name="T15" fmla="*/ 555223077 h 382"/>
                <a:gd name="T16" fmla="*/ 544108107 w 787"/>
                <a:gd name="T17" fmla="*/ 622056083 h 382"/>
                <a:gd name="T18" fmla="*/ 581525455 w 787"/>
                <a:gd name="T19" fmla="*/ 589497017 h 382"/>
                <a:gd name="T20" fmla="*/ 629855728 w 787"/>
                <a:gd name="T21" fmla="*/ 538087416 h 382"/>
                <a:gd name="T22" fmla="*/ 748343529 w 787"/>
                <a:gd name="T23" fmla="*/ 555223077 h 382"/>
                <a:gd name="T24" fmla="*/ 728075955 w 787"/>
                <a:gd name="T25" fmla="*/ 524377578 h 382"/>
                <a:gd name="T26" fmla="*/ 776406228 w 787"/>
                <a:gd name="T27" fmla="*/ 508954173 h 382"/>
                <a:gd name="T28" fmla="*/ 866831174 w 787"/>
                <a:gd name="T29" fmla="*/ 531231842 h 382"/>
                <a:gd name="T30" fmla="*/ 893335597 w 787"/>
                <a:gd name="T31" fmla="*/ 596351282 h 382"/>
                <a:gd name="T32" fmla="*/ 938548070 w 787"/>
                <a:gd name="T33" fmla="*/ 651188016 h 382"/>
                <a:gd name="T34" fmla="*/ 916720971 w 787"/>
                <a:gd name="T35" fmla="*/ 508954173 h 382"/>
                <a:gd name="T36" fmla="*/ 1041444217 w 787"/>
                <a:gd name="T37" fmla="*/ 387285743 h 382"/>
                <a:gd name="T38" fmla="*/ 1039885941 w 787"/>
                <a:gd name="T39" fmla="*/ 375289471 h 382"/>
                <a:gd name="T40" fmla="*/ 1028971767 w 787"/>
                <a:gd name="T41" fmla="*/ 325593353 h 382"/>
                <a:gd name="T42" fmla="*/ 1028971767 w 787"/>
                <a:gd name="T43" fmla="*/ 320452655 h 382"/>
                <a:gd name="T44" fmla="*/ 1036768141 w 787"/>
                <a:gd name="T45" fmla="*/ 282752891 h 382"/>
                <a:gd name="T46" fmla="*/ 1055476190 w 787"/>
                <a:gd name="T47" fmla="*/ 308457692 h 382"/>
                <a:gd name="T48" fmla="*/ 1057035715 w 787"/>
                <a:gd name="T49" fmla="*/ 296461420 h 382"/>
                <a:gd name="T50" fmla="*/ 1164609186 w 787"/>
                <a:gd name="T51" fmla="*/ 222775459 h 382"/>
                <a:gd name="T52" fmla="*/ 1158373586 w 787"/>
                <a:gd name="T53" fmla="*/ 167937375 h 382"/>
                <a:gd name="T54" fmla="*/ 1225411908 w 787"/>
                <a:gd name="T55" fmla="*/ 123383347 h 382"/>
                <a:gd name="T56" fmla="*/ 1209821659 w 787"/>
                <a:gd name="T57" fmla="*/ 71973725 h 382"/>
                <a:gd name="T58" fmla="*/ 1147459412 w 787"/>
                <a:gd name="T59" fmla="*/ 121669781 h 382"/>
                <a:gd name="T60" fmla="*/ 1032090816 w 787"/>
                <a:gd name="T61" fmla="*/ 171365816 h 382"/>
                <a:gd name="T62" fmla="*/ 974405894 w 787"/>
                <a:gd name="T63" fmla="*/ 190215085 h 382"/>
                <a:gd name="T64" fmla="*/ 885540472 w 787"/>
                <a:gd name="T65" fmla="*/ 226202591 h 382"/>
                <a:gd name="T66" fmla="*/ 888658272 w 787"/>
                <a:gd name="T67" fmla="*/ 203924923 h 382"/>
                <a:gd name="T68" fmla="*/ 898012922 w 787"/>
                <a:gd name="T69" fmla="*/ 185074386 h 382"/>
                <a:gd name="T70" fmla="*/ 866831174 w 787"/>
                <a:gd name="T71" fmla="*/ 167937375 h 382"/>
                <a:gd name="T72" fmla="*/ 841886275 w 787"/>
                <a:gd name="T73" fmla="*/ 109673509 h 382"/>
                <a:gd name="T74" fmla="*/ 807587976 w 787"/>
                <a:gd name="T75" fmla="*/ 217633452 h 382"/>
                <a:gd name="T76" fmla="*/ 781083553 w 787"/>
                <a:gd name="T77" fmla="*/ 183360820 h 382"/>
                <a:gd name="T78" fmla="*/ 782643077 w 787"/>
                <a:gd name="T79" fmla="*/ 133664744 h 382"/>
                <a:gd name="T80" fmla="*/ 865272898 w 787"/>
                <a:gd name="T81" fmla="*/ 101105678 h 382"/>
                <a:gd name="T82" fmla="*/ 851240924 w 787"/>
                <a:gd name="T83" fmla="*/ 85682254 h 382"/>
                <a:gd name="T84" fmla="*/ 782643077 w 787"/>
                <a:gd name="T85" fmla="*/ 58263887 h 382"/>
                <a:gd name="T86" fmla="*/ 692218131 w 787"/>
                <a:gd name="T87" fmla="*/ 83968688 h 382"/>
                <a:gd name="T88" fmla="*/ 639210377 w 787"/>
                <a:gd name="T89" fmla="*/ 20564108 h 382"/>
                <a:gd name="T90" fmla="*/ 625178404 w 787"/>
                <a:gd name="T91" fmla="*/ 13709843 h 382"/>
                <a:gd name="T92" fmla="*/ 51448093 w 787"/>
                <a:gd name="T93" fmla="*/ 39414649 h 382"/>
                <a:gd name="T94" fmla="*/ 42094692 w 787"/>
                <a:gd name="T95" fmla="*/ 37699774 h 382"/>
                <a:gd name="T96" fmla="*/ 0 w 787"/>
                <a:gd name="T97" fmla="*/ 35986208 h 382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787"/>
                <a:gd name="T148" fmla="*/ 0 h 382"/>
                <a:gd name="T149" fmla="*/ 787 w 787"/>
                <a:gd name="T150" fmla="*/ 382 h 382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787" h="382">
                  <a:moveTo>
                    <a:pt x="0" y="21"/>
                  </a:moveTo>
                  <a:lnTo>
                    <a:pt x="0" y="21"/>
                  </a:lnTo>
                  <a:lnTo>
                    <a:pt x="9" y="52"/>
                  </a:lnTo>
                  <a:lnTo>
                    <a:pt x="20" y="55"/>
                  </a:lnTo>
                  <a:lnTo>
                    <a:pt x="11" y="57"/>
                  </a:lnTo>
                  <a:lnTo>
                    <a:pt x="4" y="152"/>
                  </a:lnTo>
                  <a:lnTo>
                    <a:pt x="24" y="188"/>
                  </a:lnTo>
                  <a:lnTo>
                    <a:pt x="37" y="188"/>
                  </a:lnTo>
                  <a:lnTo>
                    <a:pt x="32" y="202"/>
                  </a:lnTo>
                  <a:lnTo>
                    <a:pt x="57" y="242"/>
                  </a:lnTo>
                  <a:lnTo>
                    <a:pt x="83" y="251"/>
                  </a:lnTo>
                  <a:lnTo>
                    <a:pt x="104" y="274"/>
                  </a:lnTo>
                  <a:lnTo>
                    <a:pt x="135" y="271"/>
                  </a:lnTo>
                  <a:lnTo>
                    <a:pt x="187" y="292"/>
                  </a:lnTo>
                  <a:lnTo>
                    <a:pt x="249" y="284"/>
                  </a:lnTo>
                  <a:lnTo>
                    <a:pt x="286" y="324"/>
                  </a:lnTo>
                  <a:lnTo>
                    <a:pt x="315" y="314"/>
                  </a:lnTo>
                  <a:lnTo>
                    <a:pt x="349" y="363"/>
                  </a:lnTo>
                  <a:lnTo>
                    <a:pt x="376" y="372"/>
                  </a:lnTo>
                  <a:lnTo>
                    <a:pt x="373" y="344"/>
                  </a:lnTo>
                  <a:lnTo>
                    <a:pt x="401" y="327"/>
                  </a:lnTo>
                  <a:lnTo>
                    <a:pt x="404" y="314"/>
                  </a:lnTo>
                  <a:lnTo>
                    <a:pt x="445" y="314"/>
                  </a:lnTo>
                  <a:lnTo>
                    <a:pt x="480" y="324"/>
                  </a:lnTo>
                  <a:lnTo>
                    <a:pt x="481" y="308"/>
                  </a:lnTo>
                  <a:lnTo>
                    <a:pt x="467" y="306"/>
                  </a:lnTo>
                  <a:lnTo>
                    <a:pt x="497" y="305"/>
                  </a:lnTo>
                  <a:lnTo>
                    <a:pt x="498" y="297"/>
                  </a:lnTo>
                  <a:lnTo>
                    <a:pt x="501" y="307"/>
                  </a:lnTo>
                  <a:lnTo>
                    <a:pt x="556" y="310"/>
                  </a:lnTo>
                  <a:lnTo>
                    <a:pt x="571" y="324"/>
                  </a:lnTo>
                  <a:lnTo>
                    <a:pt x="573" y="348"/>
                  </a:lnTo>
                  <a:lnTo>
                    <a:pt x="591" y="381"/>
                  </a:lnTo>
                  <a:lnTo>
                    <a:pt x="602" y="380"/>
                  </a:lnTo>
                  <a:lnTo>
                    <a:pt x="606" y="355"/>
                  </a:lnTo>
                  <a:lnTo>
                    <a:pt x="588" y="297"/>
                  </a:lnTo>
                  <a:lnTo>
                    <a:pt x="599" y="273"/>
                  </a:lnTo>
                  <a:lnTo>
                    <a:pt x="668" y="226"/>
                  </a:lnTo>
                  <a:lnTo>
                    <a:pt x="655" y="221"/>
                  </a:lnTo>
                  <a:lnTo>
                    <a:pt x="667" y="219"/>
                  </a:lnTo>
                  <a:lnTo>
                    <a:pt x="657" y="204"/>
                  </a:lnTo>
                  <a:lnTo>
                    <a:pt x="660" y="190"/>
                  </a:lnTo>
                  <a:lnTo>
                    <a:pt x="646" y="180"/>
                  </a:lnTo>
                  <a:lnTo>
                    <a:pt x="660" y="187"/>
                  </a:lnTo>
                  <a:lnTo>
                    <a:pt x="655" y="170"/>
                  </a:lnTo>
                  <a:lnTo>
                    <a:pt x="665" y="165"/>
                  </a:lnTo>
                  <a:lnTo>
                    <a:pt x="667" y="202"/>
                  </a:lnTo>
                  <a:lnTo>
                    <a:pt x="677" y="180"/>
                  </a:lnTo>
                  <a:lnTo>
                    <a:pt x="671" y="163"/>
                  </a:lnTo>
                  <a:lnTo>
                    <a:pt x="678" y="173"/>
                  </a:lnTo>
                  <a:lnTo>
                    <a:pt x="692" y="143"/>
                  </a:lnTo>
                  <a:lnTo>
                    <a:pt x="747" y="130"/>
                  </a:lnTo>
                  <a:lnTo>
                    <a:pt x="733" y="121"/>
                  </a:lnTo>
                  <a:lnTo>
                    <a:pt x="743" y="98"/>
                  </a:lnTo>
                  <a:lnTo>
                    <a:pt x="785" y="81"/>
                  </a:lnTo>
                  <a:lnTo>
                    <a:pt x="786" y="72"/>
                  </a:lnTo>
                  <a:lnTo>
                    <a:pt x="776" y="64"/>
                  </a:lnTo>
                  <a:lnTo>
                    <a:pt x="776" y="42"/>
                  </a:lnTo>
                  <a:lnTo>
                    <a:pt x="753" y="35"/>
                  </a:lnTo>
                  <a:lnTo>
                    <a:pt x="736" y="71"/>
                  </a:lnTo>
                  <a:lnTo>
                    <a:pt x="667" y="84"/>
                  </a:lnTo>
                  <a:lnTo>
                    <a:pt x="662" y="100"/>
                  </a:lnTo>
                  <a:lnTo>
                    <a:pt x="622" y="106"/>
                  </a:lnTo>
                  <a:lnTo>
                    <a:pt x="625" y="111"/>
                  </a:lnTo>
                  <a:lnTo>
                    <a:pt x="585" y="133"/>
                  </a:lnTo>
                  <a:lnTo>
                    <a:pt x="568" y="132"/>
                  </a:lnTo>
                  <a:lnTo>
                    <a:pt x="567" y="126"/>
                  </a:lnTo>
                  <a:lnTo>
                    <a:pt x="570" y="119"/>
                  </a:lnTo>
                  <a:lnTo>
                    <a:pt x="574" y="114"/>
                  </a:lnTo>
                  <a:lnTo>
                    <a:pt x="576" y="108"/>
                  </a:lnTo>
                  <a:lnTo>
                    <a:pt x="570" y="91"/>
                  </a:lnTo>
                  <a:lnTo>
                    <a:pt x="556" y="98"/>
                  </a:lnTo>
                  <a:lnTo>
                    <a:pt x="561" y="71"/>
                  </a:lnTo>
                  <a:lnTo>
                    <a:pt x="540" y="64"/>
                  </a:lnTo>
                  <a:lnTo>
                    <a:pt x="524" y="81"/>
                  </a:lnTo>
                  <a:lnTo>
                    <a:pt x="518" y="127"/>
                  </a:lnTo>
                  <a:lnTo>
                    <a:pt x="505" y="128"/>
                  </a:lnTo>
                  <a:lnTo>
                    <a:pt x="501" y="107"/>
                  </a:lnTo>
                  <a:lnTo>
                    <a:pt x="511" y="72"/>
                  </a:lnTo>
                  <a:lnTo>
                    <a:pt x="502" y="78"/>
                  </a:lnTo>
                  <a:lnTo>
                    <a:pt x="519" y="60"/>
                  </a:lnTo>
                  <a:lnTo>
                    <a:pt x="555" y="59"/>
                  </a:lnTo>
                  <a:lnTo>
                    <a:pt x="549" y="50"/>
                  </a:lnTo>
                  <a:lnTo>
                    <a:pt x="546" y="50"/>
                  </a:lnTo>
                  <a:lnTo>
                    <a:pt x="493" y="45"/>
                  </a:lnTo>
                  <a:lnTo>
                    <a:pt x="502" y="34"/>
                  </a:lnTo>
                  <a:lnTo>
                    <a:pt x="469" y="49"/>
                  </a:lnTo>
                  <a:lnTo>
                    <a:pt x="444" y="49"/>
                  </a:lnTo>
                  <a:lnTo>
                    <a:pt x="475" y="25"/>
                  </a:lnTo>
                  <a:lnTo>
                    <a:pt x="410" y="12"/>
                  </a:lnTo>
                  <a:lnTo>
                    <a:pt x="402" y="0"/>
                  </a:lnTo>
                  <a:lnTo>
                    <a:pt x="401" y="8"/>
                  </a:lnTo>
                  <a:lnTo>
                    <a:pt x="25" y="8"/>
                  </a:lnTo>
                  <a:lnTo>
                    <a:pt x="33" y="23"/>
                  </a:lnTo>
                  <a:lnTo>
                    <a:pt x="24" y="35"/>
                  </a:lnTo>
                  <a:lnTo>
                    <a:pt x="27" y="22"/>
                  </a:lnTo>
                  <a:lnTo>
                    <a:pt x="0" y="21"/>
                  </a:lnTo>
                </a:path>
              </a:pathLst>
            </a:custGeom>
            <a:solidFill>
              <a:srgbClr val="CC0000"/>
            </a:solidFill>
            <a:ln w="6350">
              <a:solidFill>
                <a:schemeClr val="bg1"/>
              </a:solidFill>
              <a:round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>
                <a:defRPr/>
              </a:pPr>
              <a:endParaRPr lang="en-GB" dirty="0"/>
            </a:p>
          </p:txBody>
        </p:sp>
        <p:sp>
          <p:nvSpPr>
            <p:cNvPr id="59" name="Freeform 58"/>
            <p:cNvSpPr>
              <a:spLocks/>
            </p:cNvSpPr>
            <p:nvPr/>
          </p:nvSpPr>
          <p:spPr bwMode="auto">
            <a:xfrm>
              <a:off x="6164980" y="3104764"/>
              <a:ext cx="55563" cy="19050"/>
            </a:xfrm>
            <a:custGeom>
              <a:avLst/>
              <a:gdLst>
                <a:gd name="T0" fmla="*/ 0 w 43"/>
                <a:gd name="T1" fmla="*/ 7406368 h 14"/>
                <a:gd name="T2" fmla="*/ 0 w 43"/>
                <a:gd name="T3" fmla="*/ 7406368 h 14"/>
                <a:gd name="T4" fmla="*/ 41742022 w 43"/>
                <a:gd name="T5" fmla="*/ 0 h 14"/>
                <a:gd name="T6" fmla="*/ 70126962 w 43"/>
                <a:gd name="T7" fmla="*/ 11108871 h 14"/>
                <a:gd name="T8" fmla="*/ 55099114 w 43"/>
                <a:gd name="T9" fmla="*/ 24069679 h 14"/>
                <a:gd name="T10" fmla="*/ 0 w 43"/>
                <a:gd name="T11" fmla="*/ 7406368 h 14"/>
                <a:gd name="T12" fmla="*/ 0 w 43"/>
                <a:gd name="T13" fmla="*/ 7406368 h 1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3"/>
                <a:gd name="T22" fmla="*/ 0 h 14"/>
                <a:gd name="T23" fmla="*/ 43 w 43"/>
                <a:gd name="T24" fmla="*/ 14 h 1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3" h="14">
                  <a:moveTo>
                    <a:pt x="0" y="4"/>
                  </a:moveTo>
                  <a:lnTo>
                    <a:pt x="0" y="4"/>
                  </a:lnTo>
                  <a:lnTo>
                    <a:pt x="25" y="0"/>
                  </a:lnTo>
                  <a:lnTo>
                    <a:pt x="42" y="6"/>
                  </a:lnTo>
                  <a:lnTo>
                    <a:pt x="33" y="13"/>
                  </a:lnTo>
                  <a:lnTo>
                    <a:pt x="0" y="4"/>
                  </a:lnTo>
                </a:path>
              </a:pathLst>
            </a:custGeom>
            <a:grpFill/>
            <a:ln w="6350">
              <a:solidFill>
                <a:schemeClr val="bg1"/>
              </a:solidFill>
              <a:round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>
                <a:defRPr/>
              </a:pPr>
              <a:endParaRPr lang="en-GB" dirty="0"/>
            </a:p>
          </p:txBody>
        </p:sp>
        <p:grpSp>
          <p:nvGrpSpPr>
            <p:cNvPr id="60" name="Group 115"/>
            <p:cNvGrpSpPr>
              <a:grpSpLocks/>
            </p:cNvGrpSpPr>
            <p:nvPr/>
          </p:nvGrpSpPr>
          <p:grpSpPr bwMode="auto">
            <a:xfrm>
              <a:off x="1396165" y="3999921"/>
              <a:ext cx="981061" cy="1519177"/>
              <a:chOff x="1821" y="3111"/>
              <a:chExt cx="785" cy="1163"/>
            </a:xfrm>
            <a:grpFill/>
          </p:grpSpPr>
          <p:sp>
            <p:nvSpPr>
              <p:cNvPr id="186" name="Freeform 185"/>
              <p:cNvSpPr>
                <a:spLocks/>
              </p:cNvSpPr>
              <p:nvPr/>
            </p:nvSpPr>
            <p:spPr bwMode="auto">
              <a:xfrm>
                <a:off x="2163" y="3176"/>
                <a:ext cx="21" cy="8"/>
              </a:xfrm>
              <a:custGeom>
                <a:avLst/>
                <a:gdLst>
                  <a:gd name="T0" fmla="*/ 0 w 21"/>
                  <a:gd name="T1" fmla="*/ 0 h 8"/>
                  <a:gd name="T2" fmla="*/ 0 w 21"/>
                  <a:gd name="T3" fmla="*/ 0 h 8"/>
                  <a:gd name="T4" fmla="*/ 2 w 21"/>
                  <a:gd name="T5" fmla="*/ 7 h 8"/>
                  <a:gd name="T6" fmla="*/ 20 w 21"/>
                  <a:gd name="T7" fmla="*/ 4 h 8"/>
                  <a:gd name="T8" fmla="*/ 0 w 21"/>
                  <a:gd name="T9" fmla="*/ 0 h 8"/>
                  <a:gd name="T10" fmla="*/ 0 w 21"/>
                  <a:gd name="T11" fmla="*/ 0 h 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1"/>
                  <a:gd name="T19" fmla="*/ 0 h 8"/>
                  <a:gd name="T20" fmla="*/ 21 w 21"/>
                  <a:gd name="T21" fmla="*/ 8 h 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" h="8">
                    <a:moveTo>
                      <a:pt x="0" y="0"/>
                    </a:moveTo>
                    <a:lnTo>
                      <a:pt x="0" y="0"/>
                    </a:lnTo>
                    <a:lnTo>
                      <a:pt x="2" y="7"/>
                    </a:lnTo>
                    <a:lnTo>
                      <a:pt x="20" y="4"/>
                    </a:lnTo>
                    <a:lnTo>
                      <a:pt x="0" y="0"/>
                    </a:lnTo>
                  </a:path>
                </a:pathLst>
              </a:custGeom>
              <a:grpFill/>
              <a:ln w="63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pPr>
                  <a:defRPr/>
                </a:pPr>
                <a:endParaRPr lang="en-GB" dirty="0"/>
              </a:p>
            </p:txBody>
          </p:sp>
          <p:sp>
            <p:nvSpPr>
              <p:cNvPr id="187" name="Freeform 186"/>
              <p:cNvSpPr>
                <a:spLocks/>
              </p:cNvSpPr>
              <p:nvPr/>
            </p:nvSpPr>
            <p:spPr bwMode="auto">
              <a:xfrm>
                <a:off x="2079" y="3729"/>
                <a:ext cx="270" cy="481"/>
              </a:xfrm>
              <a:custGeom>
                <a:avLst/>
                <a:gdLst>
                  <a:gd name="T0" fmla="*/ 0 w 270"/>
                  <a:gd name="T1" fmla="*/ 444 h 481"/>
                  <a:gd name="T2" fmla="*/ 0 w 270"/>
                  <a:gd name="T3" fmla="*/ 444 h 481"/>
                  <a:gd name="T4" fmla="*/ 3 w 270"/>
                  <a:gd name="T5" fmla="*/ 455 h 481"/>
                  <a:gd name="T6" fmla="*/ 14 w 270"/>
                  <a:gd name="T7" fmla="*/ 451 h 481"/>
                  <a:gd name="T8" fmla="*/ 18 w 270"/>
                  <a:gd name="T9" fmla="*/ 475 h 481"/>
                  <a:gd name="T10" fmla="*/ 68 w 270"/>
                  <a:gd name="T11" fmla="*/ 480 h 481"/>
                  <a:gd name="T12" fmla="*/ 54 w 270"/>
                  <a:gd name="T13" fmla="*/ 468 h 481"/>
                  <a:gd name="T14" fmla="*/ 64 w 270"/>
                  <a:gd name="T15" fmla="*/ 435 h 481"/>
                  <a:gd name="T16" fmla="*/ 74 w 270"/>
                  <a:gd name="T17" fmla="*/ 442 h 481"/>
                  <a:gd name="T18" fmla="*/ 105 w 270"/>
                  <a:gd name="T19" fmla="*/ 396 h 481"/>
                  <a:gd name="T20" fmla="*/ 81 w 270"/>
                  <a:gd name="T21" fmla="*/ 370 h 481"/>
                  <a:gd name="T22" fmla="*/ 108 w 270"/>
                  <a:gd name="T23" fmla="*/ 354 h 481"/>
                  <a:gd name="T24" fmla="*/ 112 w 270"/>
                  <a:gd name="T25" fmla="*/ 331 h 481"/>
                  <a:gd name="T26" fmla="*/ 124 w 270"/>
                  <a:gd name="T27" fmla="*/ 320 h 481"/>
                  <a:gd name="T28" fmla="*/ 113 w 270"/>
                  <a:gd name="T29" fmla="*/ 316 h 481"/>
                  <a:gd name="T30" fmla="*/ 134 w 270"/>
                  <a:gd name="T31" fmla="*/ 316 h 481"/>
                  <a:gd name="T32" fmla="*/ 131 w 270"/>
                  <a:gd name="T33" fmla="*/ 305 h 481"/>
                  <a:gd name="T34" fmla="*/ 122 w 270"/>
                  <a:gd name="T35" fmla="*/ 312 h 481"/>
                  <a:gd name="T36" fmla="*/ 113 w 270"/>
                  <a:gd name="T37" fmla="*/ 304 h 481"/>
                  <a:gd name="T38" fmla="*/ 112 w 270"/>
                  <a:gd name="T39" fmla="*/ 287 h 481"/>
                  <a:gd name="T40" fmla="*/ 149 w 270"/>
                  <a:gd name="T41" fmla="*/ 288 h 481"/>
                  <a:gd name="T42" fmla="*/ 152 w 270"/>
                  <a:gd name="T43" fmla="*/ 253 h 481"/>
                  <a:gd name="T44" fmla="*/ 210 w 270"/>
                  <a:gd name="T45" fmla="*/ 247 h 481"/>
                  <a:gd name="T46" fmla="*/ 227 w 270"/>
                  <a:gd name="T47" fmla="*/ 223 h 481"/>
                  <a:gd name="T48" fmla="*/ 204 w 270"/>
                  <a:gd name="T49" fmla="*/ 178 h 481"/>
                  <a:gd name="T50" fmla="*/ 216 w 270"/>
                  <a:gd name="T51" fmla="*/ 122 h 481"/>
                  <a:gd name="T52" fmla="*/ 269 w 270"/>
                  <a:gd name="T53" fmla="*/ 76 h 481"/>
                  <a:gd name="T54" fmla="*/ 267 w 270"/>
                  <a:gd name="T55" fmla="*/ 55 h 481"/>
                  <a:gd name="T56" fmla="*/ 256 w 270"/>
                  <a:gd name="T57" fmla="*/ 55 h 481"/>
                  <a:gd name="T58" fmla="*/ 242 w 270"/>
                  <a:gd name="T59" fmla="*/ 79 h 481"/>
                  <a:gd name="T60" fmla="*/ 205 w 270"/>
                  <a:gd name="T61" fmla="*/ 78 h 481"/>
                  <a:gd name="T62" fmla="*/ 213 w 270"/>
                  <a:gd name="T63" fmla="*/ 50 h 481"/>
                  <a:gd name="T64" fmla="*/ 147 w 270"/>
                  <a:gd name="T65" fmla="*/ 7 h 481"/>
                  <a:gd name="T66" fmla="*/ 125 w 270"/>
                  <a:gd name="T67" fmla="*/ 3 h 481"/>
                  <a:gd name="T68" fmla="*/ 123 w 270"/>
                  <a:gd name="T69" fmla="*/ 12 h 481"/>
                  <a:gd name="T70" fmla="*/ 98 w 270"/>
                  <a:gd name="T71" fmla="*/ 0 h 481"/>
                  <a:gd name="T72" fmla="*/ 84 w 270"/>
                  <a:gd name="T73" fmla="*/ 15 h 481"/>
                  <a:gd name="T74" fmla="*/ 82 w 270"/>
                  <a:gd name="T75" fmla="*/ 32 h 481"/>
                  <a:gd name="T76" fmla="*/ 67 w 270"/>
                  <a:gd name="T77" fmla="*/ 39 h 481"/>
                  <a:gd name="T78" fmla="*/ 68 w 270"/>
                  <a:gd name="T79" fmla="*/ 73 h 481"/>
                  <a:gd name="T80" fmla="*/ 51 w 270"/>
                  <a:gd name="T81" fmla="*/ 91 h 481"/>
                  <a:gd name="T82" fmla="*/ 39 w 270"/>
                  <a:gd name="T83" fmla="*/ 138 h 481"/>
                  <a:gd name="T84" fmla="*/ 48 w 270"/>
                  <a:gd name="T85" fmla="*/ 182 h 481"/>
                  <a:gd name="T86" fmla="*/ 31 w 270"/>
                  <a:gd name="T87" fmla="*/ 220 h 481"/>
                  <a:gd name="T88" fmla="*/ 18 w 270"/>
                  <a:gd name="T89" fmla="*/ 313 h 481"/>
                  <a:gd name="T90" fmla="*/ 28 w 270"/>
                  <a:gd name="T91" fmla="*/ 348 h 481"/>
                  <a:gd name="T92" fmla="*/ 19 w 270"/>
                  <a:gd name="T93" fmla="*/ 351 h 481"/>
                  <a:gd name="T94" fmla="*/ 23 w 270"/>
                  <a:gd name="T95" fmla="*/ 381 h 481"/>
                  <a:gd name="T96" fmla="*/ 0 w 270"/>
                  <a:gd name="T97" fmla="*/ 444 h 481"/>
                  <a:gd name="T98" fmla="*/ 0 w 270"/>
                  <a:gd name="T99" fmla="*/ 444 h 481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w 270"/>
                  <a:gd name="T151" fmla="*/ 0 h 481"/>
                  <a:gd name="T152" fmla="*/ 270 w 270"/>
                  <a:gd name="T153" fmla="*/ 481 h 481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T150" t="T151" r="T152" b="T153"/>
                <a:pathLst>
                  <a:path w="270" h="481">
                    <a:moveTo>
                      <a:pt x="0" y="444"/>
                    </a:moveTo>
                    <a:lnTo>
                      <a:pt x="0" y="444"/>
                    </a:lnTo>
                    <a:lnTo>
                      <a:pt x="3" y="455"/>
                    </a:lnTo>
                    <a:lnTo>
                      <a:pt x="14" y="451"/>
                    </a:lnTo>
                    <a:lnTo>
                      <a:pt x="18" y="475"/>
                    </a:lnTo>
                    <a:lnTo>
                      <a:pt x="68" y="480"/>
                    </a:lnTo>
                    <a:lnTo>
                      <a:pt x="54" y="468"/>
                    </a:lnTo>
                    <a:lnTo>
                      <a:pt x="64" y="435"/>
                    </a:lnTo>
                    <a:lnTo>
                      <a:pt x="74" y="442"/>
                    </a:lnTo>
                    <a:lnTo>
                      <a:pt x="105" y="396"/>
                    </a:lnTo>
                    <a:lnTo>
                      <a:pt x="81" y="370"/>
                    </a:lnTo>
                    <a:lnTo>
                      <a:pt x="108" y="354"/>
                    </a:lnTo>
                    <a:lnTo>
                      <a:pt x="112" y="331"/>
                    </a:lnTo>
                    <a:lnTo>
                      <a:pt x="124" y="320"/>
                    </a:lnTo>
                    <a:lnTo>
                      <a:pt x="113" y="316"/>
                    </a:lnTo>
                    <a:lnTo>
                      <a:pt x="134" y="316"/>
                    </a:lnTo>
                    <a:lnTo>
                      <a:pt x="131" y="305"/>
                    </a:lnTo>
                    <a:lnTo>
                      <a:pt x="122" y="312"/>
                    </a:lnTo>
                    <a:lnTo>
                      <a:pt x="113" y="304"/>
                    </a:lnTo>
                    <a:lnTo>
                      <a:pt x="112" y="287"/>
                    </a:lnTo>
                    <a:lnTo>
                      <a:pt x="149" y="288"/>
                    </a:lnTo>
                    <a:lnTo>
                      <a:pt x="152" y="253"/>
                    </a:lnTo>
                    <a:lnTo>
                      <a:pt x="210" y="247"/>
                    </a:lnTo>
                    <a:lnTo>
                      <a:pt x="227" y="223"/>
                    </a:lnTo>
                    <a:lnTo>
                      <a:pt x="204" y="178"/>
                    </a:lnTo>
                    <a:lnTo>
                      <a:pt x="216" y="122"/>
                    </a:lnTo>
                    <a:lnTo>
                      <a:pt x="269" y="76"/>
                    </a:lnTo>
                    <a:lnTo>
                      <a:pt x="267" y="55"/>
                    </a:lnTo>
                    <a:lnTo>
                      <a:pt x="256" y="55"/>
                    </a:lnTo>
                    <a:lnTo>
                      <a:pt x="242" y="79"/>
                    </a:lnTo>
                    <a:lnTo>
                      <a:pt x="205" y="78"/>
                    </a:lnTo>
                    <a:lnTo>
                      <a:pt x="213" y="50"/>
                    </a:lnTo>
                    <a:lnTo>
                      <a:pt x="147" y="7"/>
                    </a:lnTo>
                    <a:lnTo>
                      <a:pt x="125" y="3"/>
                    </a:lnTo>
                    <a:lnTo>
                      <a:pt x="123" y="12"/>
                    </a:lnTo>
                    <a:lnTo>
                      <a:pt x="98" y="0"/>
                    </a:lnTo>
                    <a:lnTo>
                      <a:pt x="84" y="15"/>
                    </a:lnTo>
                    <a:lnTo>
                      <a:pt x="82" y="32"/>
                    </a:lnTo>
                    <a:lnTo>
                      <a:pt x="67" y="39"/>
                    </a:lnTo>
                    <a:lnTo>
                      <a:pt x="68" y="73"/>
                    </a:lnTo>
                    <a:lnTo>
                      <a:pt x="51" y="91"/>
                    </a:lnTo>
                    <a:lnTo>
                      <a:pt x="39" y="138"/>
                    </a:lnTo>
                    <a:lnTo>
                      <a:pt x="48" y="182"/>
                    </a:lnTo>
                    <a:lnTo>
                      <a:pt x="31" y="220"/>
                    </a:lnTo>
                    <a:lnTo>
                      <a:pt x="18" y="313"/>
                    </a:lnTo>
                    <a:lnTo>
                      <a:pt x="28" y="348"/>
                    </a:lnTo>
                    <a:lnTo>
                      <a:pt x="19" y="351"/>
                    </a:lnTo>
                    <a:lnTo>
                      <a:pt x="23" y="381"/>
                    </a:lnTo>
                    <a:lnTo>
                      <a:pt x="0" y="444"/>
                    </a:lnTo>
                  </a:path>
                </a:pathLst>
              </a:custGeom>
              <a:grpFill/>
              <a:ln w="63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pPr>
                  <a:defRPr/>
                </a:pPr>
                <a:endParaRPr lang="en-GB" dirty="0"/>
              </a:p>
            </p:txBody>
          </p:sp>
          <p:sp>
            <p:nvSpPr>
              <p:cNvPr id="188" name="Freeform 187"/>
              <p:cNvSpPr>
                <a:spLocks/>
              </p:cNvSpPr>
              <p:nvPr/>
            </p:nvSpPr>
            <p:spPr bwMode="auto">
              <a:xfrm>
                <a:off x="2143" y="4217"/>
                <a:ext cx="49" cy="42"/>
              </a:xfrm>
              <a:custGeom>
                <a:avLst/>
                <a:gdLst>
                  <a:gd name="T0" fmla="*/ 0 w 49"/>
                  <a:gd name="T1" fmla="*/ 0 h 42"/>
                  <a:gd name="T2" fmla="*/ 0 w 49"/>
                  <a:gd name="T3" fmla="*/ 0 h 42"/>
                  <a:gd name="T4" fmla="*/ 2 w 49"/>
                  <a:gd name="T5" fmla="*/ 41 h 42"/>
                  <a:gd name="T6" fmla="*/ 48 w 49"/>
                  <a:gd name="T7" fmla="*/ 37 h 42"/>
                  <a:gd name="T8" fmla="*/ 11 w 49"/>
                  <a:gd name="T9" fmla="*/ 20 h 42"/>
                  <a:gd name="T10" fmla="*/ 0 w 49"/>
                  <a:gd name="T11" fmla="*/ 0 h 42"/>
                  <a:gd name="T12" fmla="*/ 0 w 49"/>
                  <a:gd name="T13" fmla="*/ 0 h 4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9"/>
                  <a:gd name="T22" fmla="*/ 0 h 42"/>
                  <a:gd name="T23" fmla="*/ 49 w 49"/>
                  <a:gd name="T24" fmla="*/ 42 h 4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9" h="42">
                    <a:moveTo>
                      <a:pt x="0" y="0"/>
                    </a:moveTo>
                    <a:lnTo>
                      <a:pt x="0" y="0"/>
                    </a:lnTo>
                    <a:lnTo>
                      <a:pt x="2" y="41"/>
                    </a:lnTo>
                    <a:lnTo>
                      <a:pt x="48" y="37"/>
                    </a:lnTo>
                    <a:lnTo>
                      <a:pt x="11" y="20"/>
                    </a:lnTo>
                    <a:lnTo>
                      <a:pt x="0" y="0"/>
                    </a:lnTo>
                  </a:path>
                </a:pathLst>
              </a:custGeom>
              <a:grpFill/>
              <a:ln w="63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pPr>
                  <a:defRPr/>
                </a:pPr>
                <a:endParaRPr lang="en-GB" dirty="0"/>
              </a:p>
            </p:txBody>
          </p:sp>
          <p:sp>
            <p:nvSpPr>
              <p:cNvPr id="189" name="Freeform 188"/>
              <p:cNvSpPr>
                <a:spLocks/>
              </p:cNvSpPr>
              <p:nvPr/>
            </p:nvSpPr>
            <p:spPr bwMode="auto">
              <a:xfrm>
                <a:off x="2129" y="3560"/>
                <a:ext cx="165" cy="185"/>
              </a:xfrm>
              <a:custGeom>
                <a:avLst/>
                <a:gdLst>
                  <a:gd name="T0" fmla="*/ 0 w 165"/>
                  <a:gd name="T1" fmla="*/ 18 h 185"/>
                  <a:gd name="T2" fmla="*/ 0 w 165"/>
                  <a:gd name="T3" fmla="*/ 18 h 185"/>
                  <a:gd name="T4" fmla="*/ 13 w 165"/>
                  <a:gd name="T5" fmla="*/ 38 h 185"/>
                  <a:gd name="T6" fmla="*/ 4 w 165"/>
                  <a:gd name="T7" fmla="*/ 80 h 185"/>
                  <a:gd name="T8" fmla="*/ 13 w 165"/>
                  <a:gd name="T9" fmla="*/ 84 h 185"/>
                  <a:gd name="T10" fmla="*/ 9 w 165"/>
                  <a:gd name="T11" fmla="*/ 91 h 185"/>
                  <a:gd name="T12" fmla="*/ 1 w 165"/>
                  <a:gd name="T13" fmla="*/ 108 h 185"/>
                  <a:gd name="T14" fmla="*/ 16 w 165"/>
                  <a:gd name="T15" fmla="*/ 133 h 185"/>
                  <a:gd name="T16" fmla="*/ 24 w 165"/>
                  <a:gd name="T17" fmla="*/ 183 h 185"/>
                  <a:gd name="T18" fmla="*/ 34 w 165"/>
                  <a:gd name="T19" fmla="*/ 184 h 185"/>
                  <a:gd name="T20" fmla="*/ 48 w 165"/>
                  <a:gd name="T21" fmla="*/ 169 h 185"/>
                  <a:gd name="T22" fmla="*/ 73 w 165"/>
                  <a:gd name="T23" fmla="*/ 181 h 185"/>
                  <a:gd name="T24" fmla="*/ 75 w 165"/>
                  <a:gd name="T25" fmla="*/ 172 h 185"/>
                  <a:gd name="T26" fmla="*/ 97 w 165"/>
                  <a:gd name="T27" fmla="*/ 176 h 185"/>
                  <a:gd name="T28" fmla="*/ 106 w 165"/>
                  <a:gd name="T29" fmla="*/ 139 h 185"/>
                  <a:gd name="T30" fmla="*/ 145 w 165"/>
                  <a:gd name="T31" fmla="*/ 133 h 185"/>
                  <a:gd name="T32" fmla="*/ 159 w 165"/>
                  <a:gd name="T33" fmla="*/ 145 h 185"/>
                  <a:gd name="T34" fmla="*/ 164 w 165"/>
                  <a:gd name="T35" fmla="*/ 117 h 185"/>
                  <a:gd name="T36" fmla="*/ 155 w 165"/>
                  <a:gd name="T37" fmla="*/ 93 h 185"/>
                  <a:gd name="T38" fmla="*/ 132 w 165"/>
                  <a:gd name="T39" fmla="*/ 91 h 185"/>
                  <a:gd name="T40" fmla="*/ 122 w 165"/>
                  <a:gd name="T41" fmla="*/ 55 h 185"/>
                  <a:gd name="T42" fmla="*/ 62 w 165"/>
                  <a:gd name="T43" fmla="*/ 31 h 185"/>
                  <a:gd name="T44" fmla="*/ 58 w 165"/>
                  <a:gd name="T45" fmla="*/ 0 h 185"/>
                  <a:gd name="T46" fmla="*/ 17 w 165"/>
                  <a:gd name="T47" fmla="*/ 19 h 185"/>
                  <a:gd name="T48" fmla="*/ 0 w 165"/>
                  <a:gd name="T49" fmla="*/ 18 h 185"/>
                  <a:gd name="T50" fmla="*/ 0 w 165"/>
                  <a:gd name="T51" fmla="*/ 18 h 185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165"/>
                  <a:gd name="T79" fmla="*/ 0 h 185"/>
                  <a:gd name="T80" fmla="*/ 165 w 165"/>
                  <a:gd name="T81" fmla="*/ 185 h 185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165" h="185">
                    <a:moveTo>
                      <a:pt x="0" y="18"/>
                    </a:moveTo>
                    <a:lnTo>
                      <a:pt x="0" y="18"/>
                    </a:lnTo>
                    <a:lnTo>
                      <a:pt x="13" y="38"/>
                    </a:lnTo>
                    <a:lnTo>
                      <a:pt x="4" y="80"/>
                    </a:lnTo>
                    <a:lnTo>
                      <a:pt x="13" y="84"/>
                    </a:lnTo>
                    <a:lnTo>
                      <a:pt x="9" y="91"/>
                    </a:lnTo>
                    <a:lnTo>
                      <a:pt x="1" y="108"/>
                    </a:lnTo>
                    <a:lnTo>
                      <a:pt x="16" y="133"/>
                    </a:lnTo>
                    <a:lnTo>
                      <a:pt x="24" y="183"/>
                    </a:lnTo>
                    <a:lnTo>
                      <a:pt x="34" y="184"/>
                    </a:lnTo>
                    <a:lnTo>
                      <a:pt x="48" y="169"/>
                    </a:lnTo>
                    <a:lnTo>
                      <a:pt x="73" y="181"/>
                    </a:lnTo>
                    <a:lnTo>
                      <a:pt x="75" y="172"/>
                    </a:lnTo>
                    <a:lnTo>
                      <a:pt x="97" y="176"/>
                    </a:lnTo>
                    <a:lnTo>
                      <a:pt x="106" y="139"/>
                    </a:lnTo>
                    <a:lnTo>
                      <a:pt x="145" y="133"/>
                    </a:lnTo>
                    <a:lnTo>
                      <a:pt x="159" y="145"/>
                    </a:lnTo>
                    <a:lnTo>
                      <a:pt x="164" y="117"/>
                    </a:lnTo>
                    <a:lnTo>
                      <a:pt x="155" y="93"/>
                    </a:lnTo>
                    <a:lnTo>
                      <a:pt x="132" y="91"/>
                    </a:lnTo>
                    <a:lnTo>
                      <a:pt x="122" y="55"/>
                    </a:lnTo>
                    <a:lnTo>
                      <a:pt x="62" y="31"/>
                    </a:lnTo>
                    <a:lnTo>
                      <a:pt x="58" y="0"/>
                    </a:lnTo>
                    <a:lnTo>
                      <a:pt x="17" y="19"/>
                    </a:lnTo>
                    <a:lnTo>
                      <a:pt x="0" y="18"/>
                    </a:lnTo>
                  </a:path>
                </a:pathLst>
              </a:custGeom>
              <a:grpFill/>
              <a:ln w="63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pPr>
                  <a:defRPr/>
                </a:pPr>
                <a:endParaRPr lang="en-GB" dirty="0"/>
              </a:p>
            </p:txBody>
          </p:sp>
          <p:sp>
            <p:nvSpPr>
              <p:cNvPr id="190" name="Freeform 189"/>
              <p:cNvSpPr>
                <a:spLocks/>
              </p:cNvSpPr>
              <p:nvPr/>
            </p:nvSpPr>
            <p:spPr bwMode="auto">
              <a:xfrm>
                <a:off x="2073" y="3360"/>
                <a:ext cx="533" cy="544"/>
              </a:xfrm>
              <a:custGeom>
                <a:avLst/>
                <a:gdLst>
                  <a:gd name="T0" fmla="*/ 0 w 533"/>
                  <a:gd name="T1" fmla="*/ 172 h 544"/>
                  <a:gd name="T2" fmla="*/ 30 w 533"/>
                  <a:gd name="T3" fmla="*/ 205 h 544"/>
                  <a:gd name="T4" fmla="*/ 45 w 533"/>
                  <a:gd name="T5" fmla="*/ 218 h 544"/>
                  <a:gd name="T6" fmla="*/ 73 w 533"/>
                  <a:gd name="T7" fmla="*/ 219 h 544"/>
                  <a:gd name="T8" fmla="*/ 118 w 533"/>
                  <a:gd name="T9" fmla="*/ 231 h 544"/>
                  <a:gd name="T10" fmla="*/ 188 w 533"/>
                  <a:gd name="T11" fmla="*/ 291 h 544"/>
                  <a:gd name="T12" fmla="*/ 220 w 533"/>
                  <a:gd name="T13" fmla="*/ 317 h 544"/>
                  <a:gd name="T14" fmla="*/ 218 w 533"/>
                  <a:gd name="T15" fmla="*/ 372 h 544"/>
                  <a:gd name="T16" fmla="*/ 250 w 533"/>
                  <a:gd name="T17" fmla="*/ 396 h 544"/>
                  <a:gd name="T18" fmla="*/ 262 w 533"/>
                  <a:gd name="T19" fmla="*/ 424 h 544"/>
                  <a:gd name="T20" fmla="*/ 275 w 533"/>
                  <a:gd name="T21" fmla="*/ 445 h 544"/>
                  <a:gd name="T22" fmla="*/ 232 w 533"/>
                  <a:gd name="T23" fmla="*/ 488 h 544"/>
                  <a:gd name="T24" fmla="*/ 281 w 533"/>
                  <a:gd name="T25" fmla="*/ 529 h 544"/>
                  <a:gd name="T26" fmla="*/ 343 w 533"/>
                  <a:gd name="T27" fmla="*/ 462 h 544"/>
                  <a:gd name="T28" fmla="*/ 399 w 533"/>
                  <a:gd name="T29" fmla="*/ 384 h 544"/>
                  <a:gd name="T30" fmla="*/ 445 w 533"/>
                  <a:gd name="T31" fmla="*/ 371 h 544"/>
                  <a:gd name="T32" fmla="*/ 475 w 533"/>
                  <a:gd name="T33" fmla="*/ 249 h 544"/>
                  <a:gd name="T34" fmla="*/ 532 w 533"/>
                  <a:gd name="T35" fmla="*/ 166 h 544"/>
                  <a:gd name="T36" fmla="*/ 502 w 533"/>
                  <a:gd name="T37" fmla="*/ 137 h 544"/>
                  <a:gd name="T38" fmla="*/ 401 w 533"/>
                  <a:gd name="T39" fmla="*/ 106 h 544"/>
                  <a:gd name="T40" fmla="*/ 365 w 533"/>
                  <a:gd name="T41" fmla="*/ 78 h 544"/>
                  <a:gd name="T42" fmla="*/ 334 w 533"/>
                  <a:gd name="T43" fmla="*/ 102 h 544"/>
                  <a:gd name="T44" fmla="*/ 305 w 533"/>
                  <a:gd name="T45" fmla="*/ 98 h 544"/>
                  <a:gd name="T46" fmla="*/ 306 w 533"/>
                  <a:gd name="T47" fmla="*/ 75 h 544"/>
                  <a:gd name="T48" fmla="*/ 305 w 533"/>
                  <a:gd name="T49" fmla="*/ 15 h 544"/>
                  <a:gd name="T50" fmla="*/ 265 w 533"/>
                  <a:gd name="T51" fmla="*/ 39 h 544"/>
                  <a:gd name="T52" fmla="*/ 198 w 533"/>
                  <a:gd name="T53" fmla="*/ 49 h 544"/>
                  <a:gd name="T54" fmla="*/ 194 w 533"/>
                  <a:gd name="T55" fmla="*/ 9 h 544"/>
                  <a:gd name="T56" fmla="*/ 147 w 533"/>
                  <a:gd name="T57" fmla="*/ 16 h 544"/>
                  <a:gd name="T58" fmla="*/ 131 w 533"/>
                  <a:gd name="T59" fmla="*/ 37 h 544"/>
                  <a:gd name="T60" fmla="*/ 111 w 533"/>
                  <a:gd name="T61" fmla="*/ 59 h 544"/>
                  <a:gd name="T62" fmla="*/ 87 w 533"/>
                  <a:gd name="T63" fmla="*/ 42 h 544"/>
                  <a:gd name="T64" fmla="*/ 65 w 533"/>
                  <a:gd name="T65" fmla="*/ 61 h 544"/>
                  <a:gd name="T66" fmla="*/ 59 w 533"/>
                  <a:gd name="T67" fmla="*/ 87 h 544"/>
                  <a:gd name="T68" fmla="*/ 19 w 533"/>
                  <a:gd name="T69" fmla="*/ 140 h 544"/>
                  <a:gd name="T70" fmla="*/ 0 w 533"/>
                  <a:gd name="T71" fmla="*/ 172 h 544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533"/>
                  <a:gd name="T109" fmla="*/ 0 h 544"/>
                  <a:gd name="T110" fmla="*/ 533 w 533"/>
                  <a:gd name="T111" fmla="*/ 544 h 544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533" h="544">
                    <a:moveTo>
                      <a:pt x="0" y="172"/>
                    </a:moveTo>
                    <a:lnTo>
                      <a:pt x="0" y="172"/>
                    </a:lnTo>
                    <a:lnTo>
                      <a:pt x="11" y="197"/>
                    </a:lnTo>
                    <a:lnTo>
                      <a:pt x="30" y="205"/>
                    </a:lnTo>
                    <a:lnTo>
                      <a:pt x="45" y="196"/>
                    </a:lnTo>
                    <a:lnTo>
                      <a:pt x="45" y="218"/>
                    </a:lnTo>
                    <a:lnTo>
                      <a:pt x="56" y="218"/>
                    </a:lnTo>
                    <a:lnTo>
                      <a:pt x="73" y="219"/>
                    </a:lnTo>
                    <a:lnTo>
                      <a:pt x="114" y="200"/>
                    </a:lnTo>
                    <a:lnTo>
                      <a:pt x="118" y="231"/>
                    </a:lnTo>
                    <a:lnTo>
                      <a:pt x="178" y="255"/>
                    </a:lnTo>
                    <a:lnTo>
                      <a:pt x="188" y="291"/>
                    </a:lnTo>
                    <a:lnTo>
                      <a:pt x="211" y="293"/>
                    </a:lnTo>
                    <a:lnTo>
                      <a:pt x="220" y="317"/>
                    </a:lnTo>
                    <a:lnTo>
                      <a:pt x="215" y="345"/>
                    </a:lnTo>
                    <a:lnTo>
                      <a:pt x="218" y="372"/>
                    </a:lnTo>
                    <a:lnTo>
                      <a:pt x="246" y="377"/>
                    </a:lnTo>
                    <a:lnTo>
                      <a:pt x="250" y="396"/>
                    </a:lnTo>
                    <a:lnTo>
                      <a:pt x="264" y="399"/>
                    </a:lnTo>
                    <a:lnTo>
                      <a:pt x="262" y="424"/>
                    </a:lnTo>
                    <a:lnTo>
                      <a:pt x="273" y="424"/>
                    </a:lnTo>
                    <a:lnTo>
                      <a:pt x="275" y="445"/>
                    </a:lnTo>
                    <a:lnTo>
                      <a:pt x="222" y="491"/>
                    </a:lnTo>
                    <a:lnTo>
                      <a:pt x="232" y="488"/>
                    </a:lnTo>
                    <a:lnTo>
                      <a:pt x="273" y="517"/>
                    </a:lnTo>
                    <a:lnTo>
                      <a:pt x="281" y="529"/>
                    </a:lnTo>
                    <a:lnTo>
                      <a:pt x="278" y="543"/>
                    </a:lnTo>
                    <a:lnTo>
                      <a:pt x="343" y="462"/>
                    </a:lnTo>
                    <a:lnTo>
                      <a:pt x="347" y="421"/>
                    </a:lnTo>
                    <a:lnTo>
                      <a:pt x="399" y="384"/>
                    </a:lnTo>
                    <a:lnTo>
                      <a:pt x="432" y="384"/>
                    </a:lnTo>
                    <a:lnTo>
                      <a:pt x="445" y="371"/>
                    </a:lnTo>
                    <a:lnTo>
                      <a:pt x="472" y="310"/>
                    </a:lnTo>
                    <a:lnTo>
                      <a:pt x="475" y="249"/>
                    </a:lnTo>
                    <a:lnTo>
                      <a:pt x="527" y="191"/>
                    </a:lnTo>
                    <a:lnTo>
                      <a:pt x="532" y="166"/>
                    </a:lnTo>
                    <a:lnTo>
                      <a:pt x="524" y="141"/>
                    </a:lnTo>
                    <a:lnTo>
                      <a:pt x="502" y="137"/>
                    </a:lnTo>
                    <a:lnTo>
                      <a:pt x="468" y="111"/>
                    </a:lnTo>
                    <a:lnTo>
                      <a:pt x="401" y="106"/>
                    </a:lnTo>
                    <a:lnTo>
                      <a:pt x="395" y="90"/>
                    </a:lnTo>
                    <a:lnTo>
                      <a:pt x="365" y="78"/>
                    </a:lnTo>
                    <a:lnTo>
                      <a:pt x="352" y="79"/>
                    </a:lnTo>
                    <a:lnTo>
                      <a:pt x="334" y="102"/>
                    </a:lnTo>
                    <a:lnTo>
                      <a:pt x="334" y="94"/>
                    </a:lnTo>
                    <a:lnTo>
                      <a:pt x="305" y="98"/>
                    </a:lnTo>
                    <a:lnTo>
                      <a:pt x="317" y="93"/>
                    </a:lnTo>
                    <a:lnTo>
                      <a:pt x="306" y="75"/>
                    </a:lnTo>
                    <a:lnTo>
                      <a:pt x="327" y="48"/>
                    </a:lnTo>
                    <a:lnTo>
                      <a:pt x="305" y="15"/>
                    </a:lnTo>
                    <a:lnTo>
                      <a:pt x="285" y="41"/>
                    </a:lnTo>
                    <a:lnTo>
                      <a:pt x="265" y="39"/>
                    </a:lnTo>
                    <a:lnTo>
                      <a:pt x="237" y="43"/>
                    </a:lnTo>
                    <a:lnTo>
                      <a:pt x="198" y="49"/>
                    </a:lnTo>
                    <a:lnTo>
                      <a:pt x="191" y="35"/>
                    </a:lnTo>
                    <a:lnTo>
                      <a:pt x="194" y="9"/>
                    </a:lnTo>
                    <a:lnTo>
                      <a:pt x="181" y="0"/>
                    </a:lnTo>
                    <a:lnTo>
                      <a:pt x="147" y="16"/>
                    </a:lnTo>
                    <a:lnTo>
                      <a:pt x="124" y="11"/>
                    </a:lnTo>
                    <a:lnTo>
                      <a:pt x="131" y="37"/>
                    </a:lnTo>
                    <a:lnTo>
                      <a:pt x="144" y="40"/>
                    </a:lnTo>
                    <a:lnTo>
                      <a:pt x="111" y="59"/>
                    </a:lnTo>
                    <a:lnTo>
                      <a:pt x="95" y="52"/>
                    </a:lnTo>
                    <a:lnTo>
                      <a:pt x="87" y="42"/>
                    </a:lnTo>
                    <a:lnTo>
                      <a:pt x="55" y="47"/>
                    </a:lnTo>
                    <a:lnTo>
                      <a:pt x="65" y="61"/>
                    </a:lnTo>
                    <a:lnTo>
                      <a:pt x="52" y="63"/>
                    </a:lnTo>
                    <a:lnTo>
                      <a:pt x="59" y="87"/>
                    </a:lnTo>
                    <a:lnTo>
                      <a:pt x="53" y="126"/>
                    </a:lnTo>
                    <a:lnTo>
                      <a:pt x="19" y="140"/>
                    </a:lnTo>
                    <a:lnTo>
                      <a:pt x="0" y="172"/>
                    </a:lnTo>
                  </a:path>
                </a:pathLst>
              </a:custGeom>
              <a:solidFill>
                <a:srgbClr val="CC0000"/>
              </a:solidFill>
              <a:ln w="63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pPr>
                  <a:defRPr/>
                </a:pPr>
                <a:endParaRPr lang="en-GB" dirty="0"/>
              </a:p>
            </p:txBody>
          </p:sp>
          <p:sp>
            <p:nvSpPr>
              <p:cNvPr id="191" name="Freeform 190"/>
              <p:cNvSpPr>
                <a:spLocks/>
              </p:cNvSpPr>
              <p:nvPr/>
            </p:nvSpPr>
            <p:spPr bwMode="auto">
              <a:xfrm>
                <a:off x="1863" y="3176"/>
                <a:ext cx="13" cy="37"/>
              </a:xfrm>
              <a:custGeom>
                <a:avLst/>
                <a:gdLst>
                  <a:gd name="T0" fmla="*/ 0 w 13"/>
                  <a:gd name="T1" fmla="*/ 8 h 37"/>
                  <a:gd name="T2" fmla="*/ 0 w 13"/>
                  <a:gd name="T3" fmla="*/ 8 h 37"/>
                  <a:gd name="T4" fmla="*/ 5 w 13"/>
                  <a:gd name="T5" fmla="*/ 36 h 37"/>
                  <a:gd name="T6" fmla="*/ 12 w 13"/>
                  <a:gd name="T7" fmla="*/ 0 h 37"/>
                  <a:gd name="T8" fmla="*/ 0 w 13"/>
                  <a:gd name="T9" fmla="*/ 8 h 37"/>
                  <a:gd name="T10" fmla="*/ 0 w 13"/>
                  <a:gd name="T11" fmla="*/ 8 h 3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3"/>
                  <a:gd name="T19" fmla="*/ 0 h 37"/>
                  <a:gd name="T20" fmla="*/ 13 w 13"/>
                  <a:gd name="T21" fmla="*/ 37 h 3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3" h="37">
                    <a:moveTo>
                      <a:pt x="0" y="8"/>
                    </a:moveTo>
                    <a:lnTo>
                      <a:pt x="0" y="8"/>
                    </a:lnTo>
                    <a:lnTo>
                      <a:pt x="5" y="36"/>
                    </a:lnTo>
                    <a:lnTo>
                      <a:pt x="12" y="0"/>
                    </a:lnTo>
                    <a:lnTo>
                      <a:pt x="0" y="8"/>
                    </a:lnTo>
                  </a:path>
                </a:pathLst>
              </a:custGeom>
              <a:grpFill/>
              <a:ln w="63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pPr>
                  <a:defRPr/>
                </a:pPr>
                <a:endParaRPr lang="en-GB" dirty="0"/>
              </a:p>
            </p:txBody>
          </p:sp>
          <p:sp>
            <p:nvSpPr>
              <p:cNvPr id="192" name="Freeform 191"/>
              <p:cNvSpPr>
                <a:spLocks/>
              </p:cNvSpPr>
              <p:nvPr/>
            </p:nvSpPr>
            <p:spPr bwMode="auto">
              <a:xfrm>
                <a:off x="2049" y="3668"/>
                <a:ext cx="115" cy="571"/>
              </a:xfrm>
              <a:custGeom>
                <a:avLst/>
                <a:gdLst>
                  <a:gd name="T0" fmla="*/ 0 w 115"/>
                  <a:gd name="T1" fmla="*/ 445 h 571"/>
                  <a:gd name="T2" fmla="*/ 0 w 115"/>
                  <a:gd name="T3" fmla="*/ 445 h 571"/>
                  <a:gd name="T4" fmla="*/ 9 w 115"/>
                  <a:gd name="T5" fmla="*/ 430 h 571"/>
                  <a:gd name="T6" fmla="*/ 24 w 115"/>
                  <a:gd name="T7" fmla="*/ 441 h 571"/>
                  <a:gd name="T8" fmla="*/ 39 w 115"/>
                  <a:gd name="T9" fmla="*/ 412 h 571"/>
                  <a:gd name="T10" fmla="*/ 33 w 115"/>
                  <a:gd name="T11" fmla="*/ 400 h 571"/>
                  <a:gd name="T12" fmla="*/ 45 w 115"/>
                  <a:gd name="T13" fmla="*/ 360 h 571"/>
                  <a:gd name="T14" fmla="*/ 24 w 115"/>
                  <a:gd name="T15" fmla="*/ 357 h 571"/>
                  <a:gd name="T16" fmla="*/ 27 w 115"/>
                  <a:gd name="T17" fmla="*/ 292 h 571"/>
                  <a:gd name="T18" fmla="*/ 55 w 115"/>
                  <a:gd name="T19" fmla="*/ 224 h 571"/>
                  <a:gd name="T20" fmla="*/ 54 w 115"/>
                  <a:gd name="T21" fmla="*/ 166 h 571"/>
                  <a:gd name="T22" fmla="*/ 74 w 115"/>
                  <a:gd name="T23" fmla="*/ 58 h 571"/>
                  <a:gd name="T24" fmla="*/ 68 w 115"/>
                  <a:gd name="T25" fmla="*/ 9 h 571"/>
                  <a:gd name="T26" fmla="*/ 81 w 115"/>
                  <a:gd name="T27" fmla="*/ 0 h 571"/>
                  <a:gd name="T28" fmla="*/ 96 w 115"/>
                  <a:gd name="T29" fmla="*/ 25 h 571"/>
                  <a:gd name="T30" fmla="*/ 104 w 115"/>
                  <a:gd name="T31" fmla="*/ 75 h 571"/>
                  <a:gd name="T32" fmla="*/ 114 w 115"/>
                  <a:gd name="T33" fmla="*/ 76 h 571"/>
                  <a:gd name="T34" fmla="*/ 112 w 115"/>
                  <a:gd name="T35" fmla="*/ 93 h 571"/>
                  <a:gd name="T36" fmla="*/ 97 w 115"/>
                  <a:gd name="T37" fmla="*/ 100 h 571"/>
                  <a:gd name="T38" fmla="*/ 98 w 115"/>
                  <a:gd name="T39" fmla="*/ 134 h 571"/>
                  <a:gd name="T40" fmla="*/ 81 w 115"/>
                  <a:gd name="T41" fmla="*/ 152 h 571"/>
                  <a:gd name="T42" fmla="*/ 69 w 115"/>
                  <a:gd name="T43" fmla="*/ 199 h 571"/>
                  <a:gd name="T44" fmla="*/ 78 w 115"/>
                  <a:gd name="T45" fmla="*/ 243 h 571"/>
                  <a:gd name="T46" fmla="*/ 61 w 115"/>
                  <a:gd name="T47" fmla="*/ 281 h 571"/>
                  <a:gd name="T48" fmla="*/ 48 w 115"/>
                  <a:gd name="T49" fmla="*/ 374 h 571"/>
                  <a:gd name="T50" fmla="*/ 58 w 115"/>
                  <a:gd name="T51" fmla="*/ 409 h 571"/>
                  <a:gd name="T52" fmla="*/ 49 w 115"/>
                  <a:gd name="T53" fmla="*/ 412 h 571"/>
                  <a:gd name="T54" fmla="*/ 53 w 115"/>
                  <a:gd name="T55" fmla="*/ 442 h 571"/>
                  <a:gd name="T56" fmla="*/ 30 w 115"/>
                  <a:gd name="T57" fmla="*/ 505 h 571"/>
                  <a:gd name="T58" fmla="*/ 33 w 115"/>
                  <a:gd name="T59" fmla="*/ 516 h 571"/>
                  <a:gd name="T60" fmla="*/ 44 w 115"/>
                  <a:gd name="T61" fmla="*/ 512 h 571"/>
                  <a:gd name="T62" fmla="*/ 48 w 115"/>
                  <a:gd name="T63" fmla="*/ 536 h 571"/>
                  <a:gd name="T64" fmla="*/ 98 w 115"/>
                  <a:gd name="T65" fmla="*/ 541 h 571"/>
                  <a:gd name="T66" fmla="*/ 65 w 115"/>
                  <a:gd name="T67" fmla="*/ 551 h 571"/>
                  <a:gd name="T68" fmla="*/ 61 w 115"/>
                  <a:gd name="T69" fmla="*/ 570 h 571"/>
                  <a:gd name="T70" fmla="*/ 46 w 115"/>
                  <a:gd name="T71" fmla="*/ 565 h 571"/>
                  <a:gd name="T72" fmla="*/ 62 w 115"/>
                  <a:gd name="T73" fmla="*/ 553 h 571"/>
                  <a:gd name="T74" fmla="*/ 38 w 115"/>
                  <a:gd name="T75" fmla="*/ 548 h 571"/>
                  <a:gd name="T76" fmla="*/ 35 w 115"/>
                  <a:gd name="T77" fmla="*/ 527 h 571"/>
                  <a:gd name="T78" fmla="*/ 29 w 115"/>
                  <a:gd name="T79" fmla="*/ 537 h 571"/>
                  <a:gd name="T80" fmla="*/ 20 w 115"/>
                  <a:gd name="T81" fmla="*/ 518 h 571"/>
                  <a:gd name="T82" fmla="*/ 25 w 115"/>
                  <a:gd name="T83" fmla="*/ 513 h 571"/>
                  <a:gd name="T84" fmla="*/ 14 w 115"/>
                  <a:gd name="T85" fmla="*/ 504 h 571"/>
                  <a:gd name="T86" fmla="*/ 24 w 115"/>
                  <a:gd name="T87" fmla="*/ 494 h 571"/>
                  <a:gd name="T88" fmla="*/ 15 w 115"/>
                  <a:gd name="T89" fmla="*/ 466 h 571"/>
                  <a:gd name="T90" fmla="*/ 32 w 115"/>
                  <a:gd name="T91" fmla="*/ 469 h 571"/>
                  <a:gd name="T92" fmla="*/ 15 w 115"/>
                  <a:gd name="T93" fmla="*/ 455 h 571"/>
                  <a:gd name="T94" fmla="*/ 19 w 115"/>
                  <a:gd name="T95" fmla="*/ 444 h 571"/>
                  <a:gd name="T96" fmla="*/ 0 w 115"/>
                  <a:gd name="T97" fmla="*/ 445 h 571"/>
                  <a:gd name="T98" fmla="*/ 0 w 115"/>
                  <a:gd name="T99" fmla="*/ 445 h 571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w 115"/>
                  <a:gd name="T151" fmla="*/ 0 h 571"/>
                  <a:gd name="T152" fmla="*/ 115 w 115"/>
                  <a:gd name="T153" fmla="*/ 571 h 571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T150" t="T151" r="T152" b="T153"/>
                <a:pathLst>
                  <a:path w="115" h="571">
                    <a:moveTo>
                      <a:pt x="0" y="445"/>
                    </a:moveTo>
                    <a:lnTo>
                      <a:pt x="0" y="445"/>
                    </a:lnTo>
                    <a:lnTo>
                      <a:pt x="9" y="430"/>
                    </a:lnTo>
                    <a:lnTo>
                      <a:pt x="24" y="441"/>
                    </a:lnTo>
                    <a:lnTo>
                      <a:pt x="39" y="412"/>
                    </a:lnTo>
                    <a:lnTo>
                      <a:pt x="33" y="400"/>
                    </a:lnTo>
                    <a:lnTo>
                      <a:pt x="45" y="360"/>
                    </a:lnTo>
                    <a:lnTo>
                      <a:pt x="24" y="357"/>
                    </a:lnTo>
                    <a:lnTo>
                      <a:pt x="27" y="292"/>
                    </a:lnTo>
                    <a:lnTo>
                      <a:pt x="55" y="224"/>
                    </a:lnTo>
                    <a:lnTo>
                      <a:pt x="54" y="166"/>
                    </a:lnTo>
                    <a:lnTo>
                      <a:pt x="74" y="58"/>
                    </a:lnTo>
                    <a:lnTo>
                      <a:pt x="68" y="9"/>
                    </a:lnTo>
                    <a:lnTo>
                      <a:pt x="81" y="0"/>
                    </a:lnTo>
                    <a:lnTo>
                      <a:pt x="96" y="25"/>
                    </a:lnTo>
                    <a:lnTo>
                      <a:pt x="104" y="75"/>
                    </a:lnTo>
                    <a:lnTo>
                      <a:pt x="114" y="76"/>
                    </a:lnTo>
                    <a:lnTo>
                      <a:pt x="112" y="93"/>
                    </a:lnTo>
                    <a:lnTo>
                      <a:pt x="97" y="100"/>
                    </a:lnTo>
                    <a:lnTo>
                      <a:pt x="98" y="134"/>
                    </a:lnTo>
                    <a:lnTo>
                      <a:pt x="81" y="152"/>
                    </a:lnTo>
                    <a:lnTo>
                      <a:pt x="69" y="199"/>
                    </a:lnTo>
                    <a:lnTo>
                      <a:pt x="78" y="243"/>
                    </a:lnTo>
                    <a:lnTo>
                      <a:pt x="61" y="281"/>
                    </a:lnTo>
                    <a:lnTo>
                      <a:pt x="48" y="374"/>
                    </a:lnTo>
                    <a:lnTo>
                      <a:pt x="58" y="409"/>
                    </a:lnTo>
                    <a:lnTo>
                      <a:pt x="49" y="412"/>
                    </a:lnTo>
                    <a:lnTo>
                      <a:pt x="53" y="442"/>
                    </a:lnTo>
                    <a:lnTo>
                      <a:pt x="30" y="505"/>
                    </a:lnTo>
                    <a:lnTo>
                      <a:pt x="33" y="516"/>
                    </a:lnTo>
                    <a:lnTo>
                      <a:pt x="44" y="512"/>
                    </a:lnTo>
                    <a:lnTo>
                      <a:pt x="48" y="536"/>
                    </a:lnTo>
                    <a:lnTo>
                      <a:pt x="98" y="541"/>
                    </a:lnTo>
                    <a:lnTo>
                      <a:pt x="65" y="551"/>
                    </a:lnTo>
                    <a:lnTo>
                      <a:pt x="61" y="570"/>
                    </a:lnTo>
                    <a:lnTo>
                      <a:pt x="46" y="565"/>
                    </a:lnTo>
                    <a:lnTo>
                      <a:pt x="62" y="553"/>
                    </a:lnTo>
                    <a:lnTo>
                      <a:pt x="38" y="548"/>
                    </a:lnTo>
                    <a:lnTo>
                      <a:pt x="35" y="527"/>
                    </a:lnTo>
                    <a:lnTo>
                      <a:pt x="29" y="537"/>
                    </a:lnTo>
                    <a:lnTo>
                      <a:pt x="20" y="518"/>
                    </a:lnTo>
                    <a:lnTo>
                      <a:pt x="25" y="513"/>
                    </a:lnTo>
                    <a:lnTo>
                      <a:pt x="14" y="504"/>
                    </a:lnTo>
                    <a:lnTo>
                      <a:pt x="24" y="494"/>
                    </a:lnTo>
                    <a:lnTo>
                      <a:pt x="15" y="466"/>
                    </a:lnTo>
                    <a:lnTo>
                      <a:pt x="32" y="469"/>
                    </a:lnTo>
                    <a:lnTo>
                      <a:pt x="15" y="455"/>
                    </a:lnTo>
                    <a:lnTo>
                      <a:pt x="19" y="444"/>
                    </a:lnTo>
                    <a:lnTo>
                      <a:pt x="0" y="445"/>
                    </a:lnTo>
                  </a:path>
                </a:pathLst>
              </a:custGeom>
              <a:grpFill/>
              <a:ln w="63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pPr>
                  <a:defRPr/>
                </a:pPr>
                <a:endParaRPr lang="en-GB" dirty="0"/>
              </a:p>
            </p:txBody>
          </p:sp>
          <p:sp>
            <p:nvSpPr>
              <p:cNvPr id="193" name="Freeform 192"/>
              <p:cNvSpPr>
                <a:spLocks/>
              </p:cNvSpPr>
              <p:nvPr/>
            </p:nvSpPr>
            <p:spPr bwMode="auto">
              <a:xfrm>
                <a:off x="2055" y="4146"/>
                <a:ext cx="10" cy="22"/>
              </a:xfrm>
              <a:custGeom>
                <a:avLst/>
                <a:gdLst>
                  <a:gd name="T0" fmla="*/ 0 w 10"/>
                  <a:gd name="T1" fmla="*/ 9 h 22"/>
                  <a:gd name="T2" fmla="*/ 0 w 10"/>
                  <a:gd name="T3" fmla="*/ 9 h 22"/>
                  <a:gd name="T4" fmla="*/ 4 w 10"/>
                  <a:gd name="T5" fmla="*/ 0 h 22"/>
                  <a:gd name="T6" fmla="*/ 9 w 10"/>
                  <a:gd name="T7" fmla="*/ 21 h 22"/>
                  <a:gd name="T8" fmla="*/ 0 w 10"/>
                  <a:gd name="T9" fmla="*/ 9 h 22"/>
                  <a:gd name="T10" fmla="*/ 0 w 10"/>
                  <a:gd name="T11" fmla="*/ 9 h 2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0"/>
                  <a:gd name="T19" fmla="*/ 0 h 22"/>
                  <a:gd name="T20" fmla="*/ 10 w 10"/>
                  <a:gd name="T21" fmla="*/ 22 h 2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0" h="22">
                    <a:moveTo>
                      <a:pt x="0" y="9"/>
                    </a:moveTo>
                    <a:lnTo>
                      <a:pt x="0" y="9"/>
                    </a:lnTo>
                    <a:lnTo>
                      <a:pt x="4" y="0"/>
                    </a:lnTo>
                    <a:lnTo>
                      <a:pt x="9" y="21"/>
                    </a:lnTo>
                    <a:lnTo>
                      <a:pt x="0" y="9"/>
                    </a:lnTo>
                  </a:path>
                </a:pathLst>
              </a:custGeom>
              <a:grpFill/>
              <a:ln w="63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pPr>
                  <a:defRPr/>
                </a:pPr>
                <a:endParaRPr lang="en-GB" dirty="0"/>
              </a:p>
            </p:txBody>
          </p:sp>
          <p:sp>
            <p:nvSpPr>
              <p:cNvPr id="194" name="Freeform 193"/>
              <p:cNvSpPr>
                <a:spLocks/>
              </p:cNvSpPr>
              <p:nvPr/>
            </p:nvSpPr>
            <p:spPr bwMode="auto">
              <a:xfrm>
                <a:off x="2065" y="4030"/>
                <a:ext cx="9" cy="28"/>
              </a:xfrm>
              <a:custGeom>
                <a:avLst/>
                <a:gdLst>
                  <a:gd name="T0" fmla="*/ 0 w 9"/>
                  <a:gd name="T1" fmla="*/ 23 h 28"/>
                  <a:gd name="T2" fmla="*/ 0 w 9"/>
                  <a:gd name="T3" fmla="*/ 23 h 28"/>
                  <a:gd name="T4" fmla="*/ 8 w 9"/>
                  <a:gd name="T5" fmla="*/ 0 h 28"/>
                  <a:gd name="T6" fmla="*/ 8 w 9"/>
                  <a:gd name="T7" fmla="*/ 27 h 28"/>
                  <a:gd name="T8" fmla="*/ 0 w 9"/>
                  <a:gd name="T9" fmla="*/ 23 h 28"/>
                  <a:gd name="T10" fmla="*/ 0 w 9"/>
                  <a:gd name="T11" fmla="*/ 23 h 2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9"/>
                  <a:gd name="T19" fmla="*/ 0 h 28"/>
                  <a:gd name="T20" fmla="*/ 9 w 9"/>
                  <a:gd name="T21" fmla="*/ 28 h 2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9" h="28">
                    <a:moveTo>
                      <a:pt x="0" y="23"/>
                    </a:moveTo>
                    <a:lnTo>
                      <a:pt x="0" y="23"/>
                    </a:lnTo>
                    <a:lnTo>
                      <a:pt x="8" y="0"/>
                    </a:lnTo>
                    <a:lnTo>
                      <a:pt x="8" y="27"/>
                    </a:lnTo>
                    <a:lnTo>
                      <a:pt x="0" y="23"/>
                    </a:lnTo>
                  </a:path>
                </a:pathLst>
              </a:custGeom>
              <a:grpFill/>
              <a:ln w="63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pPr>
                  <a:defRPr/>
                </a:pPr>
                <a:endParaRPr lang="en-GB" dirty="0"/>
              </a:p>
            </p:txBody>
          </p:sp>
          <p:sp>
            <p:nvSpPr>
              <p:cNvPr id="195" name="Freeform 194"/>
              <p:cNvSpPr>
                <a:spLocks/>
              </p:cNvSpPr>
              <p:nvPr/>
            </p:nvSpPr>
            <p:spPr bwMode="auto">
              <a:xfrm>
                <a:off x="2074" y="4231"/>
                <a:ext cx="19" cy="13"/>
              </a:xfrm>
              <a:custGeom>
                <a:avLst/>
                <a:gdLst>
                  <a:gd name="T0" fmla="*/ 0 w 19"/>
                  <a:gd name="T1" fmla="*/ 0 h 13"/>
                  <a:gd name="T2" fmla="*/ 0 w 19"/>
                  <a:gd name="T3" fmla="*/ 0 h 13"/>
                  <a:gd name="T4" fmla="*/ 18 w 19"/>
                  <a:gd name="T5" fmla="*/ 3 h 13"/>
                  <a:gd name="T6" fmla="*/ 18 w 19"/>
                  <a:gd name="T7" fmla="*/ 12 h 13"/>
                  <a:gd name="T8" fmla="*/ 0 w 19"/>
                  <a:gd name="T9" fmla="*/ 0 h 13"/>
                  <a:gd name="T10" fmla="*/ 0 w 19"/>
                  <a:gd name="T11" fmla="*/ 0 h 1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9"/>
                  <a:gd name="T19" fmla="*/ 0 h 13"/>
                  <a:gd name="T20" fmla="*/ 19 w 19"/>
                  <a:gd name="T21" fmla="*/ 13 h 1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9" h="13">
                    <a:moveTo>
                      <a:pt x="0" y="0"/>
                    </a:moveTo>
                    <a:lnTo>
                      <a:pt x="0" y="0"/>
                    </a:lnTo>
                    <a:lnTo>
                      <a:pt x="18" y="3"/>
                    </a:lnTo>
                    <a:lnTo>
                      <a:pt x="18" y="12"/>
                    </a:lnTo>
                    <a:lnTo>
                      <a:pt x="0" y="0"/>
                    </a:lnTo>
                  </a:path>
                </a:pathLst>
              </a:custGeom>
              <a:grpFill/>
              <a:ln w="63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pPr>
                  <a:defRPr/>
                </a:pPr>
                <a:endParaRPr lang="en-GB" dirty="0"/>
              </a:p>
            </p:txBody>
          </p:sp>
          <p:sp>
            <p:nvSpPr>
              <p:cNvPr id="196" name="Freeform 195"/>
              <p:cNvSpPr>
                <a:spLocks/>
              </p:cNvSpPr>
              <p:nvPr/>
            </p:nvSpPr>
            <p:spPr bwMode="auto">
              <a:xfrm>
                <a:off x="2078" y="4204"/>
                <a:ext cx="28" cy="28"/>
              </a:xfrm>
              <a:custGeom>
                <a:avLst/>
                <a:gdLst>
                  <a:gd name="T0" fmla="*/ 0 w 28"/>
                  <a:gd name="T1" fmla="*/ 5 h 28"/>
                  <a:gd name="T2" fmla="*/ 0 w 28"/>
                  <a:gd name="T3" fmla="*/ 5 h 28"/>
                  <a:gd name="T4" fmla="*/ 7 w 28"/>
                  <a:gd name="T5" fmla="*/ 0 h 28"/>
                  <a:gd name="T6" fmla="*/ 6 w 28"/>
                  <a:gd name="T7" fmla="*/ 13 h 28"/>
                  <a:gd name="T8" fmla="*/ 27 w 28"/>
                  <a:gd name="T9" fmla="*/ 17 h 28"/>
                  <a:gd name="T10" fmla="*/ 14 w 28"/>
                  <a:gd name="T11" fmla="*/ 27 h 28"/>
                  <a:gd name="T12" fmla="*/ 0 w 28"/>
                  <a:gd name="T13" fmla="*/ 5 h 28"/>
                  <a:gd name="T14" fmla="*/ 0 w 28"/>
                  <a:gd name="T15" fmla="*/ 5 h 2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8"/>
                  <a:gd name="T25" fmla="*/ 0 h 28"/>
                  <a:gd name="T26" fmla="*/ 28 w 28"/>
                  <a:gd name="T27" fmla="*/ 28 h 28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8" h="28">
                    <a:moveTo>
                      <a:pt x="0" y="5"/>
                    </a:moveTo>
                    <a:lnTo>
                      <a:pt x="0" y="5"/>
                    </a:lnTo>
                    <a:lnTo>
                      <a:pt x="7" y="0"/>
                    </a:lnTo>
                    <a:lnTo>
                      <a:pt x="6" y="13"/>
                    </a:lnTo>
                    <a:lnTo>
                      <a:pt x="27" y="17"/>
                    </a:lnTo>
                    <a:lnTo>
                      <a:pt x="14" y="27"/>
                    </a:lnTo>
                    <a:lnTo>
                      <a:pt x="0" y="5"/>
                    </a:lnTo>
                  </a:path>
                </a:pathLst>
              </a:custGeom>
              <a:grpFill/>
              <a:ln w="63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pPr>
                  <a:defRPr/>
                </a:pPr>
                <a:endParaRPr lang="en-GB" dirty="0"/>
              </a:p>
            </p:txBody>
          </p:sp>
          <p:sp>
            <p:nvSpPr>
              <p:cNvPr id="197" name="Freeform 196"/>
              <p:cNvSpPr>
                <a:spLocks/>
              </p:cNvSpPr>
              <p:nvPr/>
            </p:nvSpPr>
            <p:spPr bwMode="auto">
              <a:xfrm>
                <a:off x="2097" y="4240"/>
                <a:ext cx="16" cy="8"/>
              </a:xfrm>
              <a:custGeom>
                <a:avLst/>
                <a:gdLst>
                  <a:gd name="T0" fmla="*/ 0 w 16"/>
                  <a:gd name="T1" fmla="*/ 5 h 8"/>
                  <a:gd name="T2" fmla="*/ 0 w 16"/>
                  <a:gd name="T3" fmla="*/ 5 h 8"/>
                  <a:gd name="T4" fmla="*/ 4 w 16"/>
                  <a:gd name="T5" fmla="*/ 0 h 8"/>
                  <a:gd name="T6" fmla="*/ 15 w 16"/>
                  <a:gd name="T7" fmla="*/ 7 h 8"/>
                  <a:gd name="T8" fmla="*/ 0 w 16"/>
                  <a:gd name="T9" fmla="*/ 5 h 8"/>
                  <a:gd name="T10" fmla="*/ 0 w 16"/>
                  <a:gd name="T11" fmla="*/ 5 h 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6"/>
                  <a:gd name="T19" fmla="*/ 0 h 8"/>
                  <a:gd name="T20" fmla="*/ 16 w 16"/>
                  <a:gd name="T21" fmla="*/ 8 h 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6" h="8">
                    <a:moveTo>
                      <a:pt x="0" y="5"/>
                    </a:moveTo>
                    <a:lnTo>
                      <a:pt x="0" y="5"/>
                    </a:lnTo>
                    <a:lnTo>
                      <a:pt x="4" y="0"/>
                    </a:lnTo>
                    <a:lnTo>
                      <a:pt x="15" y="7"/>
                    </a:lnTo>
                    <a:lnTo>
                      <a:pt x="0" y="5"/>
                    </a:lnTo>
                  </a:path>
                </a:pathLst>
              </a:custGeom>
              <a:grpFill/>
              <a:ln w="63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pPr>
                  <a:defRPr/>
                </a:pPr>
                <a:endParaRPr lang="en-GB" dirty="0"/>
              </a:p>
            </p:txBody>
          </p:sp>
          <p:sp>
            <p:nvSpPr>
              <p:cNvPr id="198" name="Freeform 197"/>
              <p:cNvSpPr>
                <a:spLocks/>
              </p:cNvSpPr>
              <p:nvPr/>
            </p:nvSpPr>
            <p:spPr bwMode="auto">
              <a:xfrm>
                <a:off x="2107" y="4217"/>
                <a:ext cx="39" cy="42"/>
              </a:xfrm>
              <a:custGeom>
                <a:avLst/>
                <a:gdLst>
                  <a:gd name="T0" fmla="*/ 0 w 39"/>
                  <a:gd name="T1" fmla="*/ 34 h 42"/>
                  <a:gd name="T2" fmla="*/ 0 w 39"/>
                  <a:gd name="T3" fmla="*/ 34 h 42"/>
                  <a:gd name="T4" fmla="*/ 6 w 39"/>
                  <a:gd name="T5" fmla="*/ 27 h 42"/>
                  <a:gd name="T6" fmla="*/ 26 w 39"/>
                  <a:gd name="T7" fmla="*/ 31 h 42"/>
                  <a:gd name="T8" fmla="*/ 17 w 39"/>
                  <a:gd name="T9" fmla="*/ 21 h 42"/>
                  <a:gd name="T10" fmla="*/ 27 w 39"/>
                  <a:gd name="T11" fmla="*/ 14 h 42"/>
                  <a:gd name="T12" fmla="*/ 12 w 39"/>
                  <a:gd name="T13" fmla="*/ 12 h 42"/>
                  <a:gd name="T14" fmla="*/ 12 w 39"/>
                  <a:gd name="T15" fmla="*/ 2 h 42"/>
                  <a:gd name="T16" fmla="*/ 36 w 39"/>
                  <a:gd name="T17" fmla="*/ 0 h 42"/>
                  <a:gd name="T18" fmla="*/ 38 w 39"/>
                  <a:gd name="T19" fmla="*/ 41 h 42"/>
                  <a:gd name="T20" fmla="*/ 0 w 39"/>
                  <a:gd name="T21" fmla="*/ 34 h 42"/>
                  <a:gd name="T22" fmla="*/ 0 w 39"/>
                  <a:gd name="T23" fmla="*/ 34 h 4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39"/>
                  <a:gd name="T37" fmla="*/ 0 h 42"/>
                  <a:gd name="T38" fmla="*/ 39 w 39"/>
                  <a:gd name="T39" fmla="*/ 42 h 42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39" h="42">
                    <a:moveTo>
                      <a:pt x="0" y="34"/>
                    </a:moveTo>
                    <a:lnTo>
                      <a:pt x="0" y="34"/>
                    </a:lnTo>
                    <a:lnTo>
                      <a:pt x="6" y="27"/>
                    </a:lnTo>
                    <a:lnTo>
                      <a:pt x="26" y="31"/>
                    </a:lnTo>
                    <a:lnTo>
                      <a:pt x="17" y="21"/>
                    </a:lnTo>
                    <a:lnTo>
                      <a:pt x="27" y="14"/>
                    </a:lnTo>
                    <a:lnTo>
                      <a:pt x="12" y="12"/>
                    </a:lnTo>
                    <a:lnTo>
                      <a:pt x="12" y="2"/>
                    </a:lnTo>
                    <a:lnTo>
                      <a:pt x="36" y="0"/>
                    </a:lnTo>
                    <a:lnTo>
                      <a:pt x="38" y="41"/>
                    </a:lnTo>
                    <a:lnTo>
                      <a:pt x="0" y="34"/>
                    </a:lnTo>
                  </a:path>
                </a:pathLst>
              </a:custGeom>
              <a:grpFill/>
              <a:ln w="63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pPr>
                  <a:defRPr/>
                </a:pPr>
                <a:endParaRPr lang="en-GB" dirty="0"/>
              </a:p>
            </p:txBody>
          </p:sp>
          <p:sp>
            <p:nvSpPr>
              <p:cNvPr id="199" name="Freeform 198"/>
              <p:cNvSpPr>
                <a:spLocks/>
              </p:cNvSpPr>
              <p:nvPr/>
            </p:nvSpPr>
            <p:spPr bwMode="auto">
              <a:xfrm>
                <a:off x="2126" y="4265"/>
                <a:ext cx="29" cy="9"/>
              </a:xfrm>
              <a:custGeom>
                <a:avLst/>
                <a:gdLst>
                  <a:gd name="T0" fmla="*/ 0 w 29"/>
                  <a:gd name="T1" fmla="*/ 0 h 9"/>
                  <a:gd name="T2" fmla="*/ 0 w 29"/>
                  <a:gd name="T3" fmla="*/ 0 h 9"/>
                  <a:gd name="T4" fmla="*/ 25 w 29"/>
                  <a:gd name="T5" fmla="*/ 2 h 9"/>
                  <a:gd name="T6" fmla="*/ 28 w 29"/>
                  <a:gd name="T7" fmla="*/ 8 h 9"/>
                  <a:gd name="T8" fmla="*/ 0 w 29"/>
                  <a:gd name="T9" fmla="*/ 0 h 9"/>
                  <a:gd name="T10" fmla="*/ 0 w 29"/>
                  <a:gd name="T11" fmla="*/ 0 h 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9"/>
                  <a:gd name="T19" fmla="*/ 0 h 9"/>
                  <a:gd name="T20" fmla="*/ 29 w 29"/>
                  <a:gd name="T21" fmla="*/ 9 h 9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9" h="9">
                    <a:moveTo>
                      <a:pt x="0" y="0"/>
                    </a:moveTo>
                    <a:lnTo>
                      <a:pt x="0" y="0"/>
                    </a:lnTo>
                    <a:lnTo>
                      <a:pt x="25" y="2"/>
                    </a:lnTo>
                    <a:lnTo>
                      <a:pt x="28" y="8"/>
                    </a:lnTo>
                    <a:lnTo>
                      <a:pt x="0" y="0"/>
                    </a:lnTo>
                  </a:path>
                </a:pathLst>
              </a:custGeom>
              <a:grpFill/>
              <a:ln w="63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pPr>
                  <a:defRPr/>
                </a:pPr>
                <a:endParaRPr lang="en-GB" dirty="0"/>
              </a:p>
            </p:txBody>
          </p:sp>
          <p:sp>
            <p:nvSpPr>
              <p:cNvPr id="200" name="Freeform 199"/>
              <p:cNvSpPr>
                <a:spLocks/>
              </p:cNvSpPr>
              <p:nvPr/>
            </p:nvSpPr>
            <p:spPr bwMode="auto">
              <a:xfrm>
                <a:off x="2153" y="4259"/>
                <a:ext cx="14" cy="7"/>
              </a:xfrm>
              <a:custGeom>
                <a:avLst/>
                <a:gdLst>
                  <a:gd name="T0" fmla="*/ 0 w 14"/>
                  <a:gd name="T1" fmla="*/ 6 h 7"/>
                  <a:gd name="T2" fmla="*/ 0 w 14"/>
                  <a:gd name="T3" fmla="*/ 6 h 7"/>
                  <a:gd name="T4" fmla="*/ 3 w 14"/>
                  <a:gd name="T5" fmla="*/ 0 h 7"/>
                  <a:gd name="T6" fmla="*/ 13 w 14"/>
                  <a:gd name="T7" fmla="*/ 6 h 7"/>
                  <a:gd name="T8" fmla="*/ 0 w 14"/>
                  <a:gd name="T9" fmla="*/ 6 h 7"/>
                  <a:gd name="T10" fmla="*/ 0 w 14"/>
                  <a:gd name="T11" fmla="*/ 6 h 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4"/>
                  <a:gd name="T19" fmla="*/ 0 h 7"/>
                  <a:gd name="T20" fmla="*/ 14 w 14"/>
                  <a:gd name="T21" fmla="*/ 7 h 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4" h="7">
                    <a:moveTo>
                      <a:pt x="0" y="6"/>
                    </a:moveTo>
                    <a:lnTo>
                      <a:pt x="0" y="6"/>
                    </a:lnTo>
                    <a:lnTo>
                      <a:pt x="3" y="0"/>
                    </a:lnTo>
                    <a:lnTo>
                      <a:pt x="13" y="6"/>
                    </a:lnTo>
                    <a:lnTo>
                      <a:pt x="0" y="6"/>
                    </a:lnTo>
                  </a:path>
                </a:pathLst>
              </a:custGeom>
              <a:grpFill/>
              <a:ln w="63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pPr>
                  <a:defRPr/>
                </a:pPr>
                <a:endParaRPr lang="en-GB" dirty="0"/>
              </a:p>
            </p:txBody>
          </p:sp>
          <p:sp>
            <p:nvSpPr>
              <p:cNvPr id="201" name="Freeform 200"/>
              <p:cNvSpPr>
                <a:spLocks/>
              </p:cNvSpPr>
              <p:nvPr/>
            </p:nvSpPr>
            <p:spPr bwMode="auto">
              <a:xfrm>
                <a:off x="2005" y="3261"/>
                <a:ext cx="164" cy="226"/>
              </a:xfrm>
              <a:custGeom>
                <a:avLst/>
                <a:gdLst>
                  <a:gd name="T0" fmla="*/ 0 w 164"/>
                  <a:gd name="T1" fmla="*/ 150 h 226"/>
                  <a:gd name="T2" fmla="*/ 0 w 164"/>
                  <a:gd name="T3" fmla="*/ 150 h 226"/>
                  <a:gd name="T4" fmla="*/ 20 w 164"/>
                  <a:gd name="T5" fmla="*/ 166 h 226"/>
                  <a:gd name="T6" fmla="*/ 49 w 164"/>
                  <a:gd name="T7" fmla="*/ 170 h 226"/>
                  <a:gd name="T8" fmla="*/ 78 w 164"/>
                  <a:gd name="T9" fmla="*/ 200 h 226"/>
                  <a:gd name="T10" fmla="*/ 117 w 164"/>
                  <a:gd name="T11" fmla="*/ 203 h 226"/>
                  <a:gd name="T12" fmla="*/ 111 w 164"/>
                  <a:gd name="T13" fmla="*/ 219 h 226"/>
                  <a:gd name="T14" fmla="*/ 121 w 164"/>
                  <a:gd name="T15" fmla="*/ 225 h 226"/>
                  <a:gd name="T16" fmla="*/ 127 w 164"/>
                  <a:gd name="T17" fmla="*/ 186 h 226"/>
                  <a:gd name="T18" fmla="*/ 120 w 164"/>
                  <a:gd name="T19" fmla="*/ 162 h 226"/>
                  <a:gd name="T20" fmla="*/ 133 w 164"/>
                  <a:gd name="T21" fmla="*/ 160 h 226"/>
                  <a:gd name="T22" fmla="*/ 123 w 164"/>
                  <a:gd name="T23" fmla="*/ 146 h 226"/>
                  <a:gd name="T24" fmla="*/ 155 w 164"/>
                  <a:gd name="T25" fmla="*/ 141 h 226"/>
                  <a:gd name="T26" fmla="*/ 163 w 164"/>
                  <a:gd name="T27" fmla="*/ 151 h 226"/>
                  <a:gd name="T28" fmla="*/ 151 w 164"/>
                  <a:gd name="T29" fmla="*/ 131 h 226"/>
                  <a:gd name="T30" fmla="*/ 155 w 164"/>
                  <a:gd name="T31" fmla="*/ 84 h 226"/>
                  <a:gd name="T32" fmla="*/ 128 w 164"/>
                  <a:gd name="T33" fmla="*/ 86 h 226"/>
                  <a:gd name="T34" fmla="*/ 120 w 164"/>
                  <a:gd name="T35" fmla="*/ 74 h 226"/>
                  <a:gd name="T36" fmla="*/ 93 w 164"/>
                  <a:gd name="T37" fmla="*/ 71 h 226"/>
                  <a:gd name="T38" fmla="*/ 76 w 164"/>
                  <a:gd name="T39" fmla="*/ 44 h 226"/>
                  <a:gd name="T40" fmla="*/ 102 w 164"/>
                  <a:gd name="T41" fmla="*/ 8 h 226"/>
                  <a:gd name="T42" fmla="*/ 98 w 164"/>
                  <a:gd name="T43" fmla="*/ 0 h 226"/>
                  <a:gd name="T44" fmla="*/ 52 w 164"/>
                  <a:gd name="T45" fmla="*/ 20 h 226"/>
                  <a:gd name="T46" fmla="*/ 27 w 164"/>
                  <a:gd name="T47" fmla="*/ 60 h 226"/>
                  <a:gd name="T48" fmla="*/ 19 w 164"/>
                  <a:gd name="T49" fmla="*/ 50 h 226"/>
                  <a:gd name="T50" fmla="*/ 13 w 164"/>
                  <a:gd name="T51" fmla="*/ 70 h 226"/>
                  <a:gd name="T52" fmla="*/ 19 w 164"/>
                  <a:gd name="T53" fmla="*/ 115 h 226"/>
                  <a:gd name="T54" fmla="*/ 25 w 164"/>
                  <a:gd name="T55" fmla="*/ 115 h 226"/>
                  <a:gd name="T56" fmla="*/ 0 w 164"/>
                  <a:gd name="T57" fmla="*/ 150 h 226"/>
                  <a:gd name="T58" fmla="*/ 0 w 164"/>
                  <a:gd name="T59" fmla="*/ 150 h 22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w 164"/>
                  <a:gd name="T91" fmla="*/ 0 h 226"/>
                  <a:gd name="T92" fmla="*/ 164 w 164"/>
                  <a:gd name="T93" fmla="*/ 226 h 22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T90" t="T91" r="T92" b="T93"/>
                <a:pathLst>
                  <a:path w="164" h="226">
                    <a:moveTo>
                      <a:pt x="0" y="150"/>
                    </a:moveTo>
                    <a:lnTo>
                      <a:pt x="0" y="150"/>
                    </a:lnTo>
                    <a:lnTo>
                      <a:pt x="20" y="166"/>
                    </a:lnTo>
                    <a:lnTo>
                      <a:pt x="49" y="170"/>
                    </a:lnTo>
                    <a:lnTo>
                      <a:pt x="78" y="200"/>
                    </a:lnTo>
                    <a:lnTo>
                      <a:pt x="117" y="203"/>
                    </a:lnTo>
                    <a:lnTo>
                      <a:pt x="111" y="219"/>
                    </a:lnTo>
                    <a:lnTo>
                      <a:pt x="121" y="225"/>
                    </a:lnTo>
                    <a:lnTo>
                      <a:pt x="127" y="186"/>
                    </a:lnTo>
                    <a:lnTo>
                      <a:pt x="120" y="162"/>
                    </a:lnTo>
                    <a:lnTo>
                      <a:pt x="133" y="160"/>
                    </a:lnTo>
                    <a:lnTo>
                      <a:pt x="123" y="146"/>
                    </a:lnTo>
                    <a:lnTo>
                      <a:pt x="155" y="141"/>
                    </a:lnTo>
                    <a:lnTo>
                      <a:pt x="163" y="151"/>
                    </a:lnTo>
                    <a:lnTo>
                      <a:pt x="151" y="131"/>
                    </a:lnTo>
                    <a:lnTo>
                      <a:pt x="155" y="84"/>
                    </a:lnTo>
                    <a:lnTo>
                      <a:pt x="128" y="86"/>
                    </a:lnTo>
                    <a:lnTo>
                      <a:pt x="120" y="74"/>
                    </a:lnTo>
                    <a:lnTo>
                      <a:pt x="93" y="71"/>
                    </a:lnTo>
                    <a:lnTo>
                      <a:pt x="76" y="44"/>
                    </a:lnTo>
                    <a:lnTo>
                      <a:pt x="102" y="8"/>
                    </a:lnTo>
                    <a:lnTo>
                      <a:pt x="98" y="0"/>
                    </a:lnTo>
                    <a:lnTo>
                      <a:pt x="52" y="20"/>
                    </a:lnTo>
                    <a:lnTo>
                      <a:pt x="27" y="60"/>
                    </a:lnTo>
                    <a:lnTo>
                      <a:pt x="19" y="50"/>
                    </a:lnTo>
                    <a:lnTo>
                      <a:pt x="13" y="70"/>
                    </a:lnTo>
                    <a:lnTo>
                      <a:pt x="19" y="115"/>
                    </a:lnTo>
                    <a:lnTo>
                      <a:pt x="25" y="115"/>
                    </a:lnTo>
                    <a:lnTo>
                      <a:pt x="0" y="150"/>
                    </a:lnTo>
                  </a:path>
                </a:pathLst>
              </a:custGeom>
              <a:grpFill/>
              <a:ln w="63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pPr>
                  <a:defRPr/>
                </a:pPr>
                <a:endParaRPr lang="en-GB" dirty="0"/>
              </a:p>
            </p:txBody>
          </p:sp>
          <p:sp>
            <p:nvSpPr>
              <p:cNvPr id="202" name="Freeform 201"/>
              <p:cNvSpPr>
                <a:spLocks/>
              </p:cNvSpPr>
              <p:nvPr/>
            </p:nvSpPr>
            <p:spPr bwMode="auto">
              <a:xfrm>
                <a:off x="1911" y="3280"/>
                <a:ext cx="44" cy="37"/>
              </a:xfrm>
              <a:custGeom>
                <a:avLst/>
                <a:gdLst>
                  <a:gd name="T0" fmla="*/ 0 w 44"/>
                  <a:gd name="T1" fmla="*/ 0 h 37"/>
                  <a:gd name="T2" fmla="*/ 0 w 44"/>
                  <a:gd name="T3" fmla="*/ 0 h 37"/>
                  <a:gd name="T4" fmla="*/ 1 w 44"/>
                  <a:gd name="T5" fmla="*/ 14 h 37"/>
                  <a:gd name="T6" fmla="*/ 10 w 44"/>
                  <a:gd name="T7" fmla="*/ 12 h 37"/>
                  <a:gd name="T8" fmla="*/ 37 w 44"/>
                  <a:gd name="T9" fmla="*/ 36 h 37"/>
                  <a:gd name="T10" fmla="*/ 43 w 44"/>
                  <a:gd name="T11" fmla="*/ 18 h 37"/>
                  <a:gd name="T12" fmla="*/ 28 w 44"/>
                  <a:gd name="T13" fmla="*/ 1 h 37"/>
                  <a:gd name="T14" fmla="*/ 0 w 44"/>
                  <a:gd name="T15" fmla="*/ 0 h 37"/>
                  <a:gd name="T16" fmla="*/ 0 w 44"/>
                  <a:gd name="T17" fmla="*/ 0 h 3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4"/>
                  <a:gd name="T28" fmla="*/ 0 h 37"/>
                  <a:gd name="T29" fmla="*/ 44 w 44"/>
                  <a:gd name="T30" fmla="*/ 37 h 37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4" h="37">
                    <a:moveTo>
                      <a:pt x="0" y="0"/>
                    </a:moveTo>
                    <a:lnTo>
                      <a:pt x="0" y="0"/>
                    </a:lnTo>
                    <a:lnTo>
                      <a:pt x="1" y="14"/>
                    </a:lnTo>
                    <a:lnTo>
                      <a:pt x="10" y="12"/>
                    </a:lnTo>
                    <a:lnTo>
                      <a:pt x="37" y="36"/>
                    </a:lnTo>
                    <a:lnTo>
                      <a:pt x="43" y="18"/>
                    </a:lnTo>
                    <a:lnTo>
                      <a:pt x="28" y="1"/>
                    </a:lnTo>
                    <a:lnTo>
                      <a:pt x="0" y="0"/>
                    </a:lnTo>
                  </a:path>
                </a:pathLst>
              </a:custGeom>
              <a:grpFill/>
              <a:ln w="63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pPr>
                  <a:defRPr/>
                </a:pPr>
                <a:endParaRPr lang="en-GB" dirty="0"/>
              </a:p>
            </p:txBody>
          </p:sp>
          <p:sp>
            <p:nvSpPr>
              <p:cNvPr id="203" name="Freeform 202"/>
              <p:cNvSpPr>
                <a:spLocks/>
              </p:cNvSpPr>
              <p:nvPr/>
            </p:nvSpPr>
            <p:spPr bwMode="auto">
              <a:xfrm>
                <a:off x="1921" y="3111"/>
                <a:ext cx="148" cy="47"/>
              </a:xfrm>
              <a:custGeom>
                <a:avLst/>
                <a:gdLst>
                  <a:gd name="T0" fmla="*/ 0 w 148"/>
                  <a:gd name="T1" fmla="*/ 18 h 47"/>
                  <a:gd name="T2" fmla="*/ 0 w 148"/>
                  <a:gd name="T3" fmla="*/ 18 h 47"/>
                  <a:gd name="T4" fmla="*/ 20 w 148"/>
                  <a:gd name="T5" fmla="*/ 2 h 47"/>
                  <a:gd name="T6" fmla="*/ 58 w 148"/>
                  <a:gd name="T7" fmla="*/ 0 h 47"/>
                  <a:gd name="T8" fmla="*/ 147 w 148"/>
                  <a:gd name="T9" fmla="*/ 39 h 47"/>
                  <a:gd name="T10" fmla="*/ 99 w 148"/>
                  <a:gd name="T11" fmla="*/ 46 h 47"/>
                  <a:gd name="T12" fmla="*/ 107 w 148"/>
                  <a:gd name="T13" fmla="*/ 37 h 47"/>
                  <a:gd name="T14" fmla="*/ 84 w 148"/>
                  <a:gd name="T15" fmla="*/ 22 h 47"/>
                  <a:gd name="T16" fmla="*/ 40 w 148"/>
                  <a:gd name="T17" fmla="*/ 14 h 47"/>
                  <a:gd name="T18" fmla="*/ 42 w 148"/>
                  <a:gd name="T19" fmla="*/ 7 h 47"/>
                  <a:gd name="T20" fmla="*/ 0 w 148"/>
                  <a:gd name="T21" fmla="*/ 18 h 47"/>
                  <a:gd name="T22" fmla="*/ 0 w 148"/>
                  <a:gd name="T23" fmla="*/ 18 h 47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148"/>
                  <a:gd name="T37" fmla="*/ 0 h 47"/>
                  <a:gd name="T38" fmla="*/ 148 w 148"/>
                  <a:gd name="T39" fmla="*/ 47 h 47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148" h="47">
                    <a:moveTo>
                      <a:pt x="0" y="18"/>
                    </a:moveTo>
                    <a:lnTo>
                      <a:pt x="0" y="18"/>
                    </a:lnTo>
                    <a:lnTo>
                      <a:pt x="20" y="2"/>
                    </a:lnTo>
                    <a:lnTo>
                      <a:pt x="58" y="0"/>
                    </a:lnTo>
                    <a:lnTo>
                      <a:pt x="147" y="39"/>
                    </a:lnTo>
                    <a:lnTo>
                      <a:pt x="99" y="46"/>
                    </a:lnTo>
                    <a:lnTo>
                      <a:pt x="107" y="37"/>
                    </a:lnTo>
                    <a:lnTo>
                      <a:pt x="84" y="22"/>
                    </a:lnTo>
                    <a:lnTo>
                      <a:pt x="40" y="14"/>
                    </a:lnTo>
                    <a:lnTo>
                      <a:pt x="42" y="7"/>
                    </a:lnTo>
                    <a:lnTo>
                      <a:pt x="0" y="18"/>
                    </a:lnTo>
                  </a:path>
                </a:pathLst>
              </a:custGeom>
              <a:grpFill/>
              <a:ln w="63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pPr>
                  <a:defRPr/>
                </a:pPr>
                <a:endParaRPr lang="en-GB" dirty="0"/>
              </a:p>
            </p:txBody>
          </p:sp>
          <p:sp>
            <p:nvSpPr>
              <p:cNvPr id="204" name="Freeform 203"/>
              <p:cNvSpPr>
                <a:spLocks/>
              </p:cNvSpPr>
              <p:nvPr/>
            </p:nvSpPr>
            <p:spPr bwMode="auto">
              <a:xfrm>
                <a:off x="2100" y="3157"/>
                <a:ext cx="47" cy="27"/>
              </a:xfrm>
              <a:custGeom>
                <a:avLst/>
                <a:gdLst>
                  <a:gd name="T0" fmla="*/ 0 w 47"/>
                  <a:gd name="T1" fmla="*/ 0 h 27"/>
                  <a:gd name="T2" fmla="*/ 0 w 47"/>
                  <a:gd name="T3" fmla="*/ 0 h 27"/>
                  <a:gd name="T4" fmla="*/ 0 w 47"/>
                  <a:gd name="T5" fmla="*/ 26 h 27"/>
                  <a:gd name="T6" fmla="*/ 46 w 47"/>
                  <a:gd name="T7" fmla="*/ 17 h 27"/>
                  <a:gd name="T8" fmla="*/ 26 w 47"/>
                  <a:gd name="T9" fmla="*/ 3 h 27"/>
                  <a:gd name="T10" fmla="*/ 0 w 47"/>
                  <a:gd name="T11" fmla="*/ 0 h 27"/>
                  <a:gd name="T12" fmla="*/ 0 w 47"/>
                  <a:gd name="T13" fmla="*/ 0 h 2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7"/>
                  <a:gd name="T22" fmla="*/ 0 h 27"/>
                  <a:gd name="T23" fmla="*/ 47 w 47"/>
                  <a:gd name="T24" fmla="*/ 27 h 2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7" h="27">
                    <a:moveTo>
                      <a:pt x="0" y="0"/>
                    </a:moveTo>
                    <a:lnTo>
                      <a:pt x="0" y="0"/>
                    </a:lnTo>
                    <a:lnTo>
                      <a:pt x="0" y="26"/>
                    </a:lnTo>
                    <a:lnTo>
                      <a:pt x="46" y="17"/>
                    </a:lnTo>
                    <a:lnTo>
                      <a:pt x="26" y="3"/>
                    </a:lnTo>
                    <a:lnTo>
                      <a:pt x="0" y="0"/>
                    </a:lnTo>
                  </a:path>
                </a:pathLst>
              </a:custGeom>
              <a:grpFill/>
              <a:ln w="63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pPr>
                  <a:defRPr/>
                </a:pPr>
                <a:endParaRPr lang="en-GB" dirty="0"/>
              </a:p>
            </p:txBody>
          </p:sp>
          <p:sp>
            <p:nvSpPr>
              <p:cNvPr id="205" name="Freeform 204"/>
              <p:cNvSpPr>
                <a:spLocks/>
              </p:cNvSpPr>
              <p:nvPr/>
            </p:nvSpPr>
            <p:spPr bwMode="auto">
              <a:xfrm>
                <a:off x="1978" y="3411"/>
                <a:ext cx="77" cy="86"/>
              </a:xfrm>
              <a:custGeom>
                <a:avLst/>
                <a:gdLst>
                  <a:gd name="T0" fmla="*/ 0 w 77"/>
                  <a:gd name="T1" fmla="*/ 32 h 86"/>
                  <a:gd name="T2" fmla="*/ 0 w 77"/>
                  <a:gd name="T3" fmla="*/ 32 h 86"/>
                  <a:gd name="T4" fmla="*/ 1 w 77"/>
                  <a:gd name="T5" fmla="*/ 49 h 86"/>
                  <a:gd name="T6" fmla="*/ 14 w 77"/>
                  <a:gd name="T7" fmla="*/ 53 h 86"/>
                  <a:gd name="T8" fmla="*/ 7 w 77"/>
                  <a:gd name="T9" fmla="*/ 67 h 86"/>
                  <a:gd name="T10" fmla="*/ 4 w 77"/>
                  <a:gd name="T11" fmla="*/ 81 h 86"/>
                  <a:gd name="T12" fmla="*/ 22 w 77"/>
                  <a:gd name="T13" fmla="*/ 85 h 86"/>
                  <a:gd name="T14" fmla="*/ 38 w 77"/>
                  <a:gd name="T15" fmla="*/ 61 h 86"/>
                  <a:gd name="T16" fmla="*/ 69 w 77"/>
                  <a:gd name="T17" fmla="*/ 42 h 86"/>
                  <a:gd name="T18" fmla="*/ 76 w 77"/>
                  <a:gd name="T19" fmla="*/ 20 h 86"/>
                  <a:gd name="T20" fmla="*/ 47 w 77"/>
                  <a:gd name="T21" fmla="*/ 16 h 86"/>
                  <a:gd name="T22" fmla="*/ 27 w 77"/>
                  <a:gd name="T23" fmla="*/ 0 h 86"/>
                  <a:gd name="T24" fmla="*/ 9 w 77"/>
                  <a:gd name="T25" fmla="*/ 8 h 86"/>
                  <a:gd name="T26" fmla="*/ 0 w 77"/>
                  <a:gd name="T27" fmla="*/ 32 h 86"/>
                  <a:gd name="T28" fmla="*/ 0 w 77"/>
                  <a:gd name="T29" fmla="*/ 32 h 8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77"/>
                  <a:gd name="T46" fmla="*/ 0 h 86"/>
                  <a:gd name="T47" fmla="*/ 77 w 77"/>
                  <a:gd name="T48" fmla="*/ 86 h 8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77" h="86">
                    <a:moveTo>
                      <a:pt x="0" y="32"/>
                    </a:moveTo>
                    <a:lnTo>
                      <a:pt x="0" y="32"/>
                    </a:lnTo>
                    <a:lnTo>
                      <a:pt x="1" y="49"/>
                    </a:lnTo>
                    <a:lnTo>
                      <a:pt x="14" y="53"/>
                    </a:lnTo>
                    <a:lnTo>
                      <a:pt x="7" y="67"/>
                    </a:lnTo>
                    <a:lnTo>
                      <a:pt x="4" y="81"/>
                    </a:lnTo>
                    <a:lnTo>
                      <a:pt x="22" y="85"/>
                    </a:lnTo>
                    <a:lnTo>
                      <a:pt x="38" y="61"/>
                    </a:lnTo>
                    <a:lnTo>
                      <a:pt x="69" y="42"/>
                    </a:lnTo>
                    <a:lnTo>
                      <a:pt x="76" y="20"/>
                    </a:lnTo>
                    <a:lnTo>
                      <a:pt x="47" y="16"/>
                    </a:lnTo>
                    <a:lnTo>
                      <a:pt x="27" y="0"/>
                    </a:lnTo>
                    <a:lnTo>
                      <a:pt x="9" y="8"/>
                    </a:lnTo>
                    <a:lnTo>
                      <a:pt x="0" y="32"/>
                    </a:lnTo>
                  </a:path>
                </a:pathLst>
              </a:custGeom>
              <a:grpFill/>
              <a:ln w="63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pPr>
                  <a:defRPr/>
                </a:pPr>
                <a:endParaRPr lang="en-GB" dirty="0"/>
              </a:p>
            </p:txBody>
          </p:sp>
          <p:sp>
            <p:nvSpPr>
              <p:cNvPr id="206" name="Freeform 205"/>
              <p:cNvSpPr>
                <a:spLocks/>
              </p:cNvSpPr>
              <p:nvPr/>
            </p:nvSpPr>
            <p:spPr bwMode="auto">
              <a:xfrm>
                <a:off x="1851" y="3232"/>
                <a:ext cx="33" cy="15"/>
              </a:xfrm>
              <a:custGeom>
                <a:avLst/>
                <a:gdLst>
                  <a:gd name="T0" fmla="*/ 0 w 33"/>
                  <a:gd name="T1" fmla="*/ 11 h 15"/>
                  <a:gd name="T2" fmla="*/ 0 w 33"/>
                  <a:gd name="T3" fmla="*/ 11 h 15"/>
                  <a:gd name="T4" fmla="*/ 9 w 33"/>
                  <a:gd name="T5" fmla="*/ 0 h 15"/>
                  <a:gd name="T6" fmla="*/ 32 w 33"/>
                  <a:gd name="T7" fmla="*/ 14 h 15"/>
                  <a:gd name="T8" fmla="*/ 0 w 33"/>
                  <a:gd name="T9" fmla="*/ 11 h 15"/>
                  <a:gd name="T10" fmla="*/ 0 w 33"/>
                  <a:gd name="T11" fmla="*/ 11 h 1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3"/>
                  <a:gd name="T19" fmla="*/ 0 h 15"/>
                  <a:gd name="T20" fmla="*/ 33 w 33"/>
                  <a:gd name="T21" fmla="*/ 15 h 1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3" h="15">
                    <a:moveTo>
                      <a:pt x="0" y="11"/>
                    </a:moveTo>
                    <a:lnTo>
                      <a:pt x="0" y="11"/>
                    </a:lnTo>
                    <a:lnTo>
                      <a:pt x="9" y="0"/>
                    </a:lnTo>
                    <a:lnTo>
                      <a:pt x="32" y="14"/>
                    </a:lnTo>
                    <a:lnTo>
                      <a:pt x="0" y="11"/>
                    </a:lnTo>
                  </a:path>
                </a:pathLst>
              </a:custGeom>
              <a:grpFill/>
              <a:ln w="63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pPr>
                  <a:defRPr/>
                </a:pPr>
                <a:endParaRPr lang="en-GB" dirty="0"/>
              </a:p>
            </p:txBody>
          </p:sp>
          <p:sp>
            <p:nvSpPr>
              <p:cNvPr id="207" name="Freeform 206"/>
              <p:cNvSpPr>
                <a:spLocks/>
              </p:cNvSpPr>
              <p:nvPr/>
            </p:nvSpPr>
            <p:spPr bwMode="auto">
              <a:xfrm>
                <a:off x="2250" y="4194"/>
                <a:ext cx="22" cy="13"/>
              </a:xfrm>
              <a:custGeom>
                <a:avLst/>
                <a:gdLst>
                  <a:gd name="T0" fmla="*/ 0 w 22"/>
                  <a:gd name="T1" fmla="*/ 12 h 13"/>
                  <a:gd name="T2" fmla="*/ 0 w 22"/>
                  <a:gd name="T3" fmla="*/ 12 h 13"/>
                  <a:gd name="T4" fmla="*/ 12 w 22"/>
                  <a:gd name="T5" fmla="*/ 5 h 13"/>
                  <a:gd name="T6" fmla="*/ 6 w 22"/>
                  <a:gd name="T7" fmla="*/ 0 h 13"/>
                  <a:gd name="T8" fmla="*/ 21 w 22"/>
                  <a:gd name="T9" fmla="*/ 1 h 13"/>
                  <a:gd name="T10" fmla="*/ 0 w 22"/>
                  <a:gd name="T11" fmla="*/ 12 h 13"/>
                  <a:gd name="T12" fmla="*/ 0 w 22"/>
                  <a:gd name="T13" fmla="*/ 12 h 1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2"/>
                  <a:gd name="T22" fmla="*/ 0 h 13"/>
                  <a:gd name="T23" fmla="*/ 22 w 22"/>
                  <a:gd name="T24" fmla="*/ 13 h 1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2" h="13">
                    <a:moveTo>
                      <a:pt x="0" y="12"/>
                    </a:moveTo>
                    <a:lnTo>
                      <a:pt x="0" y="12"/>
                    </a:lnTo>
                    <a:lnTo>
                      <a:pt x="12" y="5"/>
                    </a:lnTo>
                    <a:lnTo>
                      <a:pt x="6" y="0"/>
                    </a:lnTo>
                    <a:lnTo>
                      <a:pt x="21" y="1"/>
                    </a:lnTo>
                    <a:lnTo>
                      <a:pt x="0" y="12"/>
                    </a:lnTo>
                  </a:path>
                </a:pathLst>
              </a:custGeom>
              <a:grpFill/>
              <a:ln w="63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pPr>
                  <a:defRPr/>
                </a:pPr>
                <a:endParaRPr lang="en-GB" dirty="0"/>
              </a:p>
            </p:txBody>
          </p:sp>
          <p:sp>
            <p:nvSpPr>
              <p:cNvPr id="208" name="Freeform 207"/>
              <p:cNvSpPr>
                <a:spLocks/>
              </p:cNvSpPr>
              <p:nvPr/>
            </p:nvSpPr>
            <p:spPr bwMode="auto">
              <a:xfrm>
                <a:off x="2267" y="4192"/>
                <a:ext cx="25" cy="16"/>
              </a:xfrm>
              <a:custGeom>
                <a:avLst/>
                <a:gdLst>
                  <a:gd name="T0" fmla="*/ 0 w 25"/>
                  <a:gd name="T1" fmla="*/ 15 h 16"/>
                  <a:gd name="T2" fmla="*/ 0 w 25"/>
                  <a:gd name="T3" fmla="*/ 15 h 16"/>
                  <a:gd name="T4" fmla="*/ 11 w 25"/>
                  <a:gd name="T5" fmla="*/ 0 h 16"/>
                  <a:gd name="T6" fmla="*/ 24 w 25"/>
                  <a:gd name="T7" fmla="*/ 5 h 16"/>
                  <a:gd name="T8" fmla="*/ 0 w 25"/>
                  <a:gd name="T9" fmla="*/ 15 h 16"/>
                  <a:gd name="T10" fmla="*/ 0 w 25"/>
                  <a:gd name="T11" fmla="*/ 15 h 1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"/>
                  <a:gd name="T19" fmla="*/ 0 h 16"/>
                  <a:gd name="T20" fmla="*/ 25 w 25"/>
                  <a:gd name="T21" fmla="*/ 16 h 1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" h="16">
                    <a:moveTo>
                      <a:pt x="0" y="15"/>
                    </a:moveTo>
                    <a:lnTo>
                      <a:pt x="0" y="15"/>
                    </a:lnTo>
                    <a:lnTo>
                      <a:pt x="11" y="0"/>
                    </a:lnTo>
                    <a:lnTo>
                      <a:pt x="24" y="5"/>
                    </a:lnTo>
                    <a:lnTo>
                      <a:pt x="0" y="15"/>
                    </a:lnTo>
                  </a:path>
                </a:pathLst>
              </a:custGeom>
              <a:grpFill/>
              <a:ln w="63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pPr>
                  <a:defRPr/>
                </a:pPr>
                <a:endParaRPr lang="en-GB" dirty="0"/>
              </a:p>
            </p:txBody>
          </p:sp>
          <p:sp>
            <p:nvSpPr>
              <p:cNvPr id="209" name="Freeform 208"/>
              <p:cNvSpPr>
                <a:spLocks/>
              </p:cNvSpPr>
              <p:nvPr/>
            </p:nvSpPr>
            <p:spPr bwMode="auto">
              <a:xfrm>
                <a:off x="2338" y="3354"/>
                <a:ext cx="41" cy="48"/>
              </a:xfrm>
              <a:custGeom>
                <a:avLst/>
                <a:gdLst>
                  <a:gd name="T0" fmla="*/ 0 w 41"/>
                  <a:gd name="T1" fmla="*/ 45 h 48"/>
                  <a:gd name="T2" fmla="*/ 0 w 41"/>
                  <a:gd name="T3" fmla="*/ 45 h 48"/>
                  <a:gd name="T4" fmla="*/ 6 w 41"/>
                  <a:gd name="T5" fmla="*/ 0 h 48"/>
                  <a:gd name="T6" fmla="*/ 40 w 41"/>
                  <a:gd name="T7" fmla="*/ 21 h 48"/>
                  <a:gd name="T8" fmla="*/ 20 w 41"/>
                  <a:gd name="T9" fmla="*/ 47 h 48"/>
                  <a:gd name="T10" fmla="*/ 0 w 41"/>
                  <a:gd name="T11" fmla="*/ 45 h 48"/>
                  <a:gd name="T12" fmla="*/ 0 w 41"/>
                  <a:gd name="T13" fmla="*/ 45 h 4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1"/>
                  <a:gd name="T22" fmla="*/ 0 h 48"/>
                  <a:gd name="T23" fmla="*/ 41 w 41"/>
                  <a:gd name="T24" fmla="*/ 48 h 4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1" h="48">
                    <a:moveTo>
                      <a:pt x="0" y="45"/>
                    </a:moveTo>
                    <a:lnTo>
                      <a:pt x="0" y="45"/>
                    </a:lnTo>
                    <a:lnTo>
                      <a:pt x="6" y="0"/>
                    </a:lnTo>
                    <a:lnTo>
                      <a:pt x="40" y="21"/>
                    </a:lnTo>
                    <a:lnTo>
                      <a:pt x="20" y="47"/>
                    </a:lnTo>
                    <a:lnTo>
                      <a:pt x="0" y="45"/>
                    </a:lnTo>
                  </a:path>
                </a:pathLst>
              </a:custGeom>
              <a:grpFill/>
              <a:ln w="63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pPr>
                  <a:defRPr/>
                </a:pPr>
                <a:endParaRPr lang="en-GB" dirty="0"/>
              </a:p>
            </p:txBody>
          </p:sp>
          <p:sp>
            <p:nvSpPr>
              <p:cNvPr id="210" name="Freeform 209"/>
              <p:cNvSpPr>
                <a:spLocks/>
              </p:cNvSpPr>
              <p:nvPr/>
            </p:nvSpPr>
            <p:spPr bwMode="auto">
              <a:xfrm>
                <a:off x="1821" y="3184"/>
                <a:ext cx="55" cy="60"/>
              </a:xfrm>
              <a:custGeom>
                <a:avLst/>
                <a:gdLst>
                  <a:gd name="T0" fmla="*/ 0 w 55"/>
                  <a:gd name="T1" fmla="*/ 47 h 60"/>
                  <a:gd name="T2" fmla="*/ 0 w 55"/>
                  <a:gd name="T3" fmla="*/ 47 h 60"/>
                  <a:gd name="T4" fmla="*/ 11 w 55"/>
                  <a:gd name="T5" fmla="*/ 26 h 60"/>
                  <a:gd name="T6" fmla="*/ 25 w 55"/>
                  <a:gd name="T7" fmla="*/ 25 h 60"/>
                  <a:gd name="T8" fmla="*/ 11 w 55"/>
                  <a:gd name="T9" fmla="*/ 7 h 60"/>
                  <a:gd name="T10" fmla="*/ 42 w 55"/>
                  <a:gd name="T11" fmla="*/ 0 h 60"/>
                  <a:gd name="T12" fmla="*/ 47 w 55"/>
                  <a:gd name="T13" fmla="*/ 28 h 60"/>
                  <a:gd name="T14" fmla="*/ 54 w 55"/>
                  <a:gd name="T15" fmla="*/ 30 h 60"/>
                  <a:gd name="T16" fmla="*/ 39 w 55"/>
                  <a:gd name="T17" fmla="*/ 48 h 60"/>
                  <a:gd name="T18" fmla="*/ 30 w 55"/>
                  <a:gd name="T19" fmla="*/ 59 h 60"/>
                  <a:gd name="T20" fmla="*/ 0 w 55"/>
                  <a:gd name="T21" fmla="*/ 47 h 60"/>
                  <a:gd name="T22" fmla="*/ 0 w 55"/>
                  <a:gd name="T23" fmla="*/ 47 h 60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55"/>
                  <a:gd name="T37" fmla="*/ 0 h 60"/>
                  <a:gd name="T38" fmla="*/ 55 w 55"/>
                  <a:gd name="T39" fmla="*/ 60 h 60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55" h="60">
                    <a:moveTo>
                      <a:pt x="0" y="47"/>
                    </a:moveTo>
                    <a:lnTo>
                      <a:pt x="0" y="47"/>
                    </a:lnTo>
                    <a:lnTo>
                      <a:pt x="11" y="26"/>
                    </a:lnTo>
                    <a:lnTo>
                      <a:pt x="25" y="25"/>
                    </a:lnTo>
                    <a:lnTo>
                      <a:pt x="11" y="7"/>
                    </a:lnTo>
                    <a:lnTo>
                      <a:pt x="42" y="0"/>
                    </a:lnTo>
                    <a:lnTo>
                      <a:pt x="47" y="28"/>
                    </a:lnTo>
                    <a:lnTo>
                      <a:pt x="54" y="30"/>
                    </a:lnTo>
                    <a:lnTo>
                      <a:pt x="39" y="48"/>
                    </a:lnTo>
                    <a:lnTo>
                      <a:pt x="30" y="59"/>
                    </a:lnTo>
                    <a:lnTo>
                      <a:pt x="0" y="47"/>
                    </a:lnTo>
                  </a:path>
                </a:pathLst>
              </a:custGeom>
              <a:grpFill/>
              <a:ln w="63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pPr>
                  <a:defRPr/>
                </a:pPr>
                <a:endParaRPr lang="en-GB" dirty="0"/>
              </a:p>
            </p:txBody>
          </p:sp>
          <p:sp>
            <p:nvSpPr>
              <p:cNvPr id="211" name="Freeform 210"/>
              <p:cNvSpPr>
                <a:spLocks/>
              </p:cNvSpPr>
              <p:nvPr/>
            </p:nvSpPr>
            <p:spPr bwMode="auto">
              <a:xfrm>
                <a:off x="2245" y="3316"/>
                <a:ext cx="66" cy="94"/>
              </a:xfrm>
              <a:custGeom>
                <a:avLst/>
                <a:gdLst>
                  <a:gd name="T0" fmla="*/ 0 w 66"/>
                  <a:gd name="T1" fmla="*/ 31 h 94"/>
                  <a:gd name="T2" fmla="*/ 0 w 66"/>
                  <a:gd name="T3" fmla="*/ 31 h 94"/>
                  <a:gd name="T4" fmla="*/ 9 w 66"/>
                  <a:gd name="T5" fmla="*/ 44 h 94"/>
                  <a:gd name="T6" fmla="*/ 22 w 66"/>
                  <a:gd name="T7" fmla="*/ 53 h 94"/>
                  <a:gd name="T8" fmla="*/ 19 w 66"/>
                  <a:gd name="T9" fmla="*/ 79 h 94"/>
                  <a:gd name="T10" fmla="*/ 26 w 66"/>
                  <a:gd name="T11" fmla="*/ 93 h 94"/>
                  <a:gd name="T12" fmla="*/ 65 w 66"/>
                  <a:gd name="T13" fmla="*/ 87 h 94"/>
                  <a:gd name="T14" fmla="*/ 43 w 66"/>
                  <a:gd name="T15" fmla="*/ 59 h 94"/>
                  <a:gd name="T16" fmla="*/ 58 w 66"/>
                  <a:gd name="T17" fmla="*/ 34 h 94"/>
                  <a:gd name="T18" fmla="*/ 19 w 66"/>
                  <a:gd name="T19" fmla="*/ 0 h 94"/>
                  <a:gd name="T20" fmla="*/ 6 w 66"/>
                  <a:gd name="T21" fmla="*/ 10 h 94"/>
                  <a:gd name="T22" fmla="*/ 11 w 66"/>
                  <a:gd name="T23" fmla="*/ 19 h 94"/>
                  <a:gd name="T24" fmla="*/ 0 w 66"/>
                  <a:gd name="T25" fmla="*/ 31 h 94"/>
                  <a:gd name="T26" fmla="*/ 0 w 66"/>
                  <a:gd name="T27" fmla="*/ 31 h 94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66"/>
                  <a:gd name="T43" fmla="*/ 0 h 94"/>
                  <a:gd name="T44" fmla="*/ 66 w 66"/>
                  <a:gd name="T45" fmla="*/ 94 h 94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66" h="94">
                    <a:moveTo>
                      <a:pt x="0" y="31"/>
                    </a:moveTo>
                    <a:lnTo>
                      <a:pt x="0" y="31"/>
                    </a:lnTo>
                    <a:lnTo>
                      <a:pt x="9" y="44"/>
                    </a:lnTo>
                    <a:lnTo>
                      <a:pt x="22" y="53"/>
                    </a:lnTo>
                    <a:lnTo>
                      <a:pt x="19" y="79"/>
                    </a:lnTo>
                    <a:lnTo>
                      <a:pt x="26" y="93"/>
                    </a:lnTo>
                    <a:lnTo>
                      <a:pt x="65" y="87"/>
                    </a:lnTo>
                    <a:lnTo>
                      <a:pt x="43" y="59"/>
                    </a:lnTo>
                    <a:lnTo>
                      <a:pt x="58" y="34"/>
                    </a:lnTo>
                    <a:lnTo>
                      <a:pt x="19" y="0"/>
                    </a:lnTo>
                    <a:lnTo>
                      <a:pt x="6" y="10"/>
                    </a:lnTo>
                    <a:lnTo>
                      <a:pt x="11" y="19"/>
                    </a:lnTo>
                    <a:lnTo>
                      <a:pt x="0" y="31"/>
                    </a:lnTo>
                  </a:path>
                </a:pathLst>
              </a:custGeom>
              <a:grpFill/>
              <a:ln w="63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pPr>
                  <a:defRPr/>
                </a:pPr>
                <a:endParaRPr lang="en-GB" dirty="0"/>
              </a:p>
            </p:txBody>
          </p:sp>
          <p:sp>
            <p:nvSpPr>
              <p:cNvPr id="212" name="Freeform 211"/>
              <p:cNvSpPr>
                <a:spLocks/>
              </p:cNvSpPr>
              <p:nvPr/>
            </p:nvSpPr>
            <p:spPr bwMode="auto">
              <a:xfrm>
                <a:off x="2065" y="3157"/>
                <a:ext cx="36" cy="27"/>
              </a:xfrm>
              <a:custGeom>
                <a:avLst/>
                <a:gdLst>
                  <a:gd name="T0" fmla="*/ 0 w 36"/>
                  <a:gd name="T1" fmla="*/ 19 h 27"/>
                  <a:gd name="T2" fmla="*/ 0 w 36"/>
                  <a:gd name="T3" fmla="*/ 19 h 27"/>
                  <a:gd name="T4" fmla="*/ 27 w 36"/>
                  <a:gd name="T5" fmla="*/ 19 h 27"/>
                  <a:gd name="T6" fmla="*/ 14 w 36"/>
                  <a:gd name="T7" fmla="*/ 2 h 27"/>
                  <a:gd name="T8" fmla="*/ 35 w 36"/>
                  <a:gd name="T9" fmla="*/ 0 h 27"/>
                  <a:gd name="T10" fmla="*/ 35 w 36"/>
                  <a:gd name="T11" fmla="*/ 26 h 27"/>
                  <a:gd name="T12" fmla="*/ 0 w 36"/>
                  <a:gd name="T13" fmla="*/ 19 h 27"/>
                  <a:gd name="T14" fmla="*/ 0 w 36"/>
                  <a:gd name="T15" fmla="*/ 19 h 2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6"/>
                  <a:gd name="T25" fmla="*/ 0 h 27"/>
                  <a:gd name="T26" fmla="*/ 36 w 36"/>
                  <a:gd name="T27" fmla="*/ 27 h 27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6" h="27">
                    <a:moveTo>
                      <a:pt x="0" y="19"/>
                    </a:moveTo>
                    <a:lnTo>
                      <a:pt x="0" y="19"/>
                    </a:lnTo>
                    <a:lnTo>
                      <a:pt x="27" y="19"/>
                    </a:lnTo>
                    <a:lnTo>
                      <a:pt x="14" y="2"/>
                    </a:lnTo>
                    <a:lnTo>
                      <a:pt x="35" y="0"/>
                    </a:lnTo>
                    <a:lnTo>
                      <a:pt x="35" y="26"/>
                    </a:lnTo>
                    <a:lnTo>
                      <a:pt x="0" y="19"/>
                    </a:lnTo>
                  </a:path>
                </a:pathLst>
              </a:custGeom>
              <a:grpFill/>
              <a:ln w="63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pPr>
                  <a:defRPr/>
                </a:pPr>
                <a:endParaRPr lang="en-GB" dirty="0"/>
              </a:p>
            </p:txBody>
          </p:sp>
          <p:sp>
            <p:nvSpPr>
              <p:cNvPr id="213" name="Freeform 212"/>
              <p:cNvSpPr>
                <a:spLocks/>
              </p:cNvSpPr>
              <p:nvPr/>
            </p:nvSpPr>
            <p:spPr bwMode="auto">
              <a:xfrm>
                <a:off x="1860" y="3212"/>
                <a:ext cx="85" cy="42"/>
              </a:xfrm>
              <a:custGeom>
                <a:avLst/>
                <a:gdLst>
                  <a:gd name="T0" fmla="*/ 0 w 85"/>
                  <a:gd name="T1" fmla="*/ 20 h 42"/>
                  <a:gd name="T2" fmla="*/ 0 w 85"/>
                  <a:gd name="T3" fmla="*/ 20 h 42"/>
                  <a:gd name="T4" fmla="*/ 15 w 85"/>
                  <a:gd name="T5" fmla="*/ 2 h 42"/>
                  <a:gd name="T6" fmla="*/ 60 w 85"/>
                  <a:gd name="T7" fmla="*/ 0 h 42"/>
                  <a:gd name="T8" fmla="*/ 84 w 85"/>
                  <a:gd name="T9" fmla="*/ 13 h 42"/>
                  <a:gd name="T10" fmla="*/ 64 w 85"/>
                  <a:gd name="T11" fmla="*/ 15 h 42"/>
                  <a:gd name="T12" fmla="*/ 29 w 85"/>
                  <a:gd name="T13" fmla="*/ 41 h 42"/>
                  <a:gd name="T14" fmla="*/ 23 w 85"/>
                  <a:gd name="T15" fmla="*/ 34 h 42"/>
                  <a:gd name="T16" fmla="*/ 0 w 85"/>
                  <a:gd name="T17" fmla="*/ 20 h 42"/>
                  <a:gd name="T18" fmla="*/ 0 w 85"/>
                  <a:gd name="T19" fmla="*/ 20 h 42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85"/>
                  <a:gd name="T31" fmla="*/ 0 h 42"/>
                  <a:gd name="T32" fmla="*/ 85 w 85"/>
                  <a:gd name="T33" fmla="*/ 42 h 42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85" h="42">
                    <a:moveTo>
                      <a:pt x="0" y="20"/>
                    </a:moveTo>
                    <a:lnTo>
                      <a:pt x="0" y="20"/>
                    </a:lnTo>
                    <a:lnTo>
                      <a:pt x="15" y="2"/>
                    </a:lnTo>
                    <a:lnTo>
                      <a:pt x="60" y="0"/>
                    </a:lnTo>
                    <a:lnTo>
                      <a:pt x="84" y="13"/>
                    </a:lnTo>
                    <a:lnTo>
                      <a:pt x="64" y="15"/>
                    </a:lnTo>
                    <a:lnTo>
                      <a:pt x="29" y="41"/>
                    </a:lnTo>
                    <a:lnTo>
                      <a:pt x="23" y="34"/>
                    </a:lnTo>
                    <a:lnTo>
                      <a:pt x="0" y="20"/>
                    </a:lnTo>
                  </a:path>
                </a:pathLst>
              </a:custGeom>
              <a:grpFill/>
              <a:ln w="63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pPr>
                  <a:defRPr/>
                </a:pPr>
                <a:endParaRPr lang="en-GB" dirty="0"/>
              </a:p>
            </p:txBody>
          </p:sp>
          <p:sp>
            <p:nvSpPr>
              <p:cNvPr id="214" name="Freeform 213"/>
              <p:cNvSpPr>
                <a:spLocks/>
              </p:cNvSpPr>
              <p:nvPr/>
            </p:nvSpPr>
            <p:spPr bwMode="auto">
              <a:xfrm>
                <a:off x="1889" y="3225"/>
                <a:ext cx="56" cy="57"/>
              </a:xfrm>
              <a:custGeom>
                <a:avLst/>
                <a:gdLst>
                  <a:gd name="T0" fmla="*/ 0 w 56"/>
                  <a:gd name="T1" fmla="*/ 28 h 57"/>
                  <a:gd name="T2" fmla="*/ 0 w 56"/>
                  <a:gd name="T3" fmla="*/ 28 h 57"/>
                  <a:gd name="T4" fmla="*/ 22 w 56"/>
                  <a:gd name="T5" fmla="*/ 55 h 57"/>
                  <a:gd name="T6" fmla="*/ 50 w 56"/>
                  <a:gd name="T7" fmla="*/ 56 h 57"/>
                  <a:gd name="T8" fmla="*/ 55 w 56"/>
                  <a:gd name="T9" fmla="*/ 0 h 57"/>
                  <a:gd name="T10" fmla="*/ 35 w 56"/>
                  <a:gd name="T11" fmla="*/ 2 h 57"/>
                  <a:gd name="T12" fmla="*/ 0 w 56"/>
                  <a:gd name="T13" fmla="*/ 28 h 57"/>
                  <a:gd name="T14" fmla="*/ 0 w 56"/>
                  <a:gd name="T15" fmla="*/ 28 h 5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56"/>
                  <a:gd name="T25" fmla="*/ 0 h 57"/>
                  <a:gd name="T26" fmla="*/ 56 w 56"/>
                  <a:gd name="T27" fmla="*/ 57 h 57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56" h="57">
                    <a:moveTo>
                      <a:pt x="0" y="28"/>
                    </a:moveTo>
                    <a:lnTo>
                      <a:pt x="0" y="28"/>
                    </a:lnTo>
                    <a:lnTo>
                      <a:pt x="22" y="55"/>
                    </a:lnTo>
                    <a:lnTo>
                      <a:pt x="50" y="56"/>
                    </a:lnTo>
                    <a:lnTo>
                      <a:pt x="55" y="0"/>
                    </a:lnTo>
                    <a:lnTo>
                      <a:pt x="35" y="2"/>
                    </a:lnTo>
                    <a:lnTo>
                      <a:pt x="0" y="28"/>
                    </a:lnTo>
                  </a:path>
                </a:pathLst>
              </a:custGeom>
              <a:grpFill/>
              <a:ln w="63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pPr>
                  <a:defRPr/>
                </a:pPr>
                <a:endParaRPr lang="en-GB" dirty="0"/>
              </a:p>
            </p:txBody>
          </p:sp>
          <p:sp>
            <p:nvSpPr>
              <p:cNvPr id="215" name="Freeform 214"/>
              <p:cNvSpPr>
                <a:spLocks/>
              </p:cNvSpPr>
              <p:nvPr/>
            </p:nvSpPr>
            <p:spPr bwMode="auto">
              <a:xfrm>
                <a:off x="1948" y="3298"/>
                <a:ext cx="77" cy="35"/>
              </a:xfrm>
              <a:custGeom>
                <a:avLst/>
                <a:gdLst>
                  <a:gd name="T0" fmla="*/ 0 w 77"/>
                  <a:gd name="T1" fmla="*/ 18 h 35"/>
                  <a:gd name="T2" fmla="*/ 0 w 77"/>
                  <a:gd name="T3" fmla="*/ 18 h 35"/>
                  <a:gd name="T4" fmla="*/ 6 w 77"/>
                  <a:gd name="T5" fmla="*/ 0 h 35"/>
                  <a:gd name="T6" fmla="*/ 22 w 77"/>
                  <a:gd name="T7" fmla="*/ 11 h 35"/>
                  <a:gd name="T8" fmla="*/ 51 w 77"/>
                  <a:gd name="T9" fmla="*/ 0 h 35"/>
                  <a:gd name="T10" fmla="*/ 76 w 77"/>
                  <a:gd name="T11" fmla="*/ 13 h 35"/>
                  <a:gd name="T12" fmla="*/ 70 w 77"/>
                  <a:gd name="T13" fmla="*/ 33 h 35"/>
                  <a:gd name="T14" fmla="*/ 67 w 77"/>
                  <a:gd name="T15" fmla="*/ 17 h 35"/>
                  <a:gd name="T16" fmla="*/ 51 w 77"/>
                  <a:gd name="T17" fmla="*/ 11 h 35"/>
                  <a:gd name="T18" fmla="*/ 36 w 77"/>
                  <a:gd name="T19" fmla="*/ 21 h 35"/>
                  <a:gd name="T20" fmla="*/ 39 w 77"/>
                  <a:gd name="T21" fmla="*/ 30 h 35"/>
                  <a:gd name="T22" fmla="*/ 33 w 77"/>
                  <a:gd name="T23" fmla="*/ 34 h 35"/>
                  <a:gd name="T24" fmla="*/ 0 w 77"/>
                  <a:gd name="T25" fmla="*/ 18 h 35"/>
                  <a:gd name="T26" fmla="*/ 0 w 77"/>
                  <a:gd name="T27" fmla="*/ 18 h 35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77"/>
                  <a:gd name="T43" fmla="*/ 0 h 35"/>
                  <a:gd name="T44" fmla="*/ 77 w 77"/>
                  <a:gd name="T45" fmla="*/ 35 h 35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77" h="35">
                    <a:moveTo>
                      <a:pt x="0" y="18"/>
                    </a:moveTo>
                    <a:lnTo>
                      <a:pt x="0" y="18"/>
                    </a:lnTo>
                    <a:lnTo>
                      <a:pt x="6" y="0"/>
                    </a:lnTo>
                    <a:lnTo>
                      <a:pt x="22" y="11"/>
                    </a:lnTo>
                    <a:lnTo>
                      <a:pt x="51" y="0"/>
                    </a:lnTo>
                    <a:lnTo>
                      <a:pt x="76" y="13"/>
                    </a:lnTo>
                    <a:lnTo>
                      <a:pt x="70" y="33"/>
                    </a:lnTo>
                    <a:lnTo>
                      <a:pt x="67" y="17"/>
                    </a:lnTo>
                    <a:lnTo>
                      <a:pt x="51" y="11"/>
                    </a:lnTo>
                    <a:lnTo>
                      <a:pt x="36" y="21"/>
                    </a:lnTo>
                    <a:lnTo>
                      <a:pt x="39" y="30"/>
                    </a:lnTo>
                    <a:lnTo>
                      <a:pt x="33" y="34"/>
                    </a:lnTo>
                    <a:lnTo>
                      <a:pt x="0" y="18"/>
                    </a:lnTo>
                  </a:path>
                </a:pathLst>
              </a:custGeom>
              <a:grpFill/>
              <a:ln w="63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pPr>
                  <a:defRPr/>
                </a:pPr>
                <a:endParaRPr lang="en-GB" dirty="0"/>
              </a:p>
            </p:txBody>
          </p:sp>
          <p:sp>
            <p:nvSpPr>
              <p:cNvPr id="216" name="Freeform 215"/>
              <p:cNvSpPr>
                <a:spLocks/>
              </p:cNvSpPr>
              <p:nvPr/>
            </p:nvSpPr>
            <p:spPr bwMode="auto">
              <a:xfrm>
                <a:off x="2226" y="3693"/>
                <a:ext cx="112" cy="116"/>
              </a:xfrm>
              <a:custGeom>
                <a:avLst/>
                <a:gdLst>
                  <a:gd name="T0" fmla="*/ 0 w 112"/>
                  <a:gd name="T1" fmla="*/ 43 h 116"/>
                  <a:gd name="T2" fmla="*/ 0 w 112"/>
                  <a:gd name="T3" fmla="*/ 43 h 116"/>
                  <a:gd name="T4" fmla="*/ 9 w 112"/>
                  <a:gd name="T5" fmla="*/ 6 h 116"/>
                  <a:gd name="T6" fmla="*/ 48 w 112"/>
                  <a:gd name="T7" fmla="*/ 0 h 116"/>
                  <a:gd name="T8" fmla="*/ 62 w 112"/>
                  <a:gd name="T9" fmla="*/ 12 h 116"/>
                  <a:gd name="T10" fmla="*/ 65 w 112"/>
                  <a:gd name="T11" fmla="*/ 39 h 116"/>
                  <a:gd name="T12" fmla="*/ 93 w 112"/>
                  <a:gd name="T13" fmla="*/ 44 h 116"/>
                  <a:gd name="T14" fmla="*/ 97 w 112"/>
                  <a:gd name="T15" fmla="*/ 63 h 116"/>
                  <a:gd name="T16" fmla="*/ 111 w 112"/>
                  <a:gd name="T17" fmla="*/ 66 h 116"/>
                  <a:gd name="T18" fmla="*/ 109 w 112"/>
                  <a:gd name="T19" fmla="*/ 91 h 116"/>
                  <a:gd name="T20" fmla="*/ 95 w 112"/>
                  <a:gd name="T21" fmla="*/ 115 h 116"/>
                  <a:gd name="T22" fmla="*/ 58 w 112"/>
                  <a:gd name="T23" fmla="*/ 114 h 116"/>
                  <a:gd name="T24" fmla="*/ 66 w 112"/>
                  <a:gd name="T25" fmla="*/ 86 h 116"/>
                  <a:gd name="T26" fmla="*/ 0 w 112"/>
                  <a:gd name="T27" fmla="*/ 43 h 116"/>
                  <a:gd name="T28" fmla="*/ 0 w 112"/>
                  <a:gd name="T29" fmla="*/ 43 h 11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12"/>
                  <a:gd name="T46" fmla="*/ 0 h 116"/>
                  <a:gd name="T47" fmla="*/ 112 w 112"/>
                  <a:gd name="T48" fmla="*/ 116 h 11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12" h="116">
                    <a:moveTo>
                      <a:pt x="0" y="43"/>
                    </a:moveTo>
                    <a:lnTo>
                      <a:pt x="0" y="43"/>
                    </a:lnTo>
                    <a:lnTo>
                      <a:pt x="9" y="6"/>
                    </a:lnTo>
                    <a:lnTo>
                      <a:pt x="48" y="0"/>
                    </a:lnTo>
                    <a:lnTo>
                      <a:pt x="62" y="12"/>
                    </a:lnTo>
                    <a:lnTo>
                      <a:pt x="65" y="39"/>
                    </a:lnTo>
                    <a:lnTo>
                      <a:pt x="93" y="44"/>
                    </a:lnTo>
                    <a:lnTo>
                      <a:pt x="97" y="63"/>
                    </a:lnTo>
                    <a:lnTo>
                      <a:pt x="111" y="66"/>
                    </a:lnTo>
                    <a:lnTo>
                      <a:pt x="109" y="91"/>
                    </a:lnTo>
                    <a:lnTo>
                      <a:pt x="95" y="115"/>
                    </a:lnTo>
                    <a:lnTo>
                      <a:pt x="58" y="114"/>
                    </a:lnTo>
                    <a:lnTo>
                      <a:pt x="66" y="86"/>
                    </a:lnTo>
                    <a:lnTo>
                      <a:pt x="0" y="43"/>
                    </a:lnTo>
                  </a:path>
                </a:pathLst>
              </a:custGeom>
              <a:grpFill/>
              <a:ln w="63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pPr>
                  <a:defRPr/>
                </a:pPr>
                <a:endParaRPr lang="en-GB" dirty="0"/>
              </a:p>
            </p:txBody>
          </p:sp>
          <p:sp>
            <p:nvSpPr>
              <p:cNvPr id="217" name="Freeform 216"/>
              <p:cNvSpPr>
                <a:spLocks/>
              </p:cNvSpPr>
              <p:nvPr/>
            </p:nvSpPr>
            <p:spPr bwMode="auto">
              <a:xfrm>
                <a:off x="1971" y="3431"/>
                <a:ext cx="172" cy="247"/>
              </a:xfrm>
              <a:custGeom>
                <a:avLst/>
                <a:gdLst>
                  <a:gd name="T0" fmla="*/ 0 w 172"/>
                  <a:gd name="T1" fmla="*/ 58 h 247"/>
                  <a:gd name="T2" fmla="*/ 0 w 172"/>
                  <a:gd name="T3" fmla="*/ 58 h 247"/>
                  <a:gd name="T4" fmla="*/ 3 w 172"/>
                  <a:gd name="T5" fmla="*/ 78 h 247"/>
                  <a:gd name="T6" fmla="*/ 34 w 172"/>
                  <a:gd name="T7" fmla="*/ 112 h 247"/>
                  <a:gd name="T8" fmla="*/ 68 w 172"/>
                  <a:gd name="T9" fmla="*/ 193 h 247"/>
                  <a:gd name="T10" fmla="*/ 146 w 172"/>
                  <a:gd name="T11" fmla="*/ 246 h 247"/>
                  <a:gd name="T12" fmla="*/ 159 w 172"/>
                  <a:gd name="T13" fmla="*/ 237 h 247"/>
                  <a:gd name="T14" fmla="*/ 167 w 172"/>
                  <a:gd name="T15" fmla="*/ 220 h 247"/>
                  <a:gd name="T16" fmla="*/ 155 w 172"/>
                  <a:gd name="T17" fmla="*/ 213 h 247"/>
                  <a:gd name="T18" fmla="*/ 162 w 172"/>
                  <a:gd name="T19" fmla="*/ 209 h 247"/>
                  <a:gd name="T20" fmla="*/ 171 w 172"/>
                  <a:gd name="T21" fmla="*/ 167 h 247"/>
                  <a:gd name="T22" fmla="*/ 158 w 172"/>
                  <a:gd name="T23" fmla="*/ 147 h 247"/>
                  <a:gd name="T24" fmla="*/ 147 w 172"/>
                  <a:gd name="T25" fmla="*/ 147 h 247"/>
                  <a:gd name="T26" fmla="*/ 147 w 172"/>
                  <a:gd name="T27" fmla="*/ 125 h 247"/>
                  <a:gd name="T28" fmla="*/ 132 w 172"/>
                  <a:gd name="T29" fmla="*/ 134 h 247"/>
                  <a:gd name="T30" fmla="*/ 113 w 172"/>
                  <a:gd name="T31" fmla="*/ 126 h 247"/>
                  <a:gd name="T32" fmla="*/ 102 w 172"/>
                  <a:gd name="T33" fmla="*/ 101 h 247"/>
                  <a:gd name="T34" fmla="*/ 121 w 172"/>
                  <a:gd name="T35" fmla="*/ 69 h 247"/>
                  <a:gd name="T36" fmla="*/ 155 w 172"/>
                  <a:gd name="T37" fmla="*/ 55 h 247"/>
                  <a:gd name="T38" fmla="*/ 145 w 172"/>
                  <a:gd name="T39" fmla="*/ 49 h 247"/>
                  <a:gd name="T40" fmla="*/ 151 w 172"/>
                  <a:gd name="T41" fmla="*/ 33 h 247"/>
                  <a:gd name="T42" fmla="*/ 112 w 172"/>
                  <a:gd name="T43" fmla="*/ 30 h 247"/>
                  <a:gd name="T44" fmla="*/ 83 w 172"/>
                  <a:gd name="T45" fmla="*/ 0 h 247"/>
                  <a:gd name="T46" fmla="*/ 76 w 172"/>
                  <a:gd name="T47" fmla="*/ 22 h 247"/>
                  <a:gd name="T48" fmla="*/ 45 w 172"/>
                  <a:gd name="T49" fmla="*/ 41 h 247"/>
                  <a:gd name="T50" fmla="*/ 29 w 172"/>
                  <a:gd name="T51" fmla="*/ 65 h 247"/>
                  <a:gd name="T52" fmla="*/ 11 w 172"/>
                  <a:gd name="T53" fmla="*/ 61 h 247"/>
                  <a:gd name="T54" fmla="*/ 14 w 172"/>
                  <a:gd name="T55" fmla="*/ 47 h 247"/>
                  <a:gd name="T56" fmla="*/ 0 w 172"/>
                  <a:gd name="T57" fmla="*/ 58 h 247"/>
                  <a:gd name="T58" fmla="*/ 0 w 172"/>
                  <a:gd name="T59" fmla="*/ 58 h 247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w 172"/>
                  <a:gd name="T91" fmla="*/ 0 h 247"/>
                  <a:gd name="T92" fmla="*/ 172 w 172"/>
                  <a:gd name="T93" fmla="*/ 247 h 247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T90" t="T91" r="T92" b="T93"/>
                <a:pathLst>
                  <a:path w="172" h="247">
                    <a:moveTo>
                      <a:pt x="0" y="58"/>
                    </a:moveTo>
                    <a:lnTo>
                      <a:pt x="0" y="58"/>
                    </a:lnTo>
                    <a:lnTo>
                      <a:pt x="3" y="78"/>
                    </a:lnTo>
                    <a:lnTo>
                      <a:pt x="34" y="112"/>
                    </a:lnTo>
                    <a:lnTo>
                      <a:pt x="68" y="193"/>
                    </a:lnTo>
                    <a:lnTo>
                      <a:pt x="146" y="246"/>
                    </a:lnTo>
                    <a:lnTo>
                      <a:pt x="159" y="237"/>
                    </a:lnTo>
                    <a:lnTo>
                      <a:pt x="167" y="220"/>
                    </a:lnTo>
                    <a:lnTo>
                      <a:pt x="155" y="213"/>
                    </a:lnTo>
                    <a:lnTo>
                      <a:pt x="162" y="209"/>
                    </a:lnTo>
                    <a:lnTo>
                      <a:pt x="171" y="167"/>
                    </a:lnTo>
                    <a:lnTo>
                      <a:pt x="158" y="147"/>
                    </a:lnTo>
                    <a:lnTo>
                      <a:pt x="147" y="147"/>
                    </a:lnTo>
                    <a:lnTo>
                      <a:pt x="147" y="125"/>
                    </a:lnTo>
                    <a:lnTo>
                      <a:pt x="132" y="134"/>
                    </a:lnTo>
                    <a:lnTo>
                      <a:pt x="113" y="126"/>
                    </a:lnTo>
                    <a:lnTo>
                      <a:pt x="102" y="101"/>
                    </a:lnTo>
                    <a:lnTo>
                      <a:pt x="121" y="69"/>
                    </a:lnTo>
                    <a:lnTo>
                      <a:pt x="155" y="55"/>
                    </a:lnTo>
                    <a:lnTo>
                      <a:pt x="145" y="49"/>
                    </a:lnTo>
                    <a:lnTo>
                      <a:pt x="151" y="33"/>
                    </a:lnTo>
                    <a:lnTo>
                      <a:pt x="112" y="30"/>
                    </a:lnTo>
                    <a:lnTo>
                      <a:pt x="83" y="0"/>
                    </a:lnTo>
                    <a:lnTo>
                      <a:pt x="76" y="22"/>
                    </a:lnTo>
                    <a:lnTo>
                      <a:pt x="45" y="41"/>
                    </a:lnTo>
                    <a:lnTo>
                      <a:pt x="29" y="65"/>
                    </a:lnTo>
                    <a:lnTo>
                      <a:pt x="11" y="61"/>
                    </a:lnTo>
                    <a:lnTo>
                      <a:pt x="14" y="47"/>
                    </a:lnTo>
                    <a:lnTo>
                      <a:pt x="0" y="58"/>
                    </a:lnTo>
                  </a:path>
                </a:pathLst>
              </a:custGeom>
              <a:grpFill/>
              <a:ln w="63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pPr>
                  <a:defRPr/>
                </a:pPr>
                <a:endParaRPr lang="en-GB" dirty="0"/>
              </a:p>
            </p:txBody>
          </p:sp>
          <p:sp>
            <p:nvSpPr>
              <p:cNvPr id="218" name="Freeform 217"/>
              <p:cNvSpPr>
                <a:spLocks/>
              </p:cNvSpPr>
              <p:nvPr/>
            </p:nvSpPr>
            <p:spPr bwMode="auto">
              <a:xfrm>
                <a:off x="2288" y="3350"/>
                <a:ext cx="57" cy="54"/>
              </a:xfrm>
              <a:custGeom>
                <a:avLst/>
                <a:gdLst>
                  <a:gd name="T0" fmla="*/ 0 w 57"/>
                  <a:gd name="T1" fmla="*/ 25 h 54"/>
                  <a:gd name="T2" fmla="*/ 0 w 57"/>
                  <a:gd name="T3" fmla="*/ 25 h 54"/>
                  <a:gd name="T4" fmla="*/ 15 w 57"/>
                  <a:gd name="T5" fmla="*/ 0 h 54"/>
                  <a:gd name="T6" fmla="*/ 56 w 57"/>
                  <a:gd name="T7" fmla="*/ 4 h 54"/>
                  <a:gd name="T8" fmla="*/ 50 w 57"/>
                  <a:gd name="T9" fmla="*/ 49 h 54"/>
                  <a:gd name="T10" fmla="*/ 22 w 57"/>
                  <a:gd name="T11" fmla="*/ 53 h 54"/>
                  <a:gd name="T12" fmla="*/ 0 w 57"/>
                  <a:gd name="T13" fmla="*/ 25 h 54"/>
                  <a:gd name="T14" fmla="*/ 0 w 57"/>
                  <a:gd name="T15" fmla="*/ 25 h 5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57"/>
                  <a:gd name="T25" fmla="*/ 0 h 54"/>
                  <a:gd name="T26" fmla="*/ 57 w 57"/>
                  <a:gd name="T27" fmla="*/ 54 h 5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57" h="54">
                    <a:moveTo>
                      <a:pt x="0" y="25"/>
                    </a:moveTo>
                    <a:lnTo>
                      <a:pt x="0" y="25"/>
                    </a:lnTo>
                    <a:lnTo>
                      <a:pt x="15" y="0"/>
                    </a:lnTo>
                    <a:lnTo>
                      <a:pt x="56" y="4"/>
                    </a:lnTo>
                    <a:lnTo>
                      <a:pt x="50" y="49"/>
                    </a:lnTo>
                    <a:lnTo>
                      <a:pt x="22" y="53"/>
                    </a:lnTo>
                    <a:lnTo>
                      <a:pt x="0" y="25"/>
                    </a:lnTo>
                  </a:path>
                </a:pathLst>
              </a:custGeom>
              <a:grpFill/>
              <a:ln w="63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pPr>
                  <a:defRPr/>
                </a:pPr>
                <a:endParaRPr lang="en-GB" dirty="0"/>
              </a:p>
            </p:txBody>
          </p:sp>
          <p:sp>
            <p:nvSpPr>
              <p:cNvPr id="219" name="Freeform 218"/>
              <p:cNvSpPr>
                <a:spLocks/>
              </p:cNvSpPr>
              <p:nvPr/>
            </p:nvSpPr>
            <p:spPr bwMode="auto">
              <a:xfrm>
                <a:off x="2235" y="3283"/>
                <a:ext cx="14" cy="11"/>
              </a:xfrm>
              <a:custGeom>
                <a:avLst/>
                <a:gdLst>
                  <a:gd name="T0" fmla="*/ 0 w 14"/>
                  <a:gd name="T1" fmla="*/ 10 h 11"/>
                  <a:gd name="T2" fmla="*/ 0 w 14"/>
                  <a:gd name="T3" fmla="*/ 10 h 11"/>
                  <a:gd name="T4" fmla="*/ 12 w 14"/>
                  <a:gd name="T5" fmla="*/ 8 h 11"/>
                  <a:gd name="T6" fmla="*/ 13 w 14"/>
                  <a:gd name="T7" fmla="*/ 0 h 11"/>
                  <a:gd name="T8" fmla="*/ 0 w 14"/>
                  <a:gd name="T9" fmla="*/ 10 h 11"/>
                  <a:gd name="T10" fmla="*/ 0 w 14"/>
                  <a:gd name="T11" fmla="*/ 10 h 1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4"/>
                  <a:gd name="T19" fmla="*/ 0 h 11"/>
                  <a:gd name="T20" fmla="*/ 14 w 14"/>
                  <a:gd name="T21" fmla="*/ 11 h 1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4" h="11">
                    <a:moveTo>
                      <a:pt x="0" y="10"/>
                    </a:moveTo>
                    <a:lnTo>
                      <a:pt x="0" y="10"/>
                    </a:lnTo>
                    <a:lnTo>
                      <a:pt x="12" y="8"/>
                    </a:lnTo>
                    <a:lnTo>
                      <a:pt x="13" y="0"/>
                    </a:lnTo>
                    <a:lnTo>
                      <a:pt x="0" y="10"/>
                    </a:lnTo>
                  </a:path>
                </a:pathLst>
              </a:custGeom>
              <a:grpFill/>
              <a:ln w="63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pPr>
                  <a:defRPr/>
                </a:pPr>
                <a:endParaRPr lang="en-GB" dirty="0"/>
              </a:p>
            </p:txBody>
          </p:sp>
          <p:sp>
            <p:nvSpPr>
              <p:cNvPr id="220" name="Freeform 219"/>
              <p:cNvSpPr>
                <a:spLocks/>
              </p:cNvSpPr>
              <p:nvPr/>
            </p:nvSpPr>
            <p:spPr bwMode="auto">
              <a:xfrm>
                <a:off x="2283" y="3848"/>
                <a:ext cx="72" cy="74"/>
              </a:xfrm>
              <a:custGeom>
                <a:avLst/>
                <a:gdLst>
                  <a:gd name="T0" fmla="*/ 0 w 72"/>
                  <a:gd name="T1" fmla="*/ 59 h 74"/>
                  <a:gd name="T2" fmla="*/ 0 w 72"/>
                  <a:gd name="T3" fmla="*/ 59 h 74"/>
                  <a:gd name="T4" fmla="*/ 12 w 72"/>
                  <a:gd name="T5" fmla="*/ 3 h 74"/>
                  <a:gd name="T6" fmla="*/ 22 w 72"/>
                  <a:gd name="T7" fmla="*/ 0 h 74"/>
                  <a:gd name="T8" fmla="*/ 63 w 72"/>
                  <a:gd name="T9" fmla="*/ 29 h 74"/>
                  <a:gd name="T10" fmla="*/ 71 w 72"/>
                  <a:gd name="T11" fmla="*/ 41 h 74"/>
                  <a:gd name="T12" fmla="*/ 68 w 72"/>
                  <a:gd name="T13" fmla="*/ 55 h 74"/>
                  <a:gd name="T14" fmla="*/ 49 w 72"/>
                  <a:gd name="T15" fmla="*/ 73 h 74"/>
                  <a:gd name="T16" fmla="*/ 0 w 72"/>
                  <a:gd name="T17" fmla="*/ 59 h 74"/>
                  <a:gd name="T18" fmla="*/ 0 w 72"/>
                  <a:gd name="T19" fmla="*/ 59 h 74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72"/>
                  <a:gd name="T31" fmla="*/ 0 h 74"/>
                  <a:gd name="T32" fmla="*/ 72 w 72"/>
                  <a:gd name="T33" fmla="*/ 74 h 74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72" h="74">
                    <a:moveTo>
                      <a:pt x="0" y="59"/>
                    </a:moveTo>
                    <a:lnTo>
                      <a:pt x="0" y="59"/>
                    </a:lnTo>
                    <a:lnTo>
                      <a:pt x="12" y="3"/>
                    </a:lnTo>
                    <a:lnTo>
                      <a:pt x="22" y="0"/>
                    </a:lnTo>
                    <a:lnTo>
                      <a:pt x="63" y="29"/>
                    </a:lnTo>
                    <a:lnTo>
                      <a:pt x="71" y="41"/>
                    </a:lnTo>
                    <a:lnTo>
                      <a:pt x="68" y="55"/>
                    </a:lnTo>
                    <a:lnTo>
                      <a:pt x="49" y="73"/>
                    </a:lnTo>
                    <a:lnTo>
                      <a:pt x="0" y="59"/>
                    </a:lnTo>
                  </a:path>
                </a:pathLst>
              </a:custGeom>
              <a:grpFill/>
              <a:ln w="63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pPr>
                  <a:defRPr/>
                </a:pPr>
                <a:endParaRPr lang="en-GB" dirty="0"/>
              </a:p>
            </p:txBody>
          </p:sp>
          <p:sp>
            <p:nvSpPr>
              <p:cNvPr id="221" name="Freeform 220"/>
              <p:cNvSpPr>
                <a:spLocks/>
              </p:cNvSpPr>
              <p:nvPr/>
            </p:nvSpPr>
            <p:spPr bwMode="auto">
              <a:xfrm>
                <a:off x="2081" y="3263"/>
                <a:ext cx="184" cy="157"/>
              </a:xfrm>
              <a:custGeom>
                <a:avLst/>
                <a:gdLst>
                  <a:gd name="T0" fmla="*/ 0 w 184"/>
                  <a:gd name="T1" fmla="*/ 42 h 157"/>
                  <a:gd name="T2" fmla="*/ 0 w 184"/>
                  <a:gd name="T3" fmla="*/ 42 h 157"/>
                  <a:gd name="T4" fmla="*/ 17 w 184"/>
                  <a:gd name="T5" fmla="*/ 69 h 157"/>
                  <a:gd name="T6" fmla="*/ 44 w 184"/>
                  <a:gd name="T7" fmla="*/ 72 h 157"/>
                  <a:gd name="T8" fmla="*/ 52 w 184"/>
                  <a:gd name="T9" fmla="*/ 84 h 157"/>
                  <a:gd name="T10" fmla="*/ 79 w 184"/>
                  <a:gd name="T11" fmla="*/ 82 h 157"/>
                  <a:gd name="T12" fmla="*/ 75 w 184"/>
                  <a:gd name="T13" fmla="*/ 129 h 157"/>
                  <a:gd name="T14" fmla="*/ 87 w 184"/>
                  <a:gd name="T15" fmla="*/ 149 h 157"/>
                  <a:gd name="T16" fmla="*/ 103 w 184"/>
                  <a:gd name="T17" fmla="*/ 156 h 157"/>
                  <a:gd name="T18" fmla="*/ 136 w 184"/>
                  <a:gd name="T19" fmla="*/ 137 h 157"/>
                  <a:gd name="T20" fmla="*/ 123 w 184"/>
                  <a:gd name="T21" fmla="*/ 134 h 157"/>
                  <a:gd name="T22" fmla="*/ 116 w 184"/>
                  <a:gd name="T23" fmla="*/ 108 h 157"/>
                  <a:gd name="T24" fmla="*/ 139 w 184"/>
                  <a:gd name="T25" fmla="*/ 113 h 157"/>
                  <a:gd name="T26" fmla="*/ 173 w 184"/>
                  <a:gd name="T27" fmla="*/ 97 h 157"/>
                  <a:gd name="T28" fmla="*/ 164 w 184"/>
                  <a:gd name="T29" fmla="*/ 84 h 157"/>
                  <a:gd name="T30" fmla="*/ 175 w 184"/>
                  <a:gd name="T31" fmla="*/ 72 h 157"/>
                  <a:gd name="T32" fmla="*/ 170 w 184"/>
                  <a:gd name="T33" fmla="*/ 63 h 157"/>
                  <a:gd name="T34" fmla="*/ 183 w 184"/>
                  <a:gd name="T35" fmla="*/ 53 h 157"/>
                  <a:gd name="T36" fmla="*/ 167 w 184"/>
                  <a:gd name="T37" fmla="*/ 51 h 157"/>
                  <a:gd name="T38" fmla="*/ 167 w 184"/>
                  <a:gd name="T39" fmla="*/ 39 h 157"/>
                  <a:gd name="T40" fmla="*/ 141 w 184"/>
                  <a:gd name="T41" fmla="*/ 25 h 157"/>
                  <a:gd name="T42" fmla="*/ 152 w 184"/>
                  <a:gd name="T43" fmla="*/ 21 h 157"/>
                  <a:gd name="T44" fmla="*/ 72 w 184"/>
                  <a:gd name="T45" fmla="*/ 24 h 157"/>
                  <a:gd name="T46" fmla="*/ 46 w 184"/>
                  <a:gd name="T47" fmla="*/ 0 h 157"/>
                  <a:gd name="T48" fmla="*/ 47 w 184"/>
                  <a:gd name="T49" fmla="*/ 11 h 157"/>
                  <a:gd name="T50" fmla="*/ 24 w 184"/>
                  <a:gd name="T51" fmla="*/ 20 h 157"/>
                  <a:gd name="T52" fmla="*/ 31 w 184"/>
                  <a:gd name="T53" fmla="*/ 39 h 157"/>
                  <a:gd name="T54" fmla="*/ 22 w 184"/>
                  <a:gd name="T55" fmla="*/ 46 h 157"/>
                  <a:gd name="T56" fmla="*/ 17 w 184"/>
                  <a:gd name="T57" fmla="*/ 29 h 157"/>
                  <a:gd name="T58" fmla="*/ 26 w 184"/>
                  <a:gd name="T59" fmla="*/ 6 h 157"/>
                  <a:gd name="T60" fmla="*/ 0 w 184"/>
                  <a:gd name="T61" fmla="*/ 42 h 157"/>
                  <a:gd name="T62" fmla="*/ 0 w 184"/>
                  <a:gd name="T63" fmla="*/ 42 h 157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184"/>
                  <a:gd name="T97" fmla="*/ 0 h 157"/>
                  <a:gd name="T98" fmla="*/ 184 w 184"/>
                  <a:gd name="T99" fmla="*/ 157 h 157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184" h="157">
                    <a:moveTo>
                      <a:pt x="0" y="42"/>
                    </a:moveTo>
                    <a:lnTo>
                      <a:pt x="0" y="42"/>
                    </a:lnTo>
                    <a:lnTo>
                      <a:pt x="17" y="69"/>
                    </a:lnTo>
                    <a:lnTo>
                      <a:pt x="44" y="72"/>
                    </a:lnTo>
                    <a:lnTo>
                      <a:pt x="52" y="84"/>
                    </a:lnTo>
                    <a:lnTo>
                      <a:pt x="79" y="82"/>
                    </a:lnTo>
                    <a:lnTo>
                      <a:pt x="75" y="129"/>
                    </a:lnTo>
                    <a:lnTo>
                      <a:pt x="87" y="149"/>
                    </a:lnTo>
                    <a:lnTo>
                      <a:pt x="103" y="156"/>
                    </a:lnTo>
                    <a:lnTo>
                      <a:pt x="136" y="137"/>
                    </a:lnTo>
                    <a:lnTo>
                      <a:pt x="123" y="134"/>
                    </a:lnTo>
                    <a:lnTo>
                      <a:pt x="116" y="108"/>
                    </a:lnTo>
                    <a:lnTo>
                      <a:pt x="139" y="113"/>
                    </a:lnTo>
                    <a:lnTo>
                      <a:pt x="173" y="97"/>
                    </a:lnTo>
                    <a:lnTo>
                      <a:pt x="164" y="84"/>
                    </a:lnTo>
                    <a:lnTo>
                      <a:pt x="175" y="72"/>
                    </a:lnTo>
                    <a:lnTo>
                      <a:pt x="170" y="63"/>
                    </a:lnTo>
                    <a:lnTo>
                      <a:pt x="183" y="53"/>
                    </a:lnTo>
                    <a:lnTo>
                      <a:pt x="167" y="51"/>
                    </a:lnTo>
                    <a:lnTo>
                      <a:pt x="167" y="39"/>
                    </a:lnTo>
                    <a:lnTo>
                      <a:pt x="141" y="25"/>
                    </a:lnTo>
                    <a:lnTo>
                      <a:pt x="152" y="21"/>
                    </a:lnTo>
                    <a:lnTo>
                      <a:pt x="72" y="24"/>
                    </a:lnTo>
                    <a:lnTo>
                      <a:pt x="46" y="0"/>
                    </a:lnTo>
                    <a:lnTo>
                      <a:pt x="47" y="11"/>
                    </a:lnTo>
                    <a:lnTo>
                      <a:pt x="24" y="20"/>
                    </a:lnTo>
                    <a:lnTo>
                      <a:pt x="31" y="39"/>
                    </a:lnTo>
                    <a:lnTo>
                      <a:pt x="22" y="46"/>
                    </a:lnTo>
                    <a:lnTo>
                      <a:pt x="17" y="29"/>
                    </a:lnTo>
                    <a:lnTo>
                      <a:pt x="26" y="6"/>
                    </a:lnTo>
                    <a:lnTo>
                      <a:pt x="0" y="42"/>
                    </a:lnTo>
                  </a:path>
                </a:pathLst>
              </a:custGeom>
              <a:grpFill/>
              <a:ln w="63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pPr>
                  <a:defRPr/>
                </a:pPr>
                <a:endParaRPr lang="en-GB" dirty="0"/>
              </a:p>
            </p:txBody>
          </p:sp>
        </p:grpSp>
        <p:sp>
          <p:nvSpPr>
            <p:cNvPr id="61" name="Freeform 60"/>
            <p:cNvSpPr>
              <a:spLocks/>
            </p:cNvSpPr>
            <p:nvPr/>
          </p:nvSpPr>
          <p:spPr bwMode="auto">
            <a:xfrm>
              <a:off x="4706083" y="4000124"/>
              <a:ext cx="119061" cy="265116"/>
            </a:xfrm>
            <a:custGeom>
              <a:avLst/>
              <a:gdLst>
                <a:gd name="T0" fmla="*/ 0 w 95"/>
                <a:gd name="T1" fmla="*/ 17056038 h 203"/>
                <a:gd name="T2" fmla="*/ 0 w 95"/>
                <a:gd name="T3" fmla="*/ 17056038 h 203"/>
                <a:gd name="T4" fmla="*/ 21990127 w 95"/>
                <a:gd name="T5" fmla="*/ 52872417 h 203"/>
                <a:gd name="T6" fmla="*/ 50262967 w 95"/>
                <a:gd name="T7" fmla="*/ 68222847 h 203"/>
                <a:gd name="T8" fmla="*/ 36127169 w 95"/>
                <a:gd name="T9" fmla="*/ 93806917 h 203"/>
                <a:gd name="T10" fmla="*/ 87960510 w 95"/>
                <a:gd name="T11" fmla="*/ 139856901 h 203"/>
                <a:gd name="T12" fmla="*/ 111520992 w 95"/>
                <a:gd name="T13" fmla="*/ 202962959 h 203"/>
                <a:gd name="T14" fmla="*/ 114662975 w 95"/>
                <a:gd name="T15" fmla="*/ 255835356 h 203"/>
                <a:gd name="T16" fmla="*/ 50262967 w 95"/>
                <a:gd name="T17" fmla="*/ 301886645 h 203"/>
                <a:gd name="T18" fmla="*/ 59687661 w 95"/>
                <a:gd name="T19" fmla="*/ 344525504 h 203"/>
                <a:gd name="T20" fmla="*/ 80106161 w 95"/>
                <a:gd name="T21" fmla="*/ 315530166 h 203"/>
                <a:gd name="T22" fmla="*/ 92672857 w 95"/>
                <a:gd name="T23" fmla="*/ 324058182 h 203"/>
                <a:gd name="T24" fmla="*/ 97385204 w 95"/>
                <a:gd name="T25" fmla="*/ 303592249 h 203"/>
                <a:gd name="T26" fmla="*/ 147648151 w 95"/>
                <a:gd name="T27" fmla="*/ 272891389 h 203"/>
                <a:gd name="T28" fmla="*/ 141365440 w 95"/>
                <a:gd name="T29" fmla="*/ 185906926 h 203"/>
                <a:gd name="T30" fmla="*/ 72253084 w 95"/>
                <a:gd name="T31" fmla="*/ 105744835 h 203"/>
                <a:gd name="T32" fmla="*/ 80106161 w 95"/>
                <a:gd name="T33" fmla="*/ 78456467 h 203"/>
                <a:gd name="T34" fmla="*/ 120945686 w 95"/>
                <a:gd name="T35" fmla="*/ 39227581 h 203"/>
                <a:gd name="T36" fmla="*/ 62828390 w 95"/>
                <a:gd name="T37" fmla="*/ 0 h 203"/>
                <a:gd name="T38" fmla="*/ 0 w 95"/>
                <a:gd name="T39" fmla="*/ 17056038 h 203"/>
                <a:gd name="T40" fmla="*/ 0 w 95"/>
                <a:gd name="T41" fmla="*/ 17056038 h 20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95"/>
                <a:gd name="T64" fmla="*/ 0 h 203"/>
                <a:gd name="T65" fmla="*/ 95 w 95"/>
                <a:gd name="T66" fmla="*/ 203 h 203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95" h="203">
                  <a:moveTo>
                    <a:pt x="0" y="10"/>
                  </a:moveTo>
                  <a:lnTo>
                    <a:pt x="0" y="10"/>
                  </a:lnTo>
                  <a:lnTo>
                    <a:pt x="14" y="31"/>
                  </a:lnTo>
                  <a:lnTo>
                    <a:pt x="32" y="40"/>
                  </a:lnTo>
                  <a:lnTo>
                    <a:pt x="23" y="55"/>
                  </a:lnTo>
                  <a:lnTo>
                    <a:pt x="56" y="82"/>
                  </a:lnTo>
                  <a:lnTo>
                    <a:pt x="71" y="119"/>
                  </a:lnTo>
                  <a:lnTo>
                    <a:pt x="73" y="150"/>
                  </a:lnTo>
                  <a:lnTo>
                    <a:pt x="32" y="177"/>
                  </a:lnTo>
                  <a:lnTo>
                    <a:pt x="38" y="202"/>
                  </a:lnTo>
                  <a:lnTo>
                    <a:pt x="51" y="185"/>
                  </a:lnTo>
                  <a:lnTo>
                    <a:pt x="59" y="190"/>
                  </a:lnTo>
                  <a:lnTo>
                    <a:pt x="62" y="178"/>
                  </a:lnTo>
                  <a:lnTo>
                    <a:pt x="94" y="160"/>
                  </a:lnTo>
                  <a:lnTo>
                    <a:pt x="90" y="109"/>
                  </a:lnTo>
                  <a:lnTo>
                    <a:pt x="46" y="62"/>
                  </a:lnTo>
                  <a:lnTo>
                    <a:pt x="51" y="46"/>
                  </a:lnTo>
                  <a:lnTo>
                    <a:pt x="77" y="23"/>
                  </a:lnTo>
                  <a:lnTo>
                    <a:pt x="40" y="0"/>
                  </a:lnTo>
                  <a:lnTo>
                    <a:pt x="0" y="10"/>
                  </a:lnTo>
                </a:path>
              </a:pathLst>
            </a:custGeom>
            <a:grpFill/>
            <a:ln w="6350">
              <a:solidFill>
                <a:schemeClr val="bg1"/>
              </a:solidFill>
              <a:round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>
                <a:defRPr/>
              </a:pPr>
              <a:endParaRPr lang="en-GB" dirty="0"/>
            </a:p>
          </p:txBody>
        </p:sp>
        <p:sp>
          <p:nvSpPr>
            <p:cNvPr id="62" name="Freeform 61"/>
            <p:cNvSpPr>
              <a:spLocks/>
            </p:cNvSpPr>
            <p:nvPr/>
          </p:nvSpPr>
          <p:spPr bwMode="auto">
            <a:xfrm>
              <a:off x="3628181" y="3576258"/>
              <a:ext cx="126999" cy="60325"/>
            </a:xfrm>
            <a:custGeom>
              <a:avLst/>
              <a:gdLst>
                <a:gd name="T0" fmla="*/ 0 w 102"/>
                <a:gd name="T1" fmla="*/ 3439837 h 46"/>
                <a:gd name="T2" fmla="*/ 37206018 w 102"/>
                <a:gd name="T3" fmla="*/ 0 h 46"/>
                <a:gd name="T4" fmla="*/ 72863135 w 102"/>
                <a:gd name="T5" fmla="*/ 15478608 h 46"/>
                <a:gd name="T6" fmla="*/ 86814474 w 102"/>
                <a:gd name="T7" fmla="*/ 32676478 h 46"/>
                <a:gd name="T8" fmla="*/ 105418723 w 102"/>
                <a:gd name="T9" fmla="*/ 32676478 h 46"/>
                <a:gd name="T10" fmla="*/ 119371288 w 102"/>
                <a:gd name="T11" fmla="*/ 24077546 h 46"/>
                <a:gd name="T12" fmla="*/ 128672167 w 102"/>
                <a:gd name="T13" fmla="*/ 22356972 h 46"/>
                <a:gd name="T14" fmla="*/ 137974292 w 102"/>
                <a:gd name="T15" fmla="*/ 39556149 h 46"/>
                <a:gd name="T16" fmla="*/ 155027149 w 102"/>
                <a:gd name="T17" fmla="*/ 44715256 h 46"/>
                <a:gd name="T18" fmla="*/ 150376710 w 102"/>
                <a:gd name="T19" fmla="*/ 51593615 h 46"/>
                <a:gd name="T20" fmla="*/ 156577296 w 102"/>
                <a:gd name="T21" fmla="*/ 65352956 h 46"/>
                <a:gd name="T22" fmla="*/ 155027149 w 102"/>
                <a:gd name="T23" fmla="*/ 75671151 h 46"/>
                <a:gd name="T24" fmla="*/ 137974292 w 102"/>
                <a:gd name="T25" fmla="*/ 60192548 h 46"/>
                <a:gd name="T26" fmla="*/ 128672167 w 102"/>
                <a:gd name="T27" fmla="*/ 55033451 h 46"/>
                <a:gd name="T28" fmla="*/ 119371288 w 102"/>
                <a:gd name="T29" fmla="*/ 55033451 h 46"/>
                <a:gd name="T30" fmla="*/ 114719603 w 102"/>
                <a:gd name="T31" fmla="*/ 72231316 h 46"/>
                <a:gd name="T32" fmla="*/ 103868576 w 102"/>
                <a:gd name="T33" fmla="*/ 67072218 h 46"/>
                <a:gd name="T34" fmla="*/ 83714181 w 102"/>
                <a:gd name="T35" fmla="*/ 77391724 h 46"/>
                <a:gd name="T36" fmla="*/ 58910570 w 102"/>
                <a:gd name="T37" fmla="*/ 75671151 h 46"/>
                <a:gd name="T38" fmla="*/ 58910570 w 102"/>
                <a:gd name="T39" fmla="*/ 44715256 h 46"/>
                <a:gd name="T40" fmla="*/ 20153156 w 102"/>
                <a:gd name="T41" fmla="*/ 17197870 h 46"/>
                <a:gd name="T42" fmla="*/ 0 w 102"/>
                <a:gd name="T43" fmla="*/ 3439837 h 46"/>
                <a:gd name="T44" fmla="*/ 0 w 102"/>
                <a:gd name="T45" fmla="*/ 3439837 h 4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02"/>
                <a:gd name="T70" fmla="*/ 0 h 46"/>
                <a:gd name="T71" fmla="*/ 102 w 102"/>
                <a:gd name="T72" fmla="*/ 46 h 4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02" h="46">
                  <a:moveTo>
                    <a:pt x="0" y="2"/>
                  </a:moveTo>
                  <a:lnTo>
                    <a:pt x="24" y="0"/>
                  </a:lnTo>
                  <a:lnTo>
                    <a:pt x="47" y="9"/>
                  </a:lnTo>
                  <a:lnTo>
                    <a:pt x="56" y="19"/>
                  </a:lnTo>
                  <a:lnTo>
                    <a:pt x="68" y="19"/>
                  </a:lnTo>
                  <a:lnTo>
                    <a:pt x="77" y="14"/>
                  </a:lnTo>
                  <a:lnTo>
                    <a:pt x="83" y="13"/>
                  </a:lnTo>
                  <a:lnTo>
                    <a:pt x="89" y="23"/>
                  </a:lnTo>
                  <a:lnTo>
                    <a:pt x="100" y="26"/>
                  </a:lnTo>
                  <a:lnTo>
                    <a:pt x="97" y="30"/>
                  </a:lnTo>
                  <a:lnTo>
                    <a:pt x="101" y="38"/>
                  </a:lnTo>
                  <a:lnTo>
                    <a:pt x="100" y="44"/>
                  </a:lnTo>
                  <a:lnTo>
                    <a:pt x="89" y="35"/>
                  </a:lnTo>
                  <a:lnTo>
                    <a:pt x="83" y="32"/>
                  </a:lnTo>
                  <a:lnTo>
                    <a:pt x="77" y="32"/>
                  </a:lnTo>
                  <a:lnTo>
                    <a:pt x="74" y="42"/>
                  </a:lnTo>
                  <a:lnTo>
                    <a:pt x="67" y="39"/>
                  </a:lnTo>
                  <a:lnTo>
                    <a:pt x="54" y="45"/>
                  </a:lnTo>
                  <a:lnTo>
                    <a:pt x="38" y="44"/>
                  </a:lnTo>
                  <a:lnTo>
                    <a:pt x="38" y="26"/>
                  </a:lnTo>
                  <a:lnTo>
                    <a:pt x="13" y="10"/>
                  </a:lnTo>
                  <a:lnTo>
                    <a:pt x="0" y="2"/>
                  </a:lnTo>
                </a:path>
              </a:pathLst>
            </a:custGeom>
            <a:grpFill/>
            <a:ln w="6350">
              <a:solidFill>
                <a:schemeClr val="bg1"/>
              </a:solidFill>
              <a:round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>
                <a:defRPr/>
              </a:pPr>
              <a:endParaRPr lang="en-GB" dirty="0"/>
            </a:p>
          </p:txBody>
        </p:sp>
        <p:sp>
          <p:nvSpPr>
            <p:cNvPr id="63" name="Freeform 62"/>
            <p:cNvSpPr>
              <a:spLocks/>
            </p:cNvSpPr>
            <p:nvPr/>
          </p:nvSpPr>
          <p:spPr bwMode="auto">
            <a:xfrm>
              <a:off x="3718669" y="3609595"/>
              <a:ext cx="104774" cy="90490"/>
            </a:xfrm>
            <a:custGeom>
              <a:avLst/>
              <a:gdLst>
                <a:gd name="T0" fmla="*/ 48621765 w 85"/>
                <a:gd name="T1" fmla="*/ 3439855 h 69"/>
                <a:gd name="T2" fmla="*/ 54698713 w 85"/>
                <a:gd name="T3" fmla="*/ 3439855 h 69"/>
                <a:gd name="T4" fmla="*/ 74451875 w 85"/>
                <a:gd name="T5" fmla="*/ 10319564 h 69"/>
                <a:gd name="T6" fmla="*/ 92683970 w 85"/>
                <a:gd name="T7" fmla="*/ 25796947 h 69"/>
                <a:gd name="T8" fmla="*/ 103320478 w 85"/>
                <a:gd name="T9" fmla="*/ 44715498 h 69"/>
                <a:gd name="T10" fmla="*/ 127630734 w 85"/>
                <a:gd name="T11" fmla="*/ 65353310 h 69"/>
                <a:gd name="T12" fmla="*/ 115475606 w 85"/>
                <a:gd name="T13" fmla="*/ 70512435 h 69"/>
                <a:gd name="T14" fmla="*/ 106358952 w 85"/>
                <a:gd name="T15" fmla="*/ 84271851 h 69"/>
                <a:gd name="T16" fmla="*/ 104840331 w 85"/>
                <a:gd name="T17" fmla="*/ 91150268 h 69"/>
                <a:gd name="T18" fmla="*/ 100282004 w 85"/>
                <a:gd name="T19" fmla="*/ 116948516 h 69"/>
                <a:gd name="T20" fmla="*/ 82048695 w 85"/>
                <a:gd name="T21" fmla="*/ 110068809 h 69"/>
                <a:gd name="T22" fmla="*/ 79010202 w 85"/>
                <a:gd name="T23" fmla="*/ 87710414 h 69"/>
                <a:gd name="T24" fmla="*/ 60776893 w 85"/>
                <a:gd name="T25" fmla="*/ 96310704 h 69"/>
                <a:gd name="T26" fmla="*/ 44063438 w 85"/>
                <a:gd name="T27" fmla="*/ 108348226 h 69"/>
                <a:gd name="T28" fmla="*/ 33426921 w 85"/>
                <a:gd name="T29" fmla="*/ 106628955 h 69"/>
                <a:gd name="T30" fmla="*/ 24310266 w 85"/>
                <a:gd name="T31" fmla="*/ 94590122 h 69"/>
                <a:gd name="T32" fmla="*/ 18233314 w 85"/>
                <a:gd name="T33" fmla="*/ 84271851 h 69"/>
                <a:gd name="T34" fmla="*/ 25830119 w 85"/>
                <a:gd name="T35" fmla="*/ 73952289 h 69"/>
                <a:gd name="T36" fmla="*/ 30388447 w 85"/>
                <a:gd name="T37" fmla="*/ 82551268 h 69"/>
                <a:gd name="T38" fmla="*/ 53180092 w 85"/>
                <a:gd name="T39" fmla="*/ 94590122 h 69"/>
                <a:gd name="T40" fmla="*/ 57738419 w 85"/>
                <a:gd name="T41" fmla="*/ 84271851 h 69"/>
                <a:gd name="T42" fmla="*/ 36466627 w 85"/>
                <a:gd name="T43" fmla="*/ 65353310 h 69"/>
                <a:gd name="T44" fmla="*/ 30388447 w 85"/>
                <a:gd name="T45" fmla="*/ 49874623 h 69"/>
                <a:gd name="T46" fmla="*/ 22791646 w 85"/>
                <a:gd name="T47" fmla="*/ 44715498 h 69"/>
                <a:gd name="T48" fmla="*/ 22791646 w 85"/>
                <a:gd name="T49" fmla="*/ 34395926 h 69"/>
                <a:gd name="T50" fmla="*/ 13674986 w 85"/>
                <a:gd name="T51" fmla="*/ 30957384 h 69"/>
                <a:gd name="T52" fmla="*/ 0 w 85"/>
                <a:gd name="T53" fmla="*/ 29236801 h 69"/>
                <a:gd name="T54" fmla="*/ 4558328 w 85"/>
                <a:gd name="T55" fmla="*/ 17197963 h 69"/>
                <a:gd name="T56" fmla="*/ 6078183 w 85"/>
                <a:gd name="T57" fmla="*/ 10319564 h 69"/>
                <a:gd name="T58" fmla="*/ 16713460 w 85"/>
                <a:gd name="T59" fmla="*/ 10319564 h 69"/>
                <a:gd name="T60" fmla="*/ 22791646 w 85"/>
                <a:gd name="T61" fmla="*/ 15478692 h 69"/>
                <a:gd name="T62" fmla="*/ 39505101 w 85"/>
                <a:gd name="T63" fmla="*/ 30957384 h 69"/>
                <a:gd name="T64" fmla="*/ 41023731 w 85"/>
                <a:gd name="T65" fmla="*/ 20637817 h 69"/>
                <a:gd name="T66" fmla="*/ 34946774 w 85"/>
                <a:gd name="T67" fmla="*/ 8598982 h 69"/>
                <a:gd name="T68" fmla="*/ 39505101 w 85"/>
                <a:gd name="T69" fmla="*/ 0 h 69"/>
                <a:gd name="T70" fmla="*/ 48621765 w 85"/>
                <a:gd name="T71" fmla="*/ 3439855 h 69"/>
                <a:gd name="T72" fmla="*/ 48621765 w 85"/>
                <a:gd name="T73" fmla="*/ 3439855 h 69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85"/>
                <a:gd name="T112" fmla="*/ 0 h 69"/>
                <a:gd name="T113" fmla="*/ 85 w 85"/>
                <a:gd name="T114" fmla="*/ 69 h 69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85" h="69">
                  <a:moveTo>
                    <a:pt x="32" y="2"/>
                  </a:moveTo>
                  <a:lnTo>
                    <a:pt x="36" y="2"/>
                  </a:lnTo>
                  <a:lnTo>
                    <a:pt x="49" y="6"/>
                  </a:lnTo>
                  <a:lnTo>
                    <a:pt x="61" y="15"/>
                  </a:lnTo>
                  <a:lnTo>
                    <a:pt x="68" y="26"/>
                  </a:lnTo>
                  <a:lnTo>
                    <a:pt x="84" y="38"/>
                  </a:lnTo>
                  <a:lnTo>
                    <a:pt x="76" y="41"/>
                  </a:lnTo>
                  <a:lnTo>
                    <a:pt x="70" y="49"/>
                  </a:lnTo>
                  <a:lnTo>
                    <a:pt x="69" y="53"/>
                  </a:lnTo>
                  <a:lnTo>
                    <a:pt x="66" y="68"/>
                  </a:lnTo>
                  <a:lnTo>
                    <a:pt x="54" y="64"/>
                  </a:lnTo>
                  <a:lnTo>
                    <a:pt x="52" y="51"/>
                  </a:lnTo>
                  <a:lnTo>
                    <a:pt x="40" y="56"/>
                  </a:lnTo>
                  <a:lnTo>
                    <a:pt x="29" y="63"/>
                  </a:lnTo>
                  <a:lnTo>
                    <a:pt x="22" y="62"/>
                  </a:lnTo>
                  <a:lnTo>
                    <a:pt x="16" y="55"/>
                  </a:lnTo>
                  <a:lnTo>
                    <a:pt x="12" y="49"/>
                  </a:lnTo>
                  <a:lnTo>
                    <a:pt x="17" y="43"/>
                  </a:lnTo>
                  <a:lnTo>
                    <a:pt x="20" y="48"/>
                  </a:lnTo>
                  <a:lnTo>
                    <a:pt x="35" y="55"/>
                  </a:lnTo>
                  <a:lnTo>
                    <a:pt x="38" y="49"/>
                  </a:lnTo>
                  <a:lnTo>
                    <a:pt x="24" y="38"/>
                  </a:lnTo>
                  <a:lnTo>
                    <a:pt x="20" y="29"/>
                  </a:lnTo>
                  <a:lnTo>
                    <a:pt x="15" y="26"/>
                  </a:lnTo>
                  <a:lnTo>
                    <a:pt x="15" y="20"/>
                  </a:lnTo>
                  <a:lnTo>
                    <a:pt x="9" y="18"/>
                  </a:lnTo>
                  <a:lnTo>
                    <a:pt x="0" y="17"/>
                  </a:lnTo>
                  <a:lnTo>
                    <a:pt x="3" y="10"/>
                  </a:lnTo>
                  <a:lnTo>
                    <a:pt x="4" y="6"/>
                  </a:lnTo>
                  <a:lnTo>
                    <a:pt x="11" y="6"/>
                  </a:lnTo>
                  <a:lnTo>
                    <a:pt x="15" y="9"/>
                  </a:lnTo>
                  <a:lnTo>
                    <a:pt x="26" y="18"/>
                  </a:lnTo>
                  <a:lnTo>
                    <a:pt x="27" y="12"/>
                  </a:lnTo>
                  <a:lnTo>
                    <a:pt x="23" y="5"/>
                  </a:lnTo>
                  <a:lnTo>
                    <a:pt x="26" y="0"/>
                  </a:lnTo>
                  <a:lnTo>
                    <a:pt x="32" y="2"/>
                  </a:lnTo>
                </a:path>
              </a:pathLst>
            </a:custGeom>
            <a:grpFill/>
            <a:ln w="6350">
              <a:solidFill>
                <a:schemeClr val="bg1"/>
              </a:solidFill>
              <a:round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>
                <a:defRPr/>
              </a:pPr>
              <a:endParaRPr lang="en-GB" dirty="0"/>
            </a:p>
          </p:txBody>
        </p:sp>
        <p:sp>
          <p:nvSpPr>
            <p:cNvPr id="64" name="Freeform 63"/>
            <p:cNvSpPr>
              <a:spLocks/>
            </p:cNvSpPr>
            <p:nvPr/>
          </p:nvSpPr>
          <p:spPr bwMode="auto">
            <a:xfrm>
              <a:off x="3694855" y="3627058"/>
              <a:ext cx="74613" cy="55562"/>
            </a:xfrm>
            <a:custGeom>
              <a:avLst/>
              <a:gdLst>
                <a:gd name="T0" fmla="*/ 0 w 57"/>
                <a:gd name="T1" fmla="*/ 10017957 h 43"/>
                <a:gd name="T2" fmla="*/ 11994369 w 57"/>
                <a:gd name="T3" fmla="*/ 21705362 h 43"/>
                <a:gd name="T4" fmla="*/ 25702218 w 57"/>
                <a:gd name="T5" fmla="*/ 38401091 h 43"/>
                <a:gd name="T6" fmla="*/ 47977476 w 57"/>
                <a:gd name="T7" fmla="*/ 61775897 h 43"/>
                <a:gd name="T8" fmla="*/ 61685320 w 57"/>
                <a:gd name="T9" fmla="*/ 48419056 h 43"/>
                <a:gd name="T10" fmla="*/ 63398800 w 57"/>
                <a:gd name="T11" fmla="*/ 60106454 h 43"/>
                <a:gd name="T12" fmla="*/ 73679684 w 57"/>
                <a:gd name="T13" fmla="*/ 61775897 h 43"/>
                <a:gd name="T14" fmla="*/ 89101029 w 57"/>
                <a:gd name="T15" fmla="*/ 70124408 h 43"/>
                <a:gd name="T16" fmla="*/ 95954951 w 57"/>
                <a:gd name="T17" fmla="*/ 60106454 h 43"/>
                <a:gd name="T18" fmla="*/ 71966203 w 57"/>
                <a:gd name="T19" fmla="*/ 41739979 h 43"/>
                <a:gd name="T20" fmla="*/ 66825762 w 57"/>
                <a:gd name="T21" fmla="*/ 26713693 h 43"/>
                <a:gd name="T22" fmla="*/ 56544878 w 57"/>
                <a:gd name="T23" fmla="*/ 21705362 h 43"/>
                <a:gd name="T24" fmla="*/ 56544878 w 57"/>
                <a:gd name="T25" fmla="*/ 11687403 h 43"/>
                <a:gd name="T26" fmla="*/ 46263995 w 57"/>
                <a:gd name="T27" fmla="*/ 8348513 h 43"/>
                <a:gd name="T28" fmla="*/ 30842660 w 57"/>
                <a:gd name="T29" fmla="*/ 5008332 h 43"/>
                <a:gd name="T30" fmla="*/ 17134811 w 57"/>
                <a:gd name="T31" fmla="*/ 0 h 43"/>
                <a:gd name="T32" fmla="*/ 5140443 w 57"/>
                <a:gd name="T33" fmla="*/ 1669444 h 43"/>
                <a:gd name="T34" fmla="*/ 0 w 57"/>
                <a:gd name="T35" fmla="*/ 10017957 h 43"/>
                <a:gd name="T36" fmla="*/ 0 w 57"/>
                <a:gd name="T37" fmla="*/ 10017957 h 43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57"/>
                <a:gd name="T58" fmla="*/ 0 h 43"/>
                <a:gd name="T59" fmla="*/ 57 w 57"/>
                <a:gd name="T60" fmla="*/ 43 h 43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57" h="43">
                  <a:moveTo>
                    <a:pt x="0" y="6"/>
                  </a:moveTo>
                  <a:lnTo>
                    <a:pt x="7" y="13"/>
                  </a:lnTo>
                  <a:lnTo>
                    <a:pt x="15" y="23"/>
                  </a:lnTo>
                  <a:lnTo>
                    <a:pt x="28" y="37"/>
                  </a:lnTo>
                  <a:lnTo>
                    <a:pt x="36" y="29"/>
                  </a:lnTo>
                  <a:lnTo>
                    <a:pt x="37" y="36"/>
                  </a:lnTo>
                  <a:lnTo>
                    <a:pt x="43" y="37"/>
                  </a:lnTo>
                  <a:lnTo>
                    <a:pt x="52" y="42"/>
                  </a:lnTo>
                  <a:lnTo>
                    <a:pt x="56" y="36"/>
                  </a:lnTo>
                  <a:lnTo>
                    <a:pt x="42" y="25"/>
                  </a:lnTo>
                  <a:lnTo>
                    <a:pt x="39" y="16"/>
                  </a:lnTo>
                  <a:lnTo>
                    <a:pt x="33" y="13"/>
                  </a:lnTo>
                  <a:lnTo>
                    <a:pt x="33" y="7"/>
                  </a:lnTo>
                  <a:lnTo>
                    <a:pt x="27" y="5"/>
                  </a:lnTo>
                  <a:lnTo>
                    <a:pt x="18" y="3"/>
                  </a:lnTo>
                  <a:lnTo>
                    <a:pt x="10" y="0"/>
                  </a:lnTo>
                  <a:lnTo>
                    <a:pt x="3" y="1"/>
                  </a:lnTo>
                  <a:lnTo>
                    <a:pt x="0" y="6"/>
                  </a:lnTo>
                </a:path>
              </a:pathLst>
            </a:custGeom>
            <a:grpFill/>
            <a:ln w="6350">
              <a:solidFill>
                <a:schemeClr val="bg1"/>
              </a:solidFill>
              <a:round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>
                <a:defRPr/>
              </a:pPr>
              <a:endParaRPr lang="en-GB" dirty="0"/>
            </a:p>
          </p:txBody>
        </p:sp>
        <p:sp>
          <p:nvSpPr>
            <p:cNvPr id="65" name="Freeform 64"/>
            <p:cNvSpPr>
              <a:spLocks/>
            </p:cNvSpPr>
            <p:nvPr/>
          </p:nvSpPr>
          <p:spPr bwMode="auto">
            <a:xfrm>
              <a:off x="3736131" y="3320667"/>
              <a:ext cx="711192" cy="322266"/>
            </a:xfrm>
            <a:custGeom>
              <a:avLst/>
              <a:gdLst>
                <a:gd name="T0" fmla="*/ 837896752 w 572"/>
                <a:gd name="T1" fmla="*/ 173329062 h 246"/>
                <a:gd name="T2" fmla="*/ 749778861 w 572"/>
                <a:gd name="T3" fmla="*/ 163032328 h 246"/>
                <a:gd name="T4" fmla="*/ 717313589 w 572"/>
                <a:gd name="T5" fmla="*/ 130426133 h 246"/>
                <a:gd name="T6" fmla="*/ 675574125 w 572"/>
                <a:gd name="T7" fmla="*/ 135574479 h 246"/>
                <a:gd name="T8" fmla="*/ 635379996 w 572"/>
                <a:gd name="T9" fmla="*/ 121845555 h 246"/>
                <a:gd name="T10" fmla="*/ 562720752 w 572"/>
                <a:gd name="T11" fmla="*/ 70362068 h 246"/>
                <a:gd name="T12" fmla="*/ 471510634 w 572"/>
                <a:gd name="T13" fmla="*/ 51483487 h 246"/>
                <a:gd name="T14" fmla="*/ 408126826 w 572"/>
                <a:gd name="T15" fmla="*/ 30890090 h 246"/>
                <a:gd name="T16" fmla="*/ 344743018 w 572"/>
                <a:gd name="T17" fmla="*/ 17161161 h 246"/>
                <a:gd name="T18" fmla="*/ 284452602 w 572"/>
                <a:gd name="T19" fmla="*/ 36038437 h 246"/>
                <a:gd name="T20" fmla="*/ 216431076 w 572"/>
                <a:gd name="T21" fmla="*/ 36038437 h 246"/>
                <a:gd name="T22" fmla="*/ 216431076 w 572"/>
                <a:gd name="T23" fmla="*/ 84090992 h 246"/>
                <a:gd name="T24" fmla="*/ 242711894 w 572"/>
                <a:gd name="T25" fmla="*/ 106400515 h 246"/>
                <a:gd name="T26" fmla="*/ 242711894 w 572"/>
                <a:gd name="T27" fmla="*/ 139006710 h 246"/>
                <a:gd name="T28" fmla="*/ 216431076 w 572"/>
                <a:gd name="T29" fmla="*/ 140722826 h 246"/>
                <a:gd name="T30" fmla="*/ 177782595 w 572"/>
                <a:gd name="T31" fmla="*/ 123561671 h 246"/>
                <a:gd name="T32" fmla="*/ 151501738 w 572"/>
                <a:gd name="T33" fmla="*/ 130426133 h 246"/>
                <a:gd name="T34" fmla="*/ 120583201 w 572"/>
                <a:gd name="T35" fmla="*/ 118413324 h 246"/>
                <a:gd name="T36" fmla="*/ 46378446 w 572"/>
                <a:gd name="T37" fmla="*/ 116697208 h 246"/>
                <a:gd name="T38" fmla="*/ 30918546 w 572"/>
                <a:gd name="T39" fmla="*/ 133858364 h 246"/>
                <a:gd name="T40" fmla="*/ 27826320 w 572"/>
                <a:gd name="T41" fmla="*/ 156167866 h 246"/>
                <a:gd name="T42" fmla="*/ 4637720 w 572"/>
                <a:gd name="T43" fmla="*/ 145871173 h 246"/>
                <a:gd name="T44" fmla="*/ 0 w 572"/>
                <a:gd name="T45" fmla="*/ 192206333 h 246"/>
                <a:gd name="T46" fmla="*/ 12367668 w 572"/>
                <a:gd name="T47" fmla="*/ 224813839 h 246"/>
                <a:gd name="T48" fmla="*/ 40193983 w 572"/>
                <a:gd name="T49" fmla="*/ 223097723 h 246"/>
                <a:gd name="T50" fmla="*/ 66474811 w 572"/>
                <a:gd name="T51" fmla="*/ 269432843 h 246"/>
                <a:gd name="T52" fmla="*/ 160777174 w 572"/>
                <a:gd name="T53" fmla="*/ 252271688 h 246"/>
                <a:gd name="T54" fmla="*/ 153047229 w 572"/>
                <a:gd name="T55" fmla="*/ 302039039 h 246"/>
                <a:gd name="T56" fmla="*/ 105123311 w 572"/>
                <a:gd name="T57" fmla="*/ 327780772 h 246"/>
                <a:gd name="T58" fmla="*/ 157684948 w 572"/>
                <a:gd name="T59" fmla="*/ 375833399 h 246"/>
                <a:gd name="T60" fmla="*/ 194787976 w 572"/>
                <a:gd name="T61" fmla="*/ 380981746 h 246"/>
                <a:gd name="T62" fmla="*/ 222614286 w 572"/>
                <a:gd name="T63" fmla="*/ 387846208 h 246"/>
                <a:gd name="T64" fmla="*/ 222614286 w 572"/>
                <a:gd name="T65" fmla="*/ 293458461 h 246"/>
                <a:gd name="T66" fmla="*/ 259717276 w 572"/>
                <a:gd name="T67" fmla="*/ 264284497 h 246"/>
                <a:gd name="T68" fmla="*/ 272084939 w 572"/>
                <a:gd name="T69" fmla="*/ 252271688 h 246"/>
                <a:gd name="T70" fmla="*/ 290635812 w 572"/>
                <a:gd name="T71" fmla="*/ 260852265 h 246"/>
                <a:gd name="T72" fmla="*/ 299911249 w 572"/>
                <a:gd name="T73" fmla="*/ 267716728 h 246"/>
                <a:gd name="T74" fmla="*/ 323101084 w 572"/>
                <a:gd name="T75" fmla="*/ 307187385 h 246"/>
                <a:gd name="T76" fmla="*/ 343197526 w 572"/>
                <a:gd name="T77" fmla="*/ 332929119 h 246"/>
                <a:gd name="T78" fmla="*/ 394213671 w 572"/>
                <a:gd name="T79" fmla="*/ 332929119 h 246"/>
                <a:gd name="T80" fmla="*/ 414311279 w 572"/>
                <a:gd name="T81" fmla="*/ 398142901 h 246"/>
                <a:gd name="T82" fmla="*/ 435954379 w 572"/>
                <a:gd name="T83" fmla="*/ 420452403 h 246"/>
                <a:gd name="T84" fmla="*/ 486969280 w 572"/>
                <a:gd name="T85" fmla="*/ 410155710 h 246"/>
                <a:gd name="T86" fmla="*/ 547260862 w 572"/>
                <a:gd name="T87" fmla="*/ 410155710 h 246"/>
                <a:gd name="T88" fmla="*/ 544169878 w 572"/>
                <a:gd name="T89" fmla="*/ 382697861 h 246"/>
                <a:gd name="T90" fmla="*/ 554990807 w 572"/>
                <a:gd name="T91" fmla="*/ 368968937 h 246"/>
                <a:gd name="T92" fmla="*/ 592093796 w 572"/>
                <a:gd name="T93" fmla="*/ 374117284 h 246"/>
                <a:gd name="T94" fmla="*/ 644655433 w 572"/>
                <a:gd name="T95" fmla="*/ 360388359 h 246"/>
                <a:gd name="T96" fmla="*/ 732773479 w 572"/>
                <a:gd name="T97" fmla="*/ 379265630 h 246"/>
                <a:gd name="T98" fmla="*/ 732773479 w 572"/>
                <a:gd name="T99" fmla="*/ 319200194 h 246"/>
                <a:gd name="T100" fmla="*/ 799248270 w 572"/>
                <a:gd name="T101" fmla="*/ 252271688 h 246"/>
                <a:gd name="T102" fmla="*/ 861086587 w 572"/>
                <a:gd name="T103" fmla="*/ 216233261 h 24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572"/>
                <a:gd name="T157" fmla="*/ 0 h 246"/>
                <a:gd name="T158" fmla="*/ 572 w 572"/>
                <a:gd name="T159" fmla="*/ 246 h 24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572" h="246">
                  <a:moveTo>
                    <a:pt x="557" y="126"/>
                  </a:moveTo>
                  <a:lnTo>
                    <a:pt x="571" y="121"/>
                  </a:lnTo>
                  <a:lnTo>
                    <a:pt x="542" y="101"/>
                  </a:lnTo>
                  <a:lnTo>
                    <a:pt x="524" y="109"/>
                  </a:lnTo>
                  <a:lnTo>
                    <a:pt x="497" y="102"/>
                  </a:lnTo>
                  <a:lnTo>
                    <a:pt x="485" y="95"/>
                  </a:lnTo>
                  <a:lnTo>
                    <a:pt x="474" y="95"/>
                  </a:lnTo>
                  <a:lnTo>
                    <a:pt x="467" y="84"/>
                  </a:lnTo>
                  <a:lnTo>
                    <a:pt x="464" y="76"/>
                  </a:lnTo>
                  <a:lnTo>
                    <a:pt x="454" y="76"/>
                  </a:lnTo>
                  <a:lnTo>
                    <a:pt x="446" y="76"/>
                  </a:lnTo>
                  <a:lnTo>
                    <a:pt x="437" y="79"/>
                  </a:lnTo>
                  <a:lnTo>
                    <a:pt x="424" y="66"/>
                  </a:lnTo>
                  <a:lnTo>
                    <a:pt x="418" y="68"/>
                  </a:lnTo>
                  <a:lnTo>
                    <a:pt x="411" y="71"/>
                  </a:lnTo>
                  <a:lnTo>
                    <a:pt x="404" y="73"/>
                  </a:lnTo>
                  <a:lnTo>
                    <a:pt x="392" y="63"/>
                  </a:lnTo>
                  <a:lnTo>
                    <a:pt x="364" y="41"/>
                  </a:lnTo>
                  <a:lnTo>
                    <a:pt x="342" y="27"/>
                  </a:lnTo>
                  <a:lnTo>
                    <a:pt x="328" y="15"/>
                  </a:lnTo>
                  <a:lnTo>
                    <a:pt x="305" y="30"/>
                  </a:lnTo>
                  <a:lnTo>
                    <a:pt x="301" y="19"/>
                  </a:lnTo>
                  <a:lnTo>
                    <a:pt x="268" y="18"/>
                  </a:lnTo>
                  <a:lnTo>
                    <a:pt x="264" y="18"/>
                  </a:lnTo>
                  <a:lnTo>
                    <a:pt x="249" y="0"/>
                  </a:lnTo>
                  <a:lnTo>
                    <a:pt x="233" y="2"/>
                  </a:lnTo>
                  <a:lnTo>
                    <a:pt x="223" y="10"/>
                  </a:lnTo>
                  <a:lnTo>
                    <a:pt x="202" y="14"/>
                  </a:lnTo>
                  <a:lnTo>
                    <a:pt x="195" y="10"/>
                  </a:lnTo>
                  <a:lnTo>
                    <a:pt x="184" y="21"/>
                  </a:lnTo>
                  <a:lnTo>
                    <a:pt x="176" y="19"/>
                  </a:lnTo>
                  <a:lnTo>
                    <a:pt x="146" y="22"/>
                  </a:lnTo>
                  <a:lnTo>
                    <a:pt x="140" y="21"/>
                  </a:lnTo>
                  <a:lnTo>
                    <a:pt x="136" y="23"/>
                  </a:lnTo>
                  <a:lnTo>
                    <a:pt x="148" y="36"/>
                  </a:lnTo>
                  <a:lnTo>
                    <a:pt x="140" y="49"/>
                  </a:lnTo>
                  <a:lnTo>
                    <a:pt x="141" y="58"/>
                  </a:lnTo>
                  <a:lnTo>
                    <a:pt x="141" y="62"/>
                  </a:lnTo>
                  <a:lnTo>
                    <a:pt x="157" y="62"/>
                  </a:lnTo>
                  <a:lnTo>
                    <a:pt x="162" y="71"/>
                  </a:lnTo>
                  <a:lnTo>
                    <a:pt x="162" y="79"/>
                  </a:lnTo>
                  <a:lnTo>
                    <a:pt x="157" y="81"/>
                  </a:lnTo>
                  <a:lnTo>
                    <a:pt x="151" y="76"/>
                  </a:lnTo>
                  <a:lnTo>
                    <a:pt x="144" y="79"/>
                  </a:lnTo>
                  <a:lnTo>
                    <a:pt x="140" y="82"/>
                  </a:lnTo>
                  <a:lnTo>
                    <a:pt x="129" y="76"/>
                  </a:lnTo>
                  <a:lnTo>
                    <a:pt x="125" y="69"/>
                  </a:lnTo>
                  <a:lnTo>
                    <a:pt x="115" y="72"/>
                  </a:lnTo>
                  <a:lnTo>
                    <a:pt x="115" y="75"/>
                  </a:lnTo>
                  <a:lnTo>
                    <a:pt x="108" y="69"/>
                  </a:lnTo>
                  <a:lnTo>
                    <a:pt x="98" y="76"/>
                  </a:lnTo>
                  <a:lnTo>
                    <a:pt x="86" y="79"/>
                  </a:lnTo>
                  <a:lnTo>
                    <a:pt x="82" y="76"/>
                  </a:lnTo>
                  <a:lnTo>
                    <a:pt x="78" y="69"/>
                  </a:lnTo>
                  <a:lnTo>
                    <a:pt x="63" y="68"/>
                  </a:lnTo>
                  <a:lnTo>
                    <a:pt x="36" y="66"/>
                  </a:lnTo>
                  <a:lnTo>
                    <a:pt x="30" y="68"/>
                  </a:lnTo>
                  <a:lnTo>
                    <a:pt x="28" y="72"/>
                  </a:lnTo>
                  <a:lnTo>
                    <a:pt x="24" y="71"/>
                  </a:lnTo>
                  <a:lnTo>
                    <a:pt x="20" y="78"/>
                  </a:lnTo>
                  <a:lnTo>
                    <a:pt x="16" y="84"/>
                  </a:lnTo>
                  <a:lnTo>
                    <a:pt x="16" y="86"/>
                  </a:lnTo>
                  <a:lnTo>
                    <a:pt x="18" y="91"/>
                  </a:lnTo>
                  <a:lnTo>
                    <a:pt x="14" y="93"/>
                  </a:lnTo>
                  <a:lnTo>
                    <a:pt x="9" y="84"/>
                  </a:lnTo>
                  <a:lnTo>
                    <a:pt x="3" y="85"/>
                  </a:lnTo>
                  <a:lnTo>
                    <a:pt x="0" y="98"/>
                  </a:lnTo>
                  <a:lnTo>
                    <a:pt x="0" y="105"/>
                  </a:lnTo>
                  <a:lnTo>
                    <a:pt x="0" y="112"/>
                  </a:lnTo>
                  <a:lnTo>
                    <a:pt x="4" y="118"/>
                  </a:lnTo>
                  <a:lnTo>
                    <a:pt x="8" y="123"/>
                  </a:lnTo>
                  <a:lnTo>
                    <a:pt x="8" y="131"/>
                  </a:lnTo>
                  <a:lnTo>
                    <a:pt x="14" y="130"/>
                  </a:lnTo>
                  <a:lnTo>
                    <a:pt x="22" y="124"/>
                  </a:lnTo>
                  <a:lnTo>
                    <a:pt x="26" y="130"/>
                  </a:lnTo>
                  <a:lnTo>
                    <a:pt x="32" y="137"/>
                  </a:lnTo>
                  <a:lnTo>
                    <a:pt x="37" y="144"/>
                  </a:lnTo>
                  <a:lnTo>
                    <a:pt x="43" y="157"/>
                  </a:lnTo>
                  <a:lnTo>
                    <a:pt x="55" y="154"/>
                  </a:lnTo>
                  <a:lnTo>
                    <a:pt x="74" y="150"/>
                  </a:lnTo>
                  <a:lnTo>
                    <a:pt x="104" y="147"/>
                  </a:lnTo>
                  <a:lnTo>
                    <a:pt x="111" y="156"/>
                  </a:lnTo>
                  <a:lnTo>
                    <a:pt x="112" y="172"/>
                  </a:lnTo>
                  <a:lnTo>
                    <a:pt x="99" y="176"/>
                  </a:lnTo>
                  <a:lnTo>
                    <a:pt x="86" y="179"/>
                  </a:lnTo>
                  <a:lnTo>
                    <a:pt x="87" y="191"/>
                  </a:lnTo>
                  <a:lnTo>
                    <a:pt x="68" y="191"/>
                  </a:lnTo>
                  <a:lnTo>
                    <a:pt x="86" y="215"/>
                  </a:lnTo>
                  <a:lnTo>
                    <a:pt x="94" y="217"/>
                  </a:lnTo>
                  <a:lnTo>
                    <a:pt x="102" y="219"/>
                  </a:lnTo>
                  <a:lnTo>
                    <a:pt x="106" y="229"/>
                  </a:lnTo>
                  <a:lnTo>
                    <a:pt x="110" y="225"/>
                  </a:lnTo>
                  <a:lnTo>
                    <a:pt x="126" y="222"/>
                  </a:lnTo>
                  <a:lnTo>
                    <a:pt x="134" y="226"/>
                  </a:lnTo>
                  <a:lnTo>
                    <a:pt x="140" y="231"/>
                  </a:lnTo>
                  <a:lnTo>
                    <a:pt x="144" y="226"/>
                  </a:lnTo>
                  <a:lnTo>
                    <a:pt x="155" y="228"/>
                  </a:lnTo>
                  <a:lnTo>
                    <a:pt x="137" y="174"/>
                  </a:lnTo>
                  <a:lnTo>
                    <a:pt x="144" y="171"/>
                  </a:lnTo>
                  <a:lnTo>
                    <a:pt x="167" y="159"/>
                  </a:lnTo>
                  <a:lnTo>
                    <a:pt x="171" y="158"/>
                  </a:lnTo>
                  <a:lnTo>
                    <a:pt x="168" y="154"/>
                  </a:lnTo>
                  <a:lnTo>
                    <a:pt x="173" y="156"/>
                  </a:lnTo>
                  <a:lnTo>
                    <a:pt x="173" y="150"/>
                  </a:lnTo>
                  <a:lnTo>
                    <a:pt x="176" y="147"/>
                  </a:lnTo>
                  <a:lnTo>
                    <a:pt x="178" y="148"/>
                  </a:lnTo>
                  <a:lnTo>
                    <a:pt x="183" y="148"/>
                  </a:lnTo>
                  <a:lnTo>
                    <a:pt x="188" y="152"/>
                  </a:lnTo>
                  <a:lnTo>
                    <a:pt x="195" y="145"/>
                  </a:lnTo>
                  <a:lnTo>
                    <a:pt x="198" y="147"/>
                  </a:lnTo>
                  <a:lnTo>
                    <a:pt x="194" y="156"/>
                  </a:lnTo>
                  <a:lnTo>
                    <a:pt x="197" y="169"/>
                  </a:lnTo>
                  <a:lnTo>
                    <a:pt x="209" y="176"/>
                  </a:lnTo>
                  <a:lnTo>
                    <a:pt x="209" y="179"/>
                  </a:lnTo>
                  <a:lnTo>
                    <a:pt x="205" y="185"/>
                  </a:lnTo>
                  <a:lnTo>
                    <a:pt x="207" y="188"/>
                  </a:lnTo>
                  <a:lnTo>
                    <a:pt x="222" y="194"/>
                  </a:lnTo>
                  <a:lnTo>
                    <a:pt x="226" y="202"/>
                  </a:lnTo>
                  <a:lnTo>
                    <a:pt x="240" y="197"/>
                  </a:lnTo>
                  <a:lnTo>
                    <a:pt x="255" y="194"/>
                  </a:lnTo>
                  <a:lnTo>
                    <a:pt x="268" y="218"/>
                  </a:lnTo>
                  <a:lnTo>
                    <a:pt x="272" y="229"/>
                  </a:lnTo>
                  <a:lnTo>
                    <a:pt x="268" y="232"/>
                  </a:lnTo>
                  <a:lnTo>
                    <a:pt x="266" y="236"/>
                  </a:lnTo>
                  <a:lnTo>
                    <a:pt x="278" y="240"/>
                  </a:lnTo>
                  <a:lnTo>
                    <a:pt x="282" y="245"/>
                  </a:lnTo>
                  <a:lnTo>
                    <a:pt x="298" y="240"/>
                  </a:lnTo>
                  <a:lnTo>
                    <a:pt x="304" y="245"/>
                  </a:lnTo>
                  <a:lnTo>
                    <a:pt x="315" y="239"/>
                  </a:lnTo>
                  <a:lnTo>
                    <a:pt x="323" y="238"/>
                  </a:lnTo>
                  <a:lnTo>
                    <a:pt x="333" y="239"/>
                  </a:lnTo>
                  <a:lnTo>
                    <a:pt x="354" y="239"/>
                  </a:lnTo>
                  <a:lnTo>
                    <a:pt x="349" y="235"/>
                  </a:lnTo>
                  <a:lnTo>
                    <a:pt x="349" y="228"/>
                  </a:lnTo>
                  <a:lnTo>
                    <a:pt x="352" y="223"/>
                  </a:lnTo>
                  <a:lnTo>
                    <a:pt x="352" y="219"/>
                  </a:lnTo>
                  <a:lnTo>
                    <a:pt x="345" y="216"/>
                  </a:lnTo>
                  <a:lnTo>
                    <a:pt x="359" y="215"/>
                  </a:lnTo>
                  <a:lnTo>
                    <a:pt x="371" y="216"/>
                  </a:lnTo>
                  <a:lnTo>
                    <a:pt x="373" y="219"/>
                  </a:lnTo>
                  <a:lnTo>
                    <a:pt x="383" y="218"/>
                  </a:lnTo>
                  <a:lnTo>
                    <a:pt x="376" y="207"/>
                  </a:lnTo>
                  <a:lnTo>
                    <a:pt x="383" y="206"/>
                  </a:lnTo>
                  <a:lnTo>
                    <a:pt x="417" y="210"/>
                  </a:lnTo>
                  <a:lnTo>
                    <a:pt x="444" y="212"/>
                  </a:lnTo>
                  <a:lnTo>
                    <a:pt x="464" y="221"/>
                  </a:lnTo>
                  <a:lnTo>
                    <a:pt x="474" y="221"/>
                  </a:lnTo>
                  <a:lnTo>
                    <a:pt x="478" y="231"/>
                  </a:lnTo>
                  <a:lnTo>
                    <a:pt x="485" y="210"/>
                  </a:lnTo>
                  <a:lnTo>
                    <a:pt x="474" y="186"/>
                  </a:lnTo>
                  <a:lnTo>
                    <a:pt x="508" y="179"/>
                  </a:lnTo>
                  <a:lnTo>
                    <a:pt x="512" y="166"/>
                  </a:lnTo>
                  <a:lnTo>
                    <a:pt x="517" y="147"/>
                  </a:lnTo>
                  <a:lnTo>
                    <a:pt x="552" y="148"/>
                  </a:lnTo>
                  <a:lnTo>
                    <a:pt x="557" y="126"/>
                  </a:lnTo>
                </a:path>
              </a:pathLst>
            </a:custGeom>
            <a:grpFill/>
            <a:ln w="6350">
              <a:solidFill>
                <a:schemeClr val="bg1"/>
              </a:solidFill>
              <a:round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>
                <a:defRPr/>
              </a:pPr>
              <a:endParaRPr lang="en-GB" dirty="0"/>
            </a:p>
          </p:txBody>
        </p:sp>
        <p:sp>
          <p:nvSpPr>
            <p:cNvPr id="66" name="Freeform 65"/>
            <p:cNvSpPr>
              <a:spLocks/>
            </p:cNvSpPr>
            <p:nvPr/>
          </p:nvSpPr>
          <p:spPr bwMode="auto">
            <a:xfrm>
              <a:off x="3907578" y="3530219"/>
              <a:ext cx="312735" cy="198440"/>
            </a:xfrm>
            <a:custGeom>
              <a:avLst/>
              <a:gdLst>
                <a:gd name="T0" fmla="*/ 37557332 w 250"/>
                <a:gd name="T1" fmla="*/ 114387181 h 153"/>
                <a:gd name="T2" fmla="*/ 43817105 w 250"/>
                <a:gd name="T3" fmla="*/ 95883169 h 153"/>
                <a:gd name="T4" fmla="*/ 53205497 w 250"/>
                <a:gd name="T5" fmla="*/ 87472254 h 153"/>
                <a:gd name="T6" fmla="*/ 70419843 w 250"/>
                <a:gd name="T7" fmla="*/ 90836620 h 153"/>
                <a:gd name="T8" fmla="*/ 89197899 w 250"/>
                <a:gd name="T9" fmla="*/ 97565352 h 153"/>
                <a:gd name="T10" fmla="*/ 93892720 w 250"/>
                <a:gd name="T11" fmla="*/ 102611900 h 153"/>
                <a:gd name="T12" fmla="*/ 106412245 w 250"/>
                <a:gd name="T13" fmla="*/ 114387181 h 153"/>
                <a:gd name="T14" fmla="*/ 115800637 w 250"/>
                <a:gd name="T15" fmla="*/ 144665176 h 153"/>
                <a:gd name="T16" fmla="*/ 129885103 w 250"/>
                <a:gd name="T17" fmla="*/ 141300810 h 153"/>
                <a:gd name="T18" fmla="*/ 151793020 w 250"/>
                <a:gd name="T19" fmla="*/ 144665176 h 153"/>
                <a:gd name="T20" fmla="*/ 183090619 w 250"/>
                <a:gd name="T21" fmla="*/ 178308874 h 153"/>
                <a:gd name="T22" fmla="*/ 215953120 w 250"/>
                <a:gd name="T23" fmla="*/ 198495069 h 153"/>
                <a:gd name="T24" fmla="*/ 247250681 w 250"/>
                <a:gd name="T25" fmla="*/ 220362150 h 153"/>
                <a:gd name="T26" fmla="*/ 259770205 w 250"/>
                <a:gd name="T27" fmla="*/ 255687991 h 153"/>
                <a:gd name="T28" fmla="*/ 278548241 w 250"/>
                <a:gd name="T29" fmla="*/ 227090881 h 153"/>
                <a:gd name="T30" fmla="*/ 281678122 w 250"/>
                <a:gd name="T31" fmla="*/ 201859435 h 153"/>
                <a:gd name="T32" fmla="*/ 269159849 w 250"/>
                <a:gd name="T33" fmla="*/ 163169188 h 153"/>
                <a:gd name="T34" fmla="*/ 295762587 w 250"/>
                <a:gd name="T35" fmla="*/ 154758273 h 153"/>
                <a:gd name="T36" fmla="*/ 328625167 w 250"/>
                <a:gd name="T37" fmla="*/ 163169188 h 153"/>
                <a:gd name="T38" fmla="*/ 381830644 w 250"/>
                <a:gd name="T39" fmla="*/ 158122639 h 153"/>
                <a:gd name="T40" fmla="*/ 381830644 w 250"/>
                <a:gd name="T41" fmla="*/ 136254261 h 153"/>
                <a:gd name="T42" fmla="*/ 317670504 w 250"/>
                <a:gd name="T43" fmla="*/ 136254261 h 153"/>
                <a:gd name="T44" fmla="*/ 286372944 w 250"/>
                <a:gd name="T45" fmla="*/ 132889895 h 153"/>
                <a:gd name="T46" fmla="*/ 258205265 w 250"/>
                <a:gd name="T47" fmla="*/ 144665176 h 153"/>
                <a:gd name="T48" fmla="*/ 239427229 w 250"/>
                <a:gd name="T49" fmla="*/ 141300810 h 153"/>
                <a:gd name="T50" fmla="*/ 223777823 w 250"/>
                <a:gd name="T51" fmla="*/ 142982993 h 153"/>
                <a:gd name="T52" fmla="*/ 204999787 w 250"/>
                <a:gd name="T53" fmla="*/ 132889895 h 153"/>
                <a:gd name="T54" fmla="*/ 204999787 w 250"/>
                <a:gd name="T55" fmla="*/ 124480278 h 153"/>
                <a:gd name="T56" fmla="*/ 201869906 w 250"/>
                <a:gd name="T57" fmla="*/ 95883169 h 153"/>
                <a:gd name="T58" fmla="*/ 140839687 w 250"/>
                <a:gd name="T59" fmla="*/ 72332588 h 153"/>
                <a:gd name="T60" fmla="*/ 109542126 w 250"/>
                <a:gd name="T61" fmla="*/ 50464210 h 153"/>
                <a:gd name="T62" fmla="*/ 70419843 w 250"/>
                <a:gd name="T63" fmla="*/ 60557308 h 153"/>
                <a:gd name="T64" fmla="*/ 45382045 w 250"/>
                <a:gd name="T65" fmla="*/ 26914936 h 153"/>
                <a:gd name="T66" fmla="*/ 46946986 w 250"/>
                <a:gd name="T67" fmla="*/ 0 h 153"/>
                <a:gd name="T68" fmla="*/ 28167689 w 250"/>
                <a:gd name="T69" fmla="*/ 117751546 h 15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50"/>
                <a:gd name="T106" fmla="*/ 0 h 153"/>
                <a:gd name="T107" fmla="*/ 250 w 250"/>
                <a:gd name="T108" fmla="*/ 153 h 153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50" h="153">
                  <a:moveTo>
                    <a:pt x="18" y="70"/>
                  </a:moveTo>
                  <a:lnTo>
                    <a:pt x="24" y="68"/>
                  </a:lnTo>
                  <a:lnTo>
                    <a:pt x="26" y="62"/>
                  </a:lnTo>
                  <a:lnTo>
                    <a:pt x="28" y="57"/>
                  </a:lnTo>
                  <a:lnTo>
                    <a:pt x="36" y="60"/>
                  </a:lnTo>
                  <a:lnTo>
                    <a:pt x="34" y="52"/>
                  </a:lnTo>
                  <a:lnTo>
                    <a:pt x="41" y="49"/>
                  </a:lnTo>
                  <a:lnTo>
                    <a:pt x="45" y="54"/>
                  </a:lnTo>
                  <a:lnTo>
                    <a:pt x="51" y="54"/>
                  </a:lnTo>
                  <a:lnTo>
                    <a:pt x="57" y="58"/>
                  </a:lnTo>
                  <a:lnTo>
                    <a:pt x="60" y="60"/>
                  </a:lnTo>
                  <a:lnTo>
                    <a:pt x="60" y="61"/>
                  </a:lnTo>
                  <a:lnTo>
                    <a:pt x="61" y="66"/>
                  </a:lnTo>
                  <a:lnTo>
                    <a:pt x="68" y="68"/>
                  </a:lnTo>
                  <a:lnTo>
                    <a:pt x="68" y="75"/>
                  </a:lnTo>
                  <a:lnTo>
                    <a:pt x="74" y="86"/>
                  </a:lnTo>
                  <a:lnTo>
                    <a:pt x="81" y="87"/>
                  </a:lnTo>
                  <a:lnTo>
                    <a:pt x="83" y="84"/>
                  </a:lnTo>
                  <a:lnTo>
                    <a:pt x="91" y="80"/>
                  </a:lnTo>
                  <a:lnTo>
                    <a:pt x="97" y="86"/>
                  </a:lnTo>
                  <a:lnTo>
                    <a:pt x="105" y="94"/>
                  </a:lnTo>
                  <a:lnTo>
                    <a:pt x="117" y="106"/>
                  </a:lnTo>
                  <a:lnTo>
                    <a:pt x="137" y="111"/>
                  </a:lnTo>
                  <a:lnTo>
                    <a:pt x="138" y="118"/>
                  </a:lnTo>
                  <a:lnTo>
                    <a:pt x="151" y="124"/>
                  </a:lnTo>
                  <a:lnTo>
                    <a:pt x="158" y="131"/>
                  </a:lnTo>
                  <a:lnTo>
                    <a:pt x="153" y="152"/>
                  </a:lnTo>
                  <a:lnTo>
                    <a:pt x="166" y="152"/>
                  </a:lnTo>
                  <a:lnTo>
                    <a:pt x="173" y="141"/>
                  </a:lnTo>
                  <a:lnTo>
                    <a:pt x="178" y="135"/>
                  </a:lnTo>
                  <a:lnTo>
                    <a:pt x="182" y="130"/>
                  </a:lnTo>
                  <a:lnTo>
                    <a:pt x="180" y="120"/>
                  </a:lnTo>
                  <a:lnTo>
                    <a:pt x="170" y="116"/>
                  </a:lnTo>
                  <a:lnTo>
                    <a:pt x="172" y="97"/>
                  </a:lnTo>
                  <a:lnTo>
                    <a:pt x="181" y="90"/>
                  </a:lnTo>
                  <a:lnTo>
                    <a:pt x="189" y="92"/>
                  </a:lnTo>
                  <a:lnTo>
                    <a:pt x="207" y="89"/>
                  </a:lnTo>
                  <a:lnTo>
                    <a:pt x="210" y="97"/>
                  </a:lnTo>
                  <a:lnTo>
                    <a:pt x="221" y="96"/>
                  </a:lnTo>
                  <a:lnTo>
                    <a:pt x="244" y="94"/>
                  </a:lnTo>
                  <a:lnTo>
                    <a:pt x="249" y="86"/>
                  </a:lnTo>
                  <a:lnTo>
                    <a:pt x="244" y="81"/>
                  </a:lnTo>
                  <a:lnTo>
                    <a:pt x="229" y="81"/>
                  </a:lnTo>
                  <a:lnTo>
                    <a:pt x="203" y="81"/>
                  </a:lnTo>
                  <a:lnTo>
                    <a:pt x="193" y="81"/>
                  </a:lnTo>
                  <a:lnTo>
                    <a:pt x="183" y="79"/>
                  </a:lnTo>
                  <a:lnTo>
                    <a:pt x="167" y="87"/>
                  </a:lnTo>
                  <a:lnTo>
                    <a:pt x="165" y="86"/>
                  </a:lnTo>
                  <a:lnTo>
                    <a:pt x="161" y="82"/>
                  </a:lnTo>
                  <a:lnTo>
                    <a:pt x="153" y="84"/>
                  </a:lnTo>
                  <a:lnTo>
                    <a:pt x="145" y="87"/>
                  </a:lnTo>
                  <a:lnTo>
                    <a:pt x="143" y="85"/>
                  </a:lnTo>
                  <a:lnTo>
                    <a:pt x="141" y="82"/>
                  </a:lnTo>
                  <a:lnTo>
                    <a:pt x="131" y="79"/>
                  </a:lnTo>
                  <a:lnTo>
                    <a:pt x="129" y="78"/>
                  </a:lnTo>
                  <a:lnTo>
                    <a:pt x="131" y="74"/>
                  </a:lnTo>
                  <a:lnTo>
                    <a:pt x="136" y="71"/>
                  </a:lnTo>
                  <a:lnTo>
                    <a:pt x="129" y="57"/>
                  </a:lnTo>
                  <a:lnTo>
                    <a:pt x="118" y="36"/>
                  </a:lnTo>
                  <a:lnTo>
                    <a:pt x="90" y="43"/>
                  </a:lnTo>
                  <a:lnTo>
                    <a:pt x="83" y="36"/>
                  </a:lnTo>
                  <a:lnTo>
                    <a:pt x="70" y="30"/>
                  </a:lnTo>
                  <a:lnTo>
                    <a:pt x="58" y="39"/>
                  </a:lnTo>
                  <a:lnTo>
                    <a:pt x="45" y="36"/>
                  </a:lnTo>
                  <a:lnTo>
                    <a:pt x="32" y="27"/>
                  </a:lnTo>
                  <a:lnTo>
                    <a:pt x="29" y="16"/>
                  </a:lnTo>
                  <a:lnTo>
                    <a:pt x="31" y="8"/>
                  </a:lnTo>
                  <a:lnTo>
                    <a:pt x="30" y="0"/>
                  </a:lnTo>
                  <a:lnTo>
                    <a:pt x="0" y="16"/>
                  </a:lnTo>
                  <a:lnTo>
                    <a:pt x="18" y="70"/>
                  </a:lnTo>
                </a:path>
              </a:pathLst>
            </a:custGeom>
            <a:grpFill/>
            <a:ln w="6350">
              <a:solidFill>
                <a:schemeClr val="bg1"/>
              </a:solidFill>
              <a:round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>
                <a:defRPr/>
              </a:pPr>
              <a:endParaRPr lang="en-GB" dirty="0"/>
            </a:p>
          </p:txBody>
        </p:sp>
        <p:sp>
          <p:nvSpPr>
            <p:cNvPr id="67" name="Freeform 66"/>
            <p:cNvSpPr>
              <a:spLocks/>
            </p:cNvSpPr>
            <p:nvPr/>
          </p:nvSpPr>
          <p:spPr bwMode="auto">
            <a:xfrm>
              <a:off x="3864717" y="3592133"/>
              <a:ext cx="239710" cy="176214"/>
            </a:xfrm>
            <a:custGeom>
              <a:avLst/>
              <a:gdLst>
                <a:gd name="T0" fmla="*/ 0 w 191"/>
                <a:gd name="T1" fmla="*/ 32855643 h 134"/>
                <a:gd name="T2" fmla="*/ 1575071 w 191"/>
                <a:gd name="T3" fmla="*/ 63983358 h 134"/>
                <a:gd name="T4" fmla="*/ 17325780 w 191"/>
                <a:gd name="T5" fmla="*/ 44960360 h 134"/>
                <a:gd name="T6" fmla="*/ 39378027 w 191"/>
                <a:gd name="T7" fmla="*/ 69171089 h 134"/>
                <a:gd name="T8" fmla="*/ 29927604 w 191"/>
                <a:gd name="T9" fmla="*/ 83005040 h 134"/>
                <a:gd name="T10" fmla="*/ 3150142 w 191"/>
                <a:gd name="T11" fmla="*/ 69171089 h 134"/>
                <a:gd name="T12" fmla="*/ 0 w 191"/>
                <a:gd name="T13" fmla="*/ 89922036 h 134"/>
                <a:gd name="T14" fmla="*/ 3150142 w 191"/>
                <a:gd name="T15" fmla="*/ 102026743 h 134"/>
                <a:gd name="T16" fmla="*/ 17325780 w 191"/>
                <a:gd name="T17" fmla="*/ 103755986 h 134"/>
                <a:gd name="T18" fmla="*/ 11025498 w 191"/>
                <a:gd name="T19" fmla="*/ 117589937 h 134"/>
                <a:gd name="T20" fmla="*/ 23627322 w 191"/>
                <a:gd name="T21" fmla="*/ 126236156 h 134"/>
                <a:gd name="T22" fmla="*/ 23627322 w 191"/>
                <a:gd name="T23" fmla="*/ 167738009 h 134"/>
                <a:gd name="T24" fmla="*/ 64580420 w 191"/>
                <a:gd name="T25" fmla="*/ 155633302 h 134"/>
                <a:gd name="T26" fmla="*/ 88206497 w 191"/>
                <a:gd name="T27" fmla="*/ 143528595 h 134"/>
                <a:gd name="T28" fmla="*/ 141760149 w 191"/>
                <a:gd name="T29" fmla="*/ 171196496 h 134"/>
                <a:gd name="T30" fmla="*/ 173262853 w 191"/>
                <a:gd name="T31" fmla="*/ 186761047 h 134"/>
                <a:gd name="T32" fmla="*/ 181138205 w 191"/>
                <a:gd name="T33" fmla="*/ 195407266 h 134"/>
                <a:gd name="T34" fmla="*/ 184288346 w 191"/>
                <a:gd name="T35" fmla="*/ 214428948 h 134"/>
                <a:gd name="T36" fmla="*/ 215791011 w 191"/>
                <a:gd name="T37" fmla="*/ 229992143 h 134"/>
                <a:gd name="T38" fmla="*/ 261469310 w 191"/>
                <a:gd name="T39" fmla="*/ 174655025 h 134"/>
                <a:gd name="T40" fmla="*/ 291396905 w 191"/>
                <a:gd name="T41" fmla="*/ 174655025 h 134"/>
                <a:gd name="T42" fmla="*/ 296122116 w 191"/>
                <a:gd name="T43" fmla="*/ 152174814 h 134"/>
                <a:gd name="T44" fmla="*/ 299272257 w 191"/>
                <a:gd name="T45" fmla="*/ 141799351 h 134"/>
                <a:gd name="T46" fmla="*/ 289821834 w 191"/>
                <a:gd name="T47" fmla="*/ 127965400 h 134"/>
                <a:gd name="T48" fmla="*/ 267769592 w 191"/>
                <a:gd name="T49" fmla="*/ 119319181 h 134"/>
                <a:gd name="T50" fmla="*/ 266194522 w 191"/>
                <a:gd name="T51" fmla="*/ 107214474 h 134"/>
                <a:gd name="T52" fmla="*/ 234691857 w 191"/>
                <a:gd name="T53" fmla="*/ 98568255 h 134"/>
                <a:gd name="T54" fmla="*/ 215791011 w 191"/>
                <a:gd name="T55" fmla="*/ 77817308 h 134"/>
                <a:gd name="T56" fmla="*/ 207915658 w 191"/>
                <a:gd name="T57" fmla="*/ 65712601 h 134"/>
                <a:gd name="T58" fmla="*/ 193738769 w 191"/>
                <a:gd name="T59" fmla="*/ 53606580 h 134"/>
                <a:gd name="T60" fmla="*/ 184288346 w 191"/>
                <a:gd name="T61" fmla="*/ 60524870 h 134"/>
                <a:gd name="T62" fmla="*/ 177988064 w 191"/>
                <a:gd name="T63" fmla="*/ 65712601 h 134"/>
                <a:gd name="T64" fmla="*/ 166962571 w 191"/>
                <a:gd name="T65" fmla="*/ 63983358 h 134"/>
                <a:gd name="T66" fmla="*/ 157512109 w 191"/>
                <a:gd name="T67" fmla="*/ 44960360 h 134"/>
                <a:gd name="T68" fmla="*/ 157512109 w 191"/>
                <a:gd name="T69" fmla="*/ 32855643 h 134"/>
                <a:gd name="T70" fmla="*/ 146485360 w 191"/>
                <a:gd name="T71" fmla="*/ 29397156 h 134"/>
                <a:gd name="T72" fmla="*/ 143335219 w 191"/>
                <a:gd name="T73" fmla="*/ 19021687 h 134"/>
                <a:gd name="T74" fmla="*/ 130734655 w 191"/>
                <a:gd name="T75" fmla="*/ 8646222 h 134"/>
                <a:gd name="T76" fmla="*/ 121284232 w 191"/>
                <a:gd name="T77" fmla="*/ 8646222 h 134"/>
                <a:gd name="T78" fmla="*/ 114983950 w 191"/>
                <a:gd name="T79" fmla="*/ 0 h 134"/>
                <a:gd name="T80" fmla="*/ 103957202 w 191"/>
                <a:gd name="T81" fmla="*/ 5187733 h 134"/>
                <a:gd name="T82" fmla="*/ 107108598 w 191"/>
                <a:gd name="T83" fmla="*/ 19021687 h 134"/>
                <a:gd name="T84" fmla="*/ 102382131 w 191"/>
                <a:gd name="T85" fmla="*/ 15563200 h 134"/>
                <a:gd name="T86" fmla="*/ 94506779 w 191"/>
                <a:gd name="T87" fmla="*/ 13833956 h 134"/>
                <a:gd name="T88" fmla="*/ 88206497 w 191"/>
                <a:gd name="T89" fmla="*/ 32855643 h 134"/>
                <a:gd name="T90" fmla="*/ 75605913 w 191"/>
                <a:gd name="T91" fmla="*/ 36314131 h 134"/>
                <a:gd name="T92" fmla="*/ 64580420 w 191"/>
                <a:gd name="T93" fmla="*/ 32855643 h 134"/>
                <a:gd name="T94" fmla="*/ 55128742 w 191"/>
                <a:gd name="T95" fmla="*/ 41501862 h 134"/>
                <a:gd name="T96" fmla="*/ 45678319 w 191"/>
                <a:gd name="T97" fmla="*/ 32855643 h 134"/>
                <a:gd name="T98" fmla="*/ 31502675 w 191"/>
                <a:gd name="T99" fmla="*/ 24209424 h 134"/>
                <a:gd name="T100" fmla="*/ 0 w 191"/>
                <a:gd name="T101" fmla="*/ 32855643 h 134"/>
                <a:gd name="T102" fmla="*/ 0 w 191"/>
                <a:gd name="T103" fmla="*/ 32855643 h 134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91"/>
                <a:gd name="T157" fmla="*/ 0 h 134"/>
                <a:gd name="T158" fmla="*/ 191 w 191"/>
                <a:gd name="T159" fmla="*/ 134 h 134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91" h="134">
                  <a:moveTo>
                    <a:pt x="0" y="19"/>
                  </a:moveTo>
                  <a:lnTo>
                    <a:pt x="1" y="37"/>
                  </a:lnTo>
                  <a:lnTo>
                    <a:pt x="11" y="26"/>
                  </a:lnTo>
                  <a:lnTo>
                    <a:pt x="25" y="40"/>
                  </a:lnTo>
                  <a:lnTo>
                    <a:pt x="19" y="48"/>
                  </a:lnTo>
                  <a:lnTo>
                    <a:pt x="2" y="40"/>
                  </a:lnTo>
                  <a:lnTo>
                    <a:pt x="0" y="52"/>
                  </a:lnTo>
                  <a:lnTo>
                    <a:pt x="2" y="59"/>
                  </a:lnTo>
                  <a:lnTo>
                    <a:pt x="11" y="60"/>
                  </a:lnTo>
                  <a:lnTo>
                    <a:pt x="7" y="68"/>
                  </a:lnTo>
                  <a:lnTo>
                    <a:pt x="15" y="73"/>
                  </a:lnTo>
                  <a:lnTo>
                    <a:pt x="15" y="97"/>
                  </a:lnTo>
                  <a:lnTo>
                    <a:pt x="41" y="90"/>
                  </a:lnTo>
                  <a:lnTo>
                    <a:pt x="56" y="83"/>
                  </a:lnTo>
                  <a:lnTo>
                    <a:pt x="90" y="99"/>
                  </a:lnTo>
                  <a:lnTo>
                    <a:pt x="110" y="108"/>
                  </a:lnTo>
                  <a:lnTo>
                    <a:pt x="115" y="113"/>
                  </a:lnTo>
                  <a:lnTo>
                    <a:pt x="117" y="124"/>
                  </a:lnTo>
                  <a:lnTo>
                    <a:pt x="137" y="133"/>
                  </a:lnTo>
                  <a:lnTo>
                    <a:pt x="166" y="101"/>
                  </a:lnTo>
                  <a:lnTo>
                    <a:pt x="185" y="101"/>
                  </a:lnTo>
                  <a:lnTo>
                    <a:pt x="188" y="88"/>
                  </a:lnTo>
                  <a:lnTo>
                    <a:pt x="190" y="82"/>
                  </a:lnTo>
                  <a:lnTo>
                    <a:pt x="184" y="74"/>
                  </a:lnTo>
                  <a:lnTo>
                    <a:pt x="170" y="69"/>
                  </a:lnTo>
                  <a:lnTo>
                    <a:pt x="169" y="62"/>
                  </a:lnTo>
                  <a:lnTo>
                    <a:pt x="149" y="57"/>
                  </a:lnTo>
                  <a:lnTo>
                    <a:pt x="137" y="45"/>
                  </a:lnTo>
                  <a:lnTo>
                    <a:pt x="132" y="38"/>
                  </a:lnTo>
                  <a:lnTo>
                    <a:pt x="123" y="31"/>
                  </a:lnTo>
                  <a:lnTo>
                    <a:pt x="117" y="35"/>
                  </a:lnTo>
                  <a:lnTo>
                    <a:pt x="113" y="38"/>
                  </a:lnTo>
                  <a:lnTo>
                    <a:pt x="106" y="37"/>
                  </a:lnTo>
                  <a:lnTo>
                    <a:pt x="100" y="26"/>
                  </a:lnTo>
                  <a:lnTo>
                    <a:pt x="100" y="19"/>
                  </a:lnTo>
                  <a:lnTo>
                    <a:pt x="93" y="17"/>
                  </a:lnTo>
                  <a:lnTo>
                    <a:pt x="91" y="11"/>
                  </a:lnTo>
                  <a:lnTo>
                    <a:pt x="83" y="5"/>
                  </a:lnTo>
                  <a:lnTo>
                    <a:pt x="77" y="5"/>
                  </a:lnTo>
                  <a:lnTo>
                    <a:pt x="73" y="0"/>
                  </a:lnTo>
                  <a:lnTo>
                    <a:pt x="66" y="3"/>
                  </a:lnTo>
                  <a:lnTo>
                    <a:pt x="68" y="11"/>
                  </a:lnTo>
                  <a:lnTo>
                    <a:pt x="65" y="9"/>
                  </a:lnTo>
                  <a:lnTo>
                    <a:pt x="60" y="8"/>
                  </a:lnTo>
                  <a:lnTo>
                    <a:pt x="56" y="19"/>
                  </a:lnTo>
                  <a:lnTo>
                    <a:pt x="48" y="21"/>
                  </a:lnTo>
                  <a:lnTo>
                    <a:pt x="41" y="19"/>
                  </a:lnTo>
                  <a:lnTo>
                    <a:pt x="35" y="24"/>
                  </a:lnTo>
                  <a:lnTo>
                    <a:pt x="29" y="19"/>
                  </a:lnTo>
                  <a:lnTo>
                    <a:pt x="20" y="14"/>
                  </a:lnTo>
                  <a:lnTo>
                    <a:pt x="0" y="19"/>
                  </a:lnTo>
                </a:path>
              </a:pathLst>
            </a:custGeom>
            <a:grpFill/>
            <a:ln w="6350">
              <a:solidFill>
                <a:schemeClr val="bg1"/>
              </a:solidFill>
              <a:round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>
                <a:defRPr/>
              </a:pPr>
              <a:endParaRPr lang="en-GB" dirty="0"/>
            </a:p>
          </p:txBody>
        </p:sp>
        <p:sp>
          <p:nvSpPr>
            <p:cNvPr id="68" name="Freeform 67"/>
            <p:cNvSpPr>
              <a:spLocks/>
            </p:cNvSpPr>
            <p:nvPr/>
          </p:nvSpPr>
          <p:spPr bwMode="auto">
            <a:xfrm>
              <a:off x="4134587" y="3590545"/>
              <a:ext cx="196848" cy="90490"/>
            </a:xfrm>
            <a:custGeom>
              <a:avLst/>
              <a:gdLst>
                <a:gd name="T0" fmla="*/ 62060649 w 160"/>
                <a:gd name="T1" fmla="*/ 82551268 h 69"/>
                <a:gd name="T2" fmla="*/ 43896322 w 160"/>
                <a:gd name="T3" fmla="*/ 82551268 h 69"/>
                <a:gd name="T4" fmla="*/ 9082166 w 160"/>
                <a:gd name="T5" fmla="*/ 87710414 h 69"/>
                <a:gd name="T6" fmla="*/ 0 w 160"/>
                <a:gd name="T7" fmla="*/ 99749247 h 69"/>
                <a:gd name="T8" fmla="*/ 9082166 w 160"/>
                <a:gd name="T9" fmla="*/ 104909684 h 69"/>
                <a:gd name="T10" fmla="*/ 16649818 w 160"/>
                <a:gd name="T11" fmla="*/ 110068809 h 69"/>
                <a:gd name="T12" fmla="*/ 65087217 w 160"/>
                <a:gd name="T13" fmla="*/ 108348226 h 69"/>
                <a:gd name="T14" fmla="*/ 96874808 w 160"/>
                <a:gd name="T15" fmla="*/ 108348226 h 69"/>
                <a:gd name="T16" fmla="*/ 112011337 w 160"/>
                <a:gd name="T17" fmla="*/ 116948516 h 69"/>
                <a:gd name="T18" fmla="*/ 116552418 w 160"/>
                <a:gd name="T19" fmla="*/ 101469830 h 69"/>
                <a:gd name="T20" fmla="*/ 130175663 w 160"/>
                <a:gd name="T21" fmla="*/ 99749247 h 69"/>
                <a:gd name="T22" fmla="*/ 149853274 w 160"/>
                <a:gd name="T23" fmla="*/ 94590122 h 69"/>
                <a:gd name="T24" fmla="*/ 166503125 w 160"/>
                <a:gd name="T25" fmla="*/ 91150268 h 69"/>
                <a:gd name="T26" fmla="*/ 196777413 w 160"/>
                <a:gd name="T27" fmla="*/ 72233018 h 69"/>
                <a:gd name="T28" fmla="*/ 230078269 w 160"/>
                <a:gd name="T29" fmla="*/ 53314477 h 69"/>
                <a:gd name="T30" fmla="*/ 240673716 w 160"/>
                <a:gd name="T31" fmla="*/ 42996227 h 69"/>
                <a:gd name="T32" fmla="*/ 236132635 w 160"/>
                <a:gd name="T33" fmla="*/ 25796947 h 69"/>
                <a:gd name="T34" fmla="*/ 220996106 w 160"/>
                <a:gd name="T35" fmla="*/ 25796947 h 69"/>
                <a:gd name="T36" fmla="*/ 205859577 w 160"/>
                <a:gd name="T37" fmla="*/ 17197963 h 69"/>
                <a:gd name="T38" fmla="*/ 189208534 w 160"/>
                <a:gd name="T39" fmla="*/ 10319564 h 69"/>
                <a:gd name="T40" fmla="*/ 149853274 w 160"/>
                <a:gd name="T41" fmla="*/ 6879710 h 69"/>
                <a:gd name="T42" fmla="*/ 98388092 w 160"/>
                <a:gd name="T43" fmla="*/ 0 h 69"/>
                <a:gd name="T44" fmla="*/ 89305928 w 160"/>
                <a:gd name="T45" fmla="*/ 1719272 h 69"/>
                <a:gd name="T46" fmla="*/ 92333726 w 160"/>
                <a:gd name="T47" fmla="*/ 10319564 h 69"/>
                <a:gd name="T48" fmla="*/ 98388092 w 160"/>
                <a:gd name="T49" fmla="*/ 20637817 h 69"/>
                <a:gd name="T50" fmla="*/ 83251563 w 160"/>
                <a:gd name="T51" fmla="*/ 22357093 h 69"/>
                <a:gd name="T52" fmla="*/ 80224976 w 160"/>
                <a:gd name="T53" fmla="*/ 17197963 h 69"/>
                <a:gd name="T54" fmla="*/ 63573933 w 160"/>
                <a:gd name="T55" fmla="*/ 15478692 h 69"/>
                <a:gd name="T56" fmla="*/ 40868524 w 160"/>
                <a:gd name="T57" fmla="*/ 17197963 h 69"/>
                <a:gd name="T58" fmla="*/ 51465202 w 160"/>
                <a:gd name="T59" fmla="*/ 22357093 h 69"/>
                <a:gd name="T60" fmla="*/ 52978486 w 160"/>
                <a:gd name="T61" fmla="*/ 29236801 h 69"/>
                <a:gd name="T62" fmla="*/ 46924120 w 160"/>
                <a:gd name="T63" fmla="*/ 37835780 h 69"/>
                <a:gd name="T64" fmla="*/ 46924120 w 160"/>
                <a:gd name="T65" fmla="*/ 49874623 h 69"/>
                <a:gd name="T66" fmla="*/ 54491769 w 160"/>
                <a:gd name="T67" fmla="*/ 56754331 h 69"/>
                <a:gd name="T68" fmla="*/ 83251563 w 160"/>
                <a:gd name="T69" fmla="*/ 56754331 h 69"/>
                <a:gd name="T70" fmla="*/ 93847010 w 160"/>
                <a:gd name="T71" fmla="*/ 56754331 h 69"/>
                <a:gd name="T72" fmla="*/ 102929173 w 160"/>
                <a:gd name="T73" fmla="*/ 67072582 h 69"/>
                <a:gd name="T74" fmla="*/ 93847010 w 160"/>
                <a:gd name="T75" fmla="*/ 80831997 h 69"/>
                <a:gd name="T76" fmla="*/ 83251563 w 160"/>
                <a:gd name="T77" fmla="*/ 80831997 h 69"/>
                <a:gd name="T78" fmla="*/ 72656096 w 160"/>
                <a:gd name="T79" fmla="*/ 79111414 h 69"/>
                <a:gd name="T80" fmla="*/ 68115014 w 160"/>
                <a:gd name="T81" fmla="*/ 80831997 h 69"/>
                <a:gd name="T82" fmla="*/ 62060649 w 160"/>
                <a:gd name="T83" fmla="*/ 82551268 h 69"/>
                <a:gd name="T84" fmla="*/ 62060649 w 160"/>
                <a:gd name="T85" fmla="*/ 82551268 h 69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60"/>
                <a:gd name="T130" fmla="*/ 0 h 69"/>
                <a:gd name="T131" fmla="*/ 160 w 160"/>
                <a:gd name="T132" fmla="*/ 69 h 69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60" h="69">
                  <a:moveTo>
                    <a:pt x="41" y="48"/>
                  </a:moveTo>
                  <a:lnTo>
                    <a:pt x="29" y="48"/>
                  </a:lnTo>
                  <a:lnTo>
                    <a:pt x="6" y="51"/>
                  </a:lnTo>
                  <a:lnTo>
                    <a:pt x="0" y="58"/>
                  </a:lnTo>
                  <a:lnTo>
                    <a:pt x="6" y="61"/>
                  </a:lnTo>
                  <a:lnTo>
                    <a:pt x="11" y="64"/>
                  </a:lnTo>
                  <a:lnTo>
                    <a:pt x="43" y="63"/>
                  </a:lnTo>
                  <a:lnTo>
                    <a:pt x="64" y="63"/>
                  </a:lnTo>
                  <a:lnTo>
                    <a:pt x="74" y="68"/>
                  </a:lnTo>
                  <a:lnTo>
                    <a:pt x="77" y="59"/>
                  </a:lnTo>
                  <a:lnTo>
                    <a:pt x="86" y="58"/>
                  </a:lnTo>
                  <a:lnTo>
                    <a:pt x="99" y="55"/>
                  </a:lnTo>
                  <a:lnTo>
                    <a:pt x="110" y="53"/>
                  </a:lnTo>
                  <a:lnTo>
                    <a:pt x="130" y="42"/>
                  </a:lnTo>
                  <a:lnTo>
                    <a:pt x="152" y="31"/>
                  </a:lnTo>
                  <a:lnTo>
                    <a:pt x="159" y="25"/>
                  </a:lnTo>
                  <a:lnTo>
                    <a:pt x="156" y="15"/>
                  </a:lnTo>
                  <a:lnTo>
                    <a:pt x="146" y="15"/>
                  </a:lnTo>
                  <a:lnTo>
                    <a:pt x="136" y="10"/>
                  </a:lnTo>
                  <a:lnTo>
                    <a:pt x="125" y="6"/>
                  </a:lnTo>
                  <a:lnTo>
                    <a:pt x="99" y="4"/>
                  </a:lnTo>
                  <a:lnTo>
                    <a:pt x="65" y="0"/>
                  </a:lnTo>
                  <a:lnTo>
                    <a:pt x="59" y="1"/>
                  </a:lnTo>
                  <a:lnTo>
                    <a:pt x="61" y="6"/>
                  </a:lnTo>
                  <a:lnTo>
                    <a:pt x="65" y="12"/>
                  </a:lnTo>
                  <a:lnTo>
                    <a:pt x="55" y="13"/>
                  </a:lnTo>
                  <a:lnTo>
                    <a:pt x="53" y="10"/>
                  </a:lnTo>
                  <a:lnTo>
                    <a:pt x="42" y="9"/>
                  </a:lnTo>
                  <a:lnTo>
                    <a:pt x="27" y="10"/>
                  </a:lnTo>
                  <a:lnTo>
                    <a:pt x="34" y="13"/>
                  </a:lnTo>
                  <a:lnTo>
                    <a:pt x="35" y="17"/>
                  </a:lnTo>
                  <a:lnTo>
                    <a:pt x="31" y="22"/>
                  </a:lnTo>
                  <a:lnTo>
                    <a:pt x="31" y="29"/>
                  </a:lnTo>
                  <a:lnTo>
                    <a:pt x="36" y="33"/>
                  </a:lnTo>
                  <a:lnTo>
                    <a:pt x="55" y="33"/>
                  </a:lnTo>
                  <a:lnTo>
                    <a:pt x="62" y="33"/>
                  </a:lnTo>
                  <a:lnTo>
                    <a:pt x="68" y="39"/>
                  </a:lnTo>
                  <a:lnTo>
                    <a:pt x="62" y="47"/>
                  </a:lnTo>
                  <a:lnTo>
                    <a:pt x="55" y="47"/>
                  </a:lnTo>
                  <a:lnTo>
                    <a:pt x="48" y="46"/>
                  </a:lnTo>
                  <a:lnTo>
                    <a:pt x="45" y="47"/>
                  </a:lnTo>
                  <a:lnTo>
                    <a:pt x="41" y="48"/>
                  </a:lnTo>
                </a:path>
              </a:pathLst>
            </a:custGeom>
            <a:grpFill/>
            <a:ln w="6350">
              <a:solidFill>
                <a:schemeClr val="bg1"/>
              </a:solidFill>
              <a:round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>
                <a:defRPr/>
              </a:pPr>
              <a:endParaRPr lang="en-GB" dirty="0"/>
            </a:p>
          </p:txBody>
        </p:sp>
        <p:sp>
          <p:nvSpPr>
            <p:cNvPr id="69" name="Freeform 68"/>
            <p:cNvSpPr>
              <a:spLocks/>
            </p:cNvSpPr>
            <p:nvPr/>
          </p:nvSpPr>
          <p:spPr bwMode="auto">
            <a:xfrm>
              <a:off x="4115537" y="3646108"/>
              <a:ext cx="126999" cy="93662"/>
            </a:xfrm>
            <a:custGeom>
              <a:avLst/>
              <a:gdLst>
                <a:gd name="T0" fmla="*/ 0 w 102"/>
                <a:gd name="T1" fmla="*/ 102674656 h 71"/>
                <a:gd name="T2" fmla="*/ 1550147 w 102"/>
                <a:gd name="T3" fmla="*/ 107894661 h 71"/>
                <a:gd name="T4" fmla="*/ 12402423 w 102"/>
                <a:gd name="T5" fmla="*/ 109635982 h 71"/>
                <a:gd name="T6" fmla="*/ 40307556 w 102"/>
                <a:gd name="T7" fmla="*/ 111375984 h 71"/>
                <a:gd name="T8" fmla="*/ 72863135 w 102"/>
                <a:gd name="T9" fmla="*/ 73090648 h 71"/>
                <a:gd name="T10" fmla="*/ 82164034 w 102"/>
                <a:gd name="T11" fmla="*/ 97453332 h 71"/>
                <a:gd name="T12" fmla="*/ 91466159 w 102"/>
                <a:gd name="T13" fmla="*/ 121817314 h 71"/>
                <a:gd name="T14" fmla="*/ 111619309 w 102"/>
                <a:gd name="T15" fmla="*/ 111375984 h 71"/>
                <a:gd name="T16" fmla="*/ 133322607 w 102"/>
                <a:gd name="T17" fmla="*/ 102674656 h 71"/>
                <a:gd name="T18" fmla="*/ 155027149 w 102"/>
                <a:gd name="T19" fmla="*/ 109635982 h 71"/>
                <a:gd name="T20" fmla="*/ 156577296 w 102"/>
                <a:gd name="T21" fmla="*/ 73090648 h 71"/>
                <a:gd name="T22" fmla="*/ 141074585 w 102"/>
                <a:gd name="T23" fmla="*/ 66129322 h 71"/>
                <a:gd name="T24" fmla="*/ 131772460 w 102"/>
                <a:gd name="T25" fmla="*/ 67869323 h 71"/>
                <a:gd name="T26" fmla="*/ 137974292 w 102"/>
                <a:gd name="T27" fmla="*/ 45246662 h 71"/>
                <a:gd name="T28" fmla="*/ 119371288 w 102"/>
                <a:gd name="T29" fmla="*/ 40025327 h 71"/>
                <a:gd name="T30" fmla="*/ 103868576 w 102"/>
                <a:gd name="T31" fmla="*/ 38285326 h 71"/>
                <a:gd name="T32" fmla="*/ 82164034 w 102"/>
                <a:gd name="T33" fmla="*/ 38285326 h 71"/>
                <a:gd name="T34" fmla="*/ 65111157 w 102"/>
                <a:gd name="T35" fmla="*/ 38285326 h 71"/>
                <a:gd name="T36" fmla="*/ 43407859 w 102"/>
                <a:gd name="T37" fmla="*/ 38285326 h 71"/>
                <a:gd name="T38" fmla="*/ 26354992 w 102"/>
                <a:gd name="T39" fmla="*/ 34805322 h 71"/>
                <a:gd name="T40" fmla="*/ 23253454 w 102"/>
                <a:gd name="T41" fmla="*/ 31324000 h 71"/>
                <a:gd name="T42" fmla="*/ 26354992 w 102"/>
                <a:gd name="T43" fmla="*/ 22622672 h 71"/>
                <a:gd name="T44" fmla="*/ 34105725 w 102"/>
                <a:gd name="T45" fmla="*/ 17402661 h 71"/>
                <a:gd name="T46" fmla="*/ 63561010 w 102"/>
                <a:gd name="T47" fmla="*/ 10441332 h 71"/>
                <a:gd name="T48" fmla="*/ 62010864 w 102"/>
                <a:gd name="T49" fmla="*/ 0 h 71"/>
                <a:gd name="T50" fmla="*/ 40307556 w 102"/>
                <a:gd name="T51" fmla="*/ 3480005 h 71"/>
                <a:gd name="T52" fmla="*/ 20153156 w 102"/>
                <a:gd name="T53" fmla="*/ 1740002 h 71"/>
                <a:gd name="T54" fmla="*/ 7750735 w 102"/>
                <a:gd name="T55" fmla="*/ 13921338 h 71"/>
                <a:gd name="T56" fmla="*/ 3100294 w 102"/>
                <a:gd name="T57" fmla="*/ 38285326 h 71"/>
                <a:gd name="T58" fmla="*/ 4650441 w 102"/>
                <a:gd name="T59" fmla="*/ 45246662 h 71"/>
                <a:gd name="T60" fmla="*/ 3100294 w 102"/>
                <a:gd name="T61" fmla="*/ 46986664 h 71"/>
                <a:gd name="T62" fmla="*/ 17052863 w 102"/>
                <a:gd name="T63" fmla="*/ 50466668 h 71"/>
                <a:gd name="T64" fmla="*/ 23253454 w 102"/>
                <a:gd name="T65" fmla="*/ 64389320 h 71"/>
                <a:gd name="T66" fmla="*/ 20153156 w 102"/>
                <a:gd name="T67" fmla="*/ 80050655 h 71"/>
                <a:gd name="T68" fmla="*/ 15502716 w 102"/>
                <a:gd name="T69" fmla="*/ 81791976 h 71"/>
                <a:gd name="T70" fmla="*/ 10852276 w 102"/>
                <a:gd name="T71" fmla="*/ 88752004 h 71"/>
                <a:gd name="T72" fmla="*/ 0 w 102"/>
                <a:gd name="T73" fmla="*/ 102674656 h 71"/>
                <a:gd name="T74" fmla="*/ 0 w 102"/>
                <a:gd name="T75" fmla="*/ 102674656 h 71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02"/>
                <a:gd name="T115" fmla="*/ 0 h 71"/>
                <a:gd name="T116" fmla="*/ 102 w 102"/>
                <a:gd name="T117" fmla="*/ 71 h 71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02" h="71">
                  <a:moveTo>
                    <a:pt x="0" y="59"/>
                  </a:moveTo>
                  <a:lnTo>
                    <a:pt x="1" y="62"/>
                  </a:lnTo>
                  <a:lnTo>
                    <a:pt x="8" y="63"/>
                  </a:lnTo>
                  <a:lnTo>
                    <a:pt x="26" y="64"/>
                  </a:lnTo>
                  <a:lnTo>
                    <a:pt x="47" y="42"/>
                  </a:lnTo>
                  <a:lnTo>
                    <a:pt x="53" y="56"/>
                  </a:lnTo>
                  <a:lnTo>
                    <a:pt x="59" y="70"/>
                  </a:lnTo>
                  <a:lnTo>
                    <a:pt x="72" y="64"/>
                  </a:lnTo>
                  <a:lnTo>
                    <a:pt x="86" y="59"/>
                  </a:lnTo>
                  <a:lnTo>
                    <a:pt x="100" y="63"/>
                  </a:lnTo>
                  <a:lnTo>
                    <a:pt x="101" y="42"/>
                  </a:lnTo>
                  <a:lnTo>
                    <a:pt x="91" y="38"/>
                  </a:lnTo>
                  <a:lnTo>
                    <a:pt x="85" y="39"/>
                  </a:lnTo>
                  <a:lnTo>
                    <a:pt x="89" y="26"/>
                  </a:lnTo>
                  <a:lnTo>
                    <a:pt x="77" y="23"/>
                  </a:lnTo>
                  <a:lnTo>
                    <a:pt x="67" y="22"/>
                  </a:lnTo>
                  <a:lnTo>
                    <a:pt x="53" y="22"/>
                  </a:lnTo>
                  <a:lnTo>
                    <a:pt x="42" y="22"/>
                  </a:lnTo>
                  <a:lnTo>
                    <a:pt x="28" y="22"/>
                  </a:lnTo>
                  <a:lnTo>
                    <a:pt x="17" y="20"/>
                  </a:lnTo>
                  <a:lnTo>
                    <a:pt x="15" y="18"/>
                  </a:lnTo>
                  <a:lnTo>
                    <a:pt x="17" y="13"/>
                  </a:lnTo>
                  <a:lnTo>
                    <a:pt x="22" y="10"/>
                  </a:lnTo>
                  <a:lnTo>
                    <a:pt x="41" y="6"/>
                  </a:lnTo>
                  <a:lnTo>
                    <a:pt x="40" y="0"/>
                  </a:lnTo>
                  <a:lnTo>
                    <a:pt x="26" y="2"/>
                  </a:lnTo>
                  <a:lnTo>
                    <a:pt x="13" y="1"/>
                  </a:lnTo>
                  <a:lnTo>
                    <a:pt x="5" y="8"/>
                  </a:lnTo>
                  <a:lnTo>
                    <a:pt x="2" y="22"/>
                  </a:lnTo>
                  <a:lnTo>
                    <a:pt x="3" y="26"/>
                  </a:lnTo>
                  <a:lnTo>
                    <a:pt x="2" y="27"/>
                  </a:lnTo>
                  <a:lnTo>
                    <a:pt x="11" y="29"/>
                  </a:lnTo>
                  <a:lnTo>
                    <a:pt x="15" y="37"/>
                  </a:lnTo>
                  <a:lnTo>
                    <a:pt x="13" y="46"/>
                  </a:lnTo>
                  <a:lnTo>
                    <a:pt x="10" y="47"/>
                  </a:lnTo>
                  <a:lnTo>
                    <a:pt x="7" y="51"/>
                  </a:lnTo>
                  <a:lnTo>
                    <a:pt x="0" y="59"/>
                  </a:lnTo>
                </a:path>
              </a:pathLst>
            </a:custGeom>
            <a:grpFill/>
            <a:ln w="6350">
              <a:solidFill>
                <a:schemeClr val="bg1"/>
              </a:solidFill>
              <a:round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>
                <a:defRPr/>
              </a:pPr>
              <a:endParaRPr lang="en-GB" dirty="0"/>
            </a:p>
          </p:txBody>
        </p:sp>
        <p:sp>
          <p:nvSpPr>
            <p:cNvPr id="70" name="Freeform 69"/>
            <p:cNvSpPr>
              <a:spLocks/>
            </p:cNvSpPr>
            <p:nvPr/>
          </p:nvSpPr>
          <p:spPr bwMode="auto">
            <a:xfrm>
              <a:off x="3263058" y="3558793"/>
              <a:ext cx="61912" cy="63501"/>
            </a:xfrm>
            <a:custGeom>
              <a:avLst/>
              <a:gdLst>
                <a:gd name="T0" fmla="*/ 0 w 48"/>
                <a:gd name="T1" fmla="*/ 20152825 h 49"/>
                <a:gd name="T2" fmla="*/ 46584378 w 48"/>
                <a:gd name="T3" fmla="*/ 18473316 h 49"/>
                <a:gd name="T4" fmla="*/ 51574823 w 48"/>
                <a:gd name="T5" fmla="*/ 0 h 49"/>
                <a:gd name="T6" fmla="*/ 78194824 w 48"/>
                <a:gd name="T7" fmla="*/ 48703209 h 49"/>
                <a:gd name="T8" fmla="*/ 71540469 w 48"/>
                <a:gd name="T9" fmla="*/ 75572772 h 49"/>
                <a:gd name="T10" fmla="*/ 29946545 w 48"/>
                <a:gd name="T11" fmla="*/ 80611301 h 49"/>
                <a:gd name="T12" fmla="*/ 14973917 w 48"/>
                <a:gd name="T13" fmla="*/ 75572772 h 49"/>
                <a:gd name="T14" fmla="*/ 13310006 w 48"/>
                <a:gd name="T15" fmla="*/ 48703209 h 49"/>
                <a:gd name="T16" fmla="*/ 0 w 48"/>
                <a:gd name="T17" fmla="*/ 21832340 h 49"/>
                <a:gd name="T18" fmla="*/ 0 w 48"/>
                <a:gd name="T19" fmla="*/ 20152825 h 49"/>
                <a:gd name="T20" fmla="*/ 0 w 48"/>
                <a:gd name="T21" fmla="*/ 20152825 h 4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48"/>
                <a:gd name="T34" fmla="*/ 0 h 49"/>
                <a:gd name="T35" fmla="*/ 48 w 48"/>
                <a:gd name="T36" fmla="*/ 49 h 49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48" h="49">
                  <a:moveTo>
                    <a:pt x="0" y="12"/>
                  </a:moveTo>
                  <a:lnTo>
                    <a:pt x="28" y="11"/>
                  </a:lnTo>
                  <a:lnTo>
                    <a:pt x="31" y="0"/>
                  </a:lnTo>
                  <a:lnTo>
                    <a:pt x="47" y="29"/>
                  </a:lnTo>
                  <a:lnTo>
                    <a:pt x="43" y="45"/>
                  </a:lnTo>
                  <a:lnTo>
                    <a:pt x="18" y="48"/>
                  </a:lnTo>
                  <a:lnTo>
                    <a:pt x="9" y="45"/>
                  </a:lnTo>
                  <a:lnTo>
                    <a:pt x="8" y="29"/>
                  </a:lnTo>
                  <a:lnTo>
                    <a:pt x="0" y="13"/>
                  </a:lnTo>
                  <a:lnTo>
                    <a:pt x="0" y="12"/>
                  </a:lnTo>
                </a:path>
              </a:pathLst>
            </a:custGeom>
            <a:grpFill/>
            <a:ln w="6350">
              <a:solidFill>
                <a:schemeClr val="bg1"/>
              </a:solidFill>
              <a:round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>
                <a:defRPr/>
              </a:pPr>
              <a:endParaRPr lang="en-GB" dirty="0"/>
            </a:p>
          </p:txBody>
        </p:sp>
        <p:sp>
          <p:nvSpPr>
            <p:cNvPr id="71" name="Freeform 70"/>
            <p:cNvSpPr>
              <a:spLocks/>
            </p:cNvSpPr>
            <p:nvPr/>
          </p:nvSpPr>
          <p:spPr bwMode="auto">
            <a:xfrm>
              <a:off x="3294807" y="3614358"/>
              <a:ext cx="31750" cy="61912"/>
            </a:xfrm>
            <a:custGeom>
              <a:avLst/>
              <a:gdLst>
                <a:gd name="T0" fmla="*/ 0 w 25"/>
                <a:gd name="T1" fmla="*/ 60733038 h 47"/>
                <a:gd name="T2" fmla="*/ 0 w 25"/>
                <a:gd name="T3" fmla="*/ 60733038 h 47"/>
                <a:gd name="T4" fmla="*/ 1612900 w 25"/>
                <a:gd name="T5" fmla="*/ 19087337 h 47"/>
                <a:gd name="T6" fmla="*/ 19354799 w 25"/>
                <a:gd name="T7" fmla="*/ 0 h 47"/>
                <a:gd name="T8" fmla="*/ 38709598 w 25"/>
                <a:gd name="T9" fmla="*/ 46850265 h 47"/>
                <a:gd name="T10" fmla="*/ 20967704 w 25"/>
                <a:gd name="T11" fmla="*/ 79820370 h 47"/>
                <a:gd name="T12" fmla="*/ 0 w 25"/>
                <a:gd name="T13" fmla="*/ 60733038 h 47"/>
                <a:gd name="T14" fmla="*/ 0 w 25"/>
                <a:gd name="T15" fmla="*/ 60733038 h 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5"/>
                <a:gd name="T25" fmla="*/ 0 h 47"/>
                <a:gd name="T26" fmla="*/ 25 w 25"/>
                <a:gd name="T27" fmla="*/ 47 h 4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5" h="47">
                  <a:moveTo>
                    <a:pt x="0" y="35"/>
                  </a:moveTo>
                  <a:lnTo>
                    <a:pt x="0" y="35"/>
                  </a:lnTo>
                  <a:lnTo>
                    <a:pt x="1" y="11"/>
                  </a:lnTo>
                  <a:lnTo>
                    <a:pt x="12" y="0"/>
                  </a:lnTo>
                  <a:lnTo>
                    <a:pt x="24" y="27"/>
                  </a:lnTo>
                  <a:lnTo>
                    <a:pt x="13" y="46"/>
                  </a:lnTo>
                  <a:lnTo>
                    <a:pt x="0" y="35"/>
                  </a:lnTo>
                </a:path>
              </a:pathLst>
            </a:custGeom>
            <a:grpFill/>
            <a:ln w="6350">
              <a:solidFill>
                <a:schemeClr val="bg1"/>
              </a:solidFill>
              <a:round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>
                <a:defRPr/>
              </a:pPr>
              <a:endParaRPr lang="en-GB" dirty="0"/>
            </a:p>
          </p:txBody>
        </p:sp>
        <p:sp>
          <p:nvSpPr>
            <p:cNvPr id="72" name="Freeform 71"/>
            <p:cNvSpPr>
              <a:spLocks/>
            </p:cNvSpPr>
            <p:nvPr/>
          </p:nvSpPr>
          <p:spPr bwMode="auto">
            <a:xfrm>
              <a:off x="3128122" y="3474656"/>
              <a:ext cx="130173" cy="55562"/>
            </a:xfrm>
            <a:custGeom>
              <a:avLst/>
              <a:gdLst>
                <a:gd name="T0" fmla="*/ 0 w 105"/>
                <a:gd name="T1" fmla="*/ 42239311 h 41"/>
                <a:gd name="T2" fmla="*/ 0 w 105"/>
                <a:gd name="T3" fmla="*/ 42239311 h 41"/>
                <a:gd name="T4" fmla="*/ 1537305 w 105"/>
                <a:gd name="T5" fmla="*/ 45911833 h 41"/>
                <a:gd name="T6" fmla="*/ 3074610 w 105"/>
                <a:gd name="T7" fmla="*/ 58766978 h 41"/>
                <a:gd name="T8" fmla="*/ 19981242 w 105"/>
                <a:gd name="T9" fmla="*/ 62440845 h 41"/>
                <a:gd name="T10" fmla="*/ 53795752 w 105"/>
                <a:gd name="T11" fmla="*/ 55094467 h 41"/>
                <a:gd name="T12" fmla="*/ 89146332 w 105"/>
                <a:gd name="T13" fmla="*/ 73459734 h 41"/>
                <a:gd name="T14" fmla="*/ 138331392 w 105"/>
                <a:gd name="T15" fmla="*/ 60604589 h 41"/>
                <a:gd name="T16" fmla="*/ 159848693 w 105"/>
                <a:gd name="T17" fmla="*/ 23874044 h 41"/>
                <a:gd name="T18" fmla="*/ 152163412 w 105"/>
                <a:gd name="T19" fmla="*/ 0 h 41"/>
                <a:gd name="T20" fmla="*/ 89146332 w 105"/>
                <a:gd name="T21" fmla="*/ 1836256 h 41"/>
                <a:gd name="T22" fmla="*/ 70702380 w 105"/>
                <a:gd name="T23" fmla="*/ 40403056 h 41"/>
                <a:gd name="T24" fmla="*/ 0 w 105"/>
                <a:gd name="T25" fmla="*/ 42239311 h 41"/>
                <a:gd name="T26" fmla="*/ 0 w 105"/>
                <a:gd name="T27" fmla="*/ 42239311 h 41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05"/>
                <a:gd name="T43" fmla="*/ 0 h 41"/>
                <a:gd name="T44" fmla="*/ 105 w 105"/>
                <a:gd name="T45" fmla="*/ 41 h 41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05" h="41">
                  <a:moveTo>
                    <a:pt x="0" y="23"/>
                  </a:moveTo>
                  <a:lnTo>
                    <a:pt x="0" y="23"/>
                  </a:lnTo>
                  <a:lnTo>
                    <a:pt x="1" y="25"/>
                  </a:lnTo>
                  <a:lnTo>
                    <a:pt x="2" y="32"/>
                  </a:lnTo>
                  <a:lnTo>
                    <a:pt x="13" y="34"/>
                  </a:lnTo>
                  <a:lnTo>
                    <a:pt x="35" y="30"/>
                  </a:lnTo>
                  <a:lnTo>
                    <a:pt x="58" y="40"/>
                  </a:lnTo>
                  <a:lnTo>
                    <a:pt x="90" y="33"/>
                  </a:lnTo>
                  <a:lnTo>
                    <a:pt x="104" y="13"/>
                  </a:lnTo>
                  <a:lnTo>
                    <a:pt x="99" y="0"/>
                  </a:lnTo>
                  <a:lnTo>
                    <a:pt x="58" y="1"/>
                  </a:lnTo>
                  <a:lnTo>
                    <a:pt x="46" y="22"/>
                  </a:lnTo>
                  <a:lnTo>
                    <a:pt x="0" y="23"/>
                  </a:lnTo>
                </a:path>
              </a:pathLst>
            </a:custGeom>
            <a:grpFill/>
            <a:ln w="6350">
              <a:solidFill>
                <a:schemeClr val="bg1"/>
              </a:solidFill>
              <a:round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>
                <a:defRPr/>
              </a:pPr>
              <a:endParaRPr lang="en-GB" dirty="0"/>
            </a:p>
          </p:txBody>
        </p:sp>
        <p:sp>
          <p:nvSpPr>
            <p:cNvPr id="73" name="Freeform 72"/>
            <p:cNvSpPr>
              <a:spLocks/>
            </p:cNvSpPr>
            <p:nvPr/>
          </p:nvSpPr>
          <p:spPr bwMode="auto">
            <a:xfrm>
              <a:off x="3016999" y="3414331"/>
              <a:ext cx="57150" cy="46037"/>
            </a:xfrm>
            <a:custGeom>
              <a:avLst/>
              <a:gdLst>
                <a:gd name="T0" fmla="*/ 0 w 45"/>
                <a:gd name="T1" fmla="*/ 11676657 h 33"/>
                <a:gd name="T2" fmla="*/ 0 w 45"/>
                <a:gd name="T3" fmla="*/ 11676657 h 33"/>
                <a:gd name="T4" fmla="*/ 16128999 w 45"/>
                <a:gd name="T5" fmla="*/ 1946109 h 33"/>
                <a:gd name="T6" fmla="*/ 48387003 w 45"/>
                <a:gd name="T7" fmla="*/ 0 h 33"/>
                <a:gd name="T8" fmla="*/ 69354696 w 45"/>
                <a:gd name="T9" fmla="*/ 25300818 h 33"/>
                <a:gd name="T10" fmla="*/ 70967596 w 45"/>
                <a:gd name="T11" fmla="*/ 44761905 h 33"/>
                <a:gd name="T12" fmla="*/ 62903099 w 45"/>
                <a:gd name="T13" fmla="*/ 62278289 h 33"/>
                <a:gd name="T14" fmla="*/ 0 w 45"/>
                <a:gd name="T15" fmla="*/ 11676657 h 33"/>
                <a:gd name="T16" fmla="*/ 0 w 45"/>
                <a:gd name="T17" fmla="*/ 11676657 h 3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5"/>
                <a:gd name="T28" fmla="*/ 0 h 33"/>
                <a:gd name="T29" fmla="*/ 45 w 45"/>
                <a:gd name="T30" fmla="*/ 33 h 3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5" h="33">
                  <a:moveTo>
                    <a:pt x="0" y="6"/>
                  </a:moveTo>
                  <a:lnTo>
                    <a:pt x="0" y="6"/>
                  </a:lnTo>
                  <a:lnTo>
                    <a:pt x="10" y="1"/>
                  </a:lnTo>
                  <a:lnTo>
                    <a:pt x="30" y="0"/>
                  </a:lnTo>
                  <a:lnTo>
                    <a:pt x="43" y="13"/>
                  </a:lnTo>
                  <a:lnTo>
                    <a:pt x="44" y="23"/>
                  </a:lnTo>
                  <a:lnTo>
                    <a:pt x="39" y="32"/>
                  </a:lnTo>
                  <a:lnTo>
                    <a:pt x="0" y="6"/>
                  </a:lnTo>
                </a:path>
              </a:pathLst>
            </a:custGeom>
            <a:grpFill/>
            <a:ln w="6350">
              <a:solidFill>
                <a:schemeClr val="bg1"/>
              </a:solidFill>
              <a:round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>
                <a:defRPr/>
              </a:pPr>
              <a:endParaRPr lang="en-GB" dirty="0"/>
            </a:p>
          </p:txBody>
        </p:sp>
        <p:sp>
          <p:nvSpPr>
            <p:cNvPr id="74" name="Freeform 73"/>
            <p:cNvSpPr>
              <a:spLocks/>
            </p:cNvSpPr>
            <p:nvPr/>
          </p:nvSpPr>
          <p:spPr bwMode="auto">
            <a:xfrm>
              <a:off x="3348782" y="3579433"/>
              <a:ext cx="107950" cy="61912"/>
            </a:xfrm>
            <a:custGeom>
              <a:avLst/>
              <a:gdLst>
                <a:gd name="T0" fmla="*/ 0 w 86"/>
                <a:gd name="T1" fmla="*/ 53237874 h 48"/>
                <a:gd name="T2" fmla="*/ 0 w 86"/>
                <a:gd name="T3" fmla="*/ 53237874 h 48"/>
                <a:gd name="T4" fmla="*/ 7877839 w 86"/>
                <a:gd name="T5" fmla="*/ 0 h 48"/>
                <a:gd name="T6" fmla="*/ 133927029 w 86"/>
                <a:gd name="T7" fmla="*/ 11645907 h 48"/>
                <a:gd name="T8" fmla="*/ 110292264 w 86"/>
                <a:gd name="T9" fmla="*/ 44918452 h 48"/>
                <a:gd name="T10" fmla="*/ 119746672 w 86"/>
                <a:gd name="T11" fmla="*/ 63219891 h 48"/>
                <a:gd name="T12" fmla="*/ 86658754 w 86"/>
                <a:gd name="T13" fmla="*/ 64883776 h 48"/>
                <a:gd name="T14" fmla="*/ 66175857 w 86"/>
                <a:gd name="T15" fmla="*/ 78192272 h 48"/>
                <a:gd name="T16" fmla="*/ 12605046 w 86"/>
                <a:gd name="T17" fmla="*/ 78192272 h 48"/>
                <a:gd name="T18" fmla="*/ 0 w 86"/>
                <a:gd name="T19" fmla="*/ 53237874 h 48"/>
                <a:gd name="T20" fmla="*/ 0 w 86"/>
                <a:gd name="T21" fmla="*/ 53237874 h 4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86"/>
                <a:gd name="T34" fmla="*/ 0 h 48"/>
                <a:gd name="T35" fmla="*/ 86 w 86"/>
                <a:gd name="T36" fmla="*/ 48 h 48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86" h="48">
                  <a:moveTo>
                    <a:pt x="0" y="32"/>
                  </a:moveTo>
                  <a:lnTo>
                    <a:pt x="0" y="32"/>
                  </a:lnTo>
                  <a:lnTo>
                    <a:pt x="5" y="0"/>
                  </a:lnTo>
                  <a:lnTo>
                    <a:pt x="85" y="7"/>
                  </a:lnTo>
                  <a:lnTo>
                    <a:pt x="70" y="27"/>
                  </a:lnTo>
                  <a:lnTo>
                    <a:pt x="76" y="38"/>
                  </a:lnTo>
                  <a:lnTo>
                    <a:pt x="55" y="39"/>
                  </a:lnTo>
                  <a:lnTo>
                    <a:pt x="42" y="47"/>
                  </a:lnTo>
                  <a:lnTo>
                    <a:pt x="8" y="47"/>
                  </a:lnTo>
                  <a:lnTo>
                    <a:pt x="0" y="32"/>
                  </a:lnTo>
                </a:path>
              </a:pathLst>
            </a:custGeom>
            <a:grpFill/>
            <a:ln w="6350">
              <a:solidFill>
                <a:schemeClr val="bg1"/>
              </a:solidFill>
              <a:round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>
                <a:defRPr/>
              </a:pPr>
              <a:endParaRPr lang="en-GB" dirty="0"/>
            </a:p>
          </p:txBody>
        </p:sp>
        <p:sp>
          <p:nvSpPr>
            <p:cNvPr id="75" name="Freeform 74"/>
            <p:cNvSpPr>
              <a:spLocks/>
            </p:cNvSpPr>
            <p:nvPr/>
          </p:nvSpPr>
          <p:spPr bwMode="auto">
            <a:xfrm>
              <a:off x="3251947" y="3457193"/>
              <a:ext cx="98425" cy="44451"/>
            </a:xfrm>
            <a:custGeom>
              <a:avLst/>
              <a:gdLst>
                <a:gd name="T0" fmla="*/ 0 w 79"/>
                <a:gd name="T1" fmla="*/ 25637190 h 34"/>
                <a:gd name="T2" fmla="*/ 7760624 w 79"/>
                <a:gd name="T3" fmla="*/ 47856961 h 34"/>
                <a:gd name="T4" fmla="*/ 37253235 w 79"/>
                <a:gd name="T5" fmla="*/ 56403123 h 34"/>
                <a:gd name="T6" fmla="*/ 85373103 w 79"/>
                <a:gd name="T7" fmla="*/ 34183352 h 34"/>
                <a:gd name="T8" fmla="*/ 114865707 w 79"/>
                <a:gd name="T9" fmla="*/ 39310788 h 34"/>
                <a:gd name="T10" fmla="*/ 121073955 w 79"/>
                <a:gd name="T11" fmla="*/ 17092330 h 34"/>
                <a:gd name="T12" fmla="*/ 68298222 w 79"/>
                <a:gd name="T13" fmla="*/ 11963587 h 34"/>
                <a:gd name="T14" fmla="*/ 37253235 w 79"/>
                <a:gd name="T15" fmla="*/ 0 h 34"/>
                <a:gd name="T16" fmla="*/ 1552374 w 79"/>
                <a:gd name="T17" fmla="*/ 23928480 h 34"/>
                <a:gd name="T18" fmla="*/ 0 w 79"/>
                <a:gd name="T19" fmla="*/ 25637190 h 34"/>
                <a:gd name="T20" fmla="*/ 0 w 79"/>
                <a:gd name="T21" fmla="*/ 25637190 h 3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79"/>
                <a:gd name="T34" fmla="*/ 0 h 34"/>
                <a:gd name="T35" fmla="*/ 79 w 79"/>
                <a:gd name="T36" fmla="*/ 34 h 34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79" h="34">
                  <a:moveTo>
                    <a:pt x="0" y="15"/>
                  </a:moveTo>
                  <a:lnTo>
                    <a:pt x="5" y="28"/>
                  </a:lnTo>
                  <a:lnTo>
                    <a:pt x="24" y="33"/>
                  </a:lnTo>
                  <a:lnTo>
                    <a:pt x="55" y="20"/>
                  </a:lnTo>
                  <a:lnTo>
                    <a:pt x="74" y="23"/>
                  </a:lnTo>
                  <a:lnTo>
                    <a:pt x="78" y="10"/>
                  </a:lnTo>
                  <a:lnTo>
                    <a:pt x="44" y="7"/>
                  </a:lnTo>
                  <a:lnTo>
                    <a:pt x="24" y="0"/>
                  </a:lnTo>
                  <a:lnTo>
                    <a:pt x="1" y="14"/>
                  </a:lnTo>
                  <a:lnTo>
                    <a:pt x="0" y="15"/>
                  </a:lnTo>
                </a:path>
              </a:pathLst>
            </a:custGeom>
            <a:grpFill/>
            <a:ln w="6350">
              <a:solidFill>
                <a:schemeClr val="bg1"/>
              </a:solidFill>
              <a:round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>
                <a:defRPr/>
              </a:pPr>
              <a:endParaRPr lang="en-GB" dirty="0"/>
            </a:p>
          </p:txBody>
        </p:sp>
        <p:grpSp>
          <p:nvGrpSpPr>
            <p:cNvPr id="76" name="Group 167"/>
            <p:cNvGrpSpPr>
              <a:grpSpLocks/>
            </p:cNvGrpSpPr>
            <p:nvPr/>
          </p:nvGrpSpPr>
          <p:grpSpPr bwMode="auto">
            <a:xfrm>
              <a:off x="3105898" y="3261929"/>
              <a:ext cx="77787" cy="73025"/>
              <a:chOff x="3191" y="2547"/>
              <a:chExt cx="63" cy="55"/>
            </a:xfrm>
            <a:grpFill/>
          </p:grpSpPr>
          <p:sp>
            <p:nvSpPr>
              <p:cNvPr id="183" name="Freeform 182"/>
              <p:cNvSpPr>
                <a:spLocks/>
              </p:cNvSpPr>
              <p:nvPr/>
            </p:nvSpPr>
            <p:spPr bwMode="auto">
              <a:xfrm>
                <a:off x="3191" y="2547"/>
                <a:ext cx="37" cy="55"/>
              </a:xfrm>
              <a:custGeom>
                <a:avLst/>
                <a:gdLst>
                  <a:gd name="T0" fmla="*/ 0 w 37"/>
                  <a:gd name="T1" fmla="*/ 41 h 55"/>
                  <a:gd name="T2" fmla="*/ 0 w 37"/>
                  <a:gd name="T3" fmla="*/ 41 h 55"/>
                  <a:gd name="T4" fmla="*/ 3 w 37"/>
                  <a:gd name="T5" fmla="*/ 15 h 55"/>
                  <a:gd name="T6" fmla="*/ 31 w 37"/>
                  <a:gd name="T7" fmla="*/ 0 h 55"/>
                  <a:gd name="T8" fmla="*/ 26 w 37"/>
                  <a:gd name="T9" fmla="*/ 21 h 55"/>
                  <a:gd name="T10" fmla="*/ 36 w 37"/>
                  <a:gd name="T11" fmla="*/ 27 h 55"/>
                  <a:gd name="T12" fmla="*/ 18 w 37"/>
                  <a:gd name="T13" fmla="*/ 39 h 55"/>
                  <a:gd name="T14" fmla="*/ 18 w 37"/>
                  <a:gd name="T15" fmla="*/ 54 h 55"/>
                  <a:gd name="T16" fmla="*/ 7 w 37"/>
                  <a:gd name="T17" fmla="*/ 54 h 55"/>
                  <a:gd name="T18" fmla="*/ 0 w 37"/>
                  <a:gd name="T19" fmla="*/ 41 h 55"/>
                  <a:gd name="T20" fmla="*/ 0 w 37"/>
                  <a:gd name="T21" fmla="*/ 41 h 5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37"/>
                  <a:gd name="T34" fmla="*/ 0 h 55"/>
                  <a:gd name="T35" fmla="*/ 37 w 37"/>
                  <a:gd name="T36" fmla="*/ 55 h 55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37" h="55">
                    <a:moveTo>
                      <a:pt x="0" y="41"/>
                    </a:moveTo>
                    <a:lnTo>
                      <a:pt x="0" y="41"/>
                    </a:lnTo>
                    <a:lnTo>
                      <a:pt x="3" y="15"/>
                    </a:lnTo>
                    <a:lnTo>
                      <a:pt x="31" y="0"/>
                    </a:lnTo>
                    <a:lnTo>
                      <a:pt x="26" y="21"/>
                    </a:lnTo>
                    <a:lnTo>
                      <a:pt x="36" y="27"/>
                    </a:lnTo>
                    <a:lnTo>
                      <a:pt x="18" y="39"/>
                    </a:lnTo>
                    <a:lnTo>
                      <a:pt x="18" y="54"/>
                    </a:lnTo>
                    <a:lnTo>
                      <a:pt x="7" y="54"/>
                    </a:lnTo>
                    <a:lnTo>
                      <a:pt x="0" y="41"/>
                    </a:lnTo>
                  </a:path>
                </a:pathLst>
              </a:custGeom>
              <a:grpFill/>
              <a:ln w="63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pPr>
                  <a:defRPr/>
                </a:pPr>
                <a:endParaRPr lang="en-GB" dirty="0"/>
              </a:p>
            </p:txBody>
          </p:sp>
          <p:sp>
            <p:nvSpPr>
              <p:cNvPr id="184" name="Freeform 183"/>
              <p:cNvSpPr>
                <a:spLocks/>
              </p:cNvSpPr>
              <p:nvPr/>
            </p:nvSpPr>
            <p:spPr bwMode="auto">
              <a:xfrm>
                <a:off x="3216" y="2588"/>
                <a:ext cx="13" cy="7"/>
              </a:xfrm>
              <a:custGeom>
                <a:avLst/>
                <a:gdLst>
                  <a:gd name="T0" fmla="*/ 0 w 13"/>
                  <a:gd name="T1" fmla="*/ 6 h 7"/>
                  <a:gd name="T2" fmla="*/ 0 w 13"/>
                  <a:gd name="T3" fmla="*/ 6 h 7"/>
                  <a:gd name="T4" fmla="*/ 10 w 13"/>
                  <a:gd name="T5" fmla="*/ 0 h 7"/>
                  <a:gd name="T6" fmla="*/ 12 w 13"/>
                  <a:gd name="T7" fmla="*/ 4 h 7"/>
                  <a:gd name="T8" fmla="*/ 0 w 13"/>
                  <a:gd name="T9" fmla="*/ 6 h 7"/>
                  <a:gd name="T10" fmla="*/ 0 w 13"/>
                  <a:gd name="T11" fmla="*/ 6 h 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3"/>
                  <a:gd name="T19" fmla="*/ 0 h 7"/>
                  <a:gd name="T20" fmla="*/ 13 w 13"/>
                  <a:gd name="T21" fmla="*/ 7 h 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3" h="7">
                    <a:moveTo>
                      <a:pt x="0" y="6"/>
                    </a:moveTo>
                    <a:lnTo>
                      <a:pt x="0" y="6"/>
                    </a:lnTo>
                    <a:lnTo>
                      <a:pt x="10" y="0"/>
                    </a:lnTo>
                    <a:lnTo>
                      <a:pt x="12" y="4"/>
                    </a:lnTo>
                    <a:lnTo>
                      <a:pt x="0" y="6"/>
                    </a:lnTo>
                  </a:path>
                </a:pathLst>
              </a:custGeom>
              <a:grpFill/>
              <a:ln w="63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pPr>
                  <a:defRPr/>
                </a:pPr>
                <a:endParaRPr lang="en-GB" dirty="0"/>
              </a:p>
            </p:txBody>
          </p:sp>
          <p:sp>
            <p:nvSpPr>
              <p:cNvPr id="185" name="Freeform 184"/>
              <p:cNvSpPr>
                <a:spLocks/>
              </p:cNvSpPr>
              <p:nvPr/>
            </p:nvSpPr>
            <p:spPr bwMode="auto">
              <a:xfrm>
                <a:off x="3232" y="2576"/>
                <a:ext cx="22" cy="24"/>
              </a:xfrm>
              <a:custGeom>
                <a:avLst/>
                <a:gdLst>
                  <a:gd name="T0" fmla="*/ 0 w 22"/>
                  <a:gd name="T1" fmla="*/ 12 h 24"/>
                  <a:gd name="T2" fmla="*/ 0 w 22"/>
                  <a:gd name="T3" fmla="*/ 12 h 24"/>
                  <a:gd name="T4" fmla="*/ 16 w 22"/>
                  <a:gd name="T5" fmla="*/ 23 h 24"/>
                  <a:gd name="T6" fmla="*/ 21 w 22"/>
                  <a:gd name="T7" fmla="*/ 11 h 24"/>
                  <a:gd name="T8" fmla="*/ 17 w 22"/>
                  <a:gd name="T9" fmla="*/ 0 h 24"/>
                  <a:gd name="T10" fmla="*/ 0 w 22"/>
                  <a:gd name="T11" fmla="*/ 12 h 24"/>
                  <a:gd name="T12" fmla="*/ 0 w 22"/>
                  <a:gd name="T13" fmla="*/ 12 h 2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2"/>
                  <a:gd name="T22" fmla="*/ 0 h 24"/>
                  <a:gd name="T23" fmla="*/ 22 w 22"/>
                  <a:gd name="T24" fmla="*/ 24 h 2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2" h="24">
                    <a:moveTo>
                      <a:pt x="0" y="12"/>
                    </a:moveTo>
                    <a:lnTo>
                      <a:pt x="0" y="12"/>
                    </a:lnTo>
                    <a:lnTo>
                      <a:pt x="16" y="23"/>
                    </a:lnTo>
                    <a:lnTo>
                      <a:pt x="21" y="11"/>
                    </a:lnTo>
                    <a:lnTo>
                      <a:pt x="17" y="0"/>
                    </a:lnTo>
                    <a:lnTo>
                      <a:pt x="0" y="12"/>
                    </a:lnTo>
                  </a:path>
                </a:pathLst>
              </a:custGeom>
              <a:grpFill/>
              <a:ln w="63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pPr>
                  <a:defRPr/>
                </a:pPr>
                <a:endParaRPr lang="en-GB" dirty="0"/>
              </a:p>
            </p:txBody>
          </p:sp>
        </p:grpSp>
        <p:sp>
          <p:nvSpPr>
            <p:cNvPr id="77" name="Freeform 76"/>
            <p:cNvSpPr>
              <a:spLocks/>
            </p:cNvSpPr>
            <p:nvPr/>
          </p:nvSpPr>
          <p:spPr bwMode="auto">
            <a:xfrm>
              <a:off x="3318621" y="2914262"/>
              <a:ext cx="185736" cy="293690"/>
            </a:xfrm>
            <a:custGeom>
              <a:avLst/>
              <a:gdLst>
                <a:gd name="T0" fmla="*/ 0 w 149"/>
                <a:gd name="T1" fmla="*/ 39536435 h 224"/>
                <a:gd name="T2" fmla="*/ 0 w 149"/>
                <a:gd name="T3" fmla="*/ 39536435 h 224"/>
                <a:gd name="T4" fmla="*/ 15539579 w 149"/>
                <a:gd name="T5" fmla="*/ 27504408 h 224"/>
                <a:gd name="T6" fmla="*/ 38847698 w 149"/>
                <a:gd name="T7" fmla="*/ 51569784 h 224"/>
                <a:gd name="T8" fmla="*/ 83910746 w 149"/>
                <a:gd name="T9" fmla="*/ 55007506 h 224"/>
                <a:gd name="T10" fmla="*/ 108773316 w 149"/>
                <a:gd name="T11" fmla="*/ 41256607 h 224"/>
                <a:gd name="T12" fmla="*/ 116543103 w 149"/>
                <a:gd name="T13" fmla="*/ 8595619 h 224"/>
                <a:gd name="T14" fmla="*/ 158498456 w 149"/>
                <a:gd name="T15" fmla="*/ 0 h 224"/>
                <a:gd name="T16" fmla="*/ 180253400 w 149"/>
                <a:gd name="T17" fmla="*/ 12033343 h 224"/>
                <a:gd name="T18" fmla="*/ 177144488 w 149"/>
                <a:gd name="T19" fmla="*/ 39536435 h 224"/>
                <a:gd name="T20" fmla="*/ 169375947 w 149"/>
                <a:gd name="T21" fmla="*/ 67040844 h 224"/>
                <a:gd name="T22" fmla="*/ 198899392 w 149"/>
                <a:gd name="T23" fmla="*/ 99701845 h 224"/>
                <a:gd name="T24" fmla="*/ 181806609 w 149"/>
                <a:gd name="T25" fmla="*/ 123768522 h 224"/>
                <a:gd name="T26" fmla="*/ 203561514 w 149"/>
                <a:gd name="T27" fmla="*/ 166742669 h 224"/>
                <a:gd name="T28" fmla="*/ 194238517 w 149"/>
                <a:gd name="T29" fmla="*/ 204561585 h 224"/>
                <a:gd name="T30" fmla="*/ 229977293 w 149"/>
                <a:gd name="T31" fmla="*/ 283635746 h 224"/>
                <a:gd name="T32" fmla="*/ 149174213 w 149"/>
                <a:gd name="T33" fmla="*/ 359270956 h 224"/>
                <a:gd name="T34" fmla="*/ 51278369 w 149"/>
                <a:gd name="T35" fmla="*/ 383337633 h 224"/>
                <a:gd name="T36" fmla="*/ 46617494 w 149"/>
                <a:gd name="T37" fmla="*/ 367866572 h 224"/>
                <a:gd name="T38" fmla="*/ 15539579 w 149"/>
                <a:gd name="T39" fmla="*/ 357552095 h 224"/>
                <a:gd name="T40" fmla="*/ 10877457 w 149"/>
                <a:gd name="T41" fmla="*/ 281916885 h 224"/>
                <a:gd name="T42" fmla="*/ 104111194 w 149"/>
                <a:gd name="T43" fmla="*/ 201123863 h 224"/>
                <a:gd name="T44" fmla="*/ 73033274 w 149"/>
                <a:gd name="T45" fmla="*/ 161586086 h 224"/>
                <a:gd name="T46" fmla="*/ 62155821 w 149"/>
                <a:gd name="T47" fmla="*/ 80793043 h 224"/>
                <a:gd name="T48" fmla="*/ 0 w 149"/>
                <a:gd name="T49" fmla="*/ 39536435 h 224"/>
                <a:gd name="T50" fmla="*/ 0 w 149"/>
                <a:gd name="T51" fmla="*/ 39536435 h 22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49"/>
                <a:gd name="T79" fmla="*/ 0 h 224"/>
                <a:gd name="T80" fmla="*/ 149 w 149"/>
                <a:gd name="T81" fmla="*/ 224 h 224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49" h="224">
                  <a:moveTo>
                    <a:pt x="0" y="23"/>
                  </a:moveTo>
                  <a:lnTo>
                    <a:pt x="0" y="23"/>
                  </a:lnTo>
                  <a:lnTo>
                    <a:pt x="10" y="16"/>
                  </a:lnTo>
                  <a:lnTo>
                    <a:pt x="25" y="30"/>
                  </a:lnTo>
                  <a:lnTo>
                    <a:pt x="54" y="32"/>
                  </a:lnTo>
                  <a:lnTo>
                    <a:pt x="70" y="24"/>
                  </a:lnTo>
                  <a:lnTo>
                    <a:pt x="75" y="5"/>
                  </a:lnTo>
                  <a:lnTo>
                    <a:pt x="102" y="0"/>
                  </a:lnTo>
                  <a:lnTo>
                    <a:pt x="116" y="7"/>
                  </a:lnTo>
                  <a:lnTo>
                    <a:pt x="114" y="23"/>
                  </a:lnTo>
                  <a:lnTo>
                    <a:pt x="109" y="39"/>
                  </a:lnTo>
                  <a:lnTo>
                    <a:pt x="128" y="58"/>
                  </a:lnTo>
                  <a:lnTo>
                    <a:pt x="117" y="72"/>
                  </a:lnTo>
                  <a:lnTo>
                    <a:pt x="131" y="97"/>
                  </a:lnTo>
                  <a:lnTo>
                    <a:pt x="125" y="119"/>
                  </a:lnTo>
                  <a:lnTo>
                    <a:pt x="148" y="165"/>
                  </a:lnTo>
                  <a:lnTo>
                    <a:pt x="96" y="209"/>
                  </a:lnTo>
                  <a:lnTo>
                    <a:pt x="33" y="223"/>
                  </a:lnTo>
                  <a:lnTo>
                    <a:pt x="30" y="214"/>
                  </a:lnTo>
                  <a:lnTo>
                    <a:pt x="10" y="208"/>
                  </a:lnTo>
                  <a:lnTo>
                    <a:pt x="7" y="164"/>
                  </a:lnTo>
                  <a:lnTo>
                    <a:pt x="67" y="117"/>
                  </a:lnTo>
                  <a:lnTo>
                    <a:pt x="47" y="94"/>
                  </a:lnTo>
                  <a:lnTo>
                    <a:pt x="40" y="47"/>
                  </a:lnTo>
                  <a:lnTo>
                    <a:pt x="0" y="23"/>
                  </a:lnTo>
                </a:path>
              </a:pathLst>
            </a:custGeom>
            <a:grpFill/>
            <a:ln w="6350">
              <a:solidFill>
                <a:schemeClr val="bg1"/>
              </a:solidFill>
              <a:round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>
                <a:defRPr/>
              </a:pPr>
              <a:endParaRPr lang="en-GB" dirty="0"/>
            </a:p>
          </p:txBody>
        </p:sp>
        <p:grpSp>
          <p:nvGrpSpPr>
            <p:cNvPr id="78" name="Group 172"/>
            <p:cNvGrpSpPr>
              <a:grpSpLocks/>
            </p:cNvGrpSpPr>
            <p:nvPr/>
          </p:nvGrpSpPr>
          <p:grpSpPr bwMode="auto">
            <a:xfrm>
              <a:off x="2890001" y="3423872"/>
              <a:ext cx="238123" cy="217490"/>
              <a:chOff x="3019" y="2670"/>
              <a:chExt cx="190" cy="167"/>
            </a:xfrm>
            <a:grpFill/>
          </p:grpSpPr>
          <p:sp>
            <p:nvSpPr>
              <p:cNvPr id="181" name="Freeform 180"/>
              <p:cNvSpPr>
                <a:spLocks/>
              </p:cNvSpPr>
              <p:nvPr/>
            </p:nvSpPr>
            <p:spPr bwMode="auto">
              <a:xfrm>
                <a:off x="3019" y="2670"/>
                <a:ext cx="172" cy="150"/>
              </a:xfrm>
              <a:custGeom>
                <a:avLst/>
                <a:gdLst>
                  <a:gd name="T0" fmla="*/ 0 w 172"/>
                  <a:gd name="T1" fmla="*/ 45 h 150"/>
                  <a:gd name="T2" fmla="*/ 0 w 172"/>
                  <a:gd name="T3" fmla="*/ 45 h 150"/>
                  <a:gd name="T4" fmla="*/ 5 w 172"/>
                  <a:gd name="T5" fmla="*/ 58 h 150"/>
                  <a:gd name="T6" fmla="*/ 41 w 172"/>
                  <a:gd name="T7" fmla="*/ 67 h 150"/>
                  <a:gd name="T8" fmla="*/ 35 w 172"/>
                  <a:gd name="T9" fmla="*/ 75 h 150"/>
                  <a:gd name="T10" fmla="*/ 48 w 172"/>
                  <a:gd name="T11" fmla="*/ 84 h 150"/>
                  <a:gd name="T12" fmla="*/ 53 w 172"/>
                  <a:gd name="T13" fmla="*/ 101 h 150"/>
                  <a:gd name="T14" fmla="*/ 38 w 172"/>
                  <a:gd name="T15" fmla="*/ 133 h 150"/>
                  <a:gd name="T16" fmla="*/ 81 w 172"/>
                  <a:gd name="T17" fmla="*/ 145 h 150"/>
                  <a:gd name="T18" fmla="*/ 85 w 172"/>
                  <a:gd name="T19" fmla="*/ 147 h 150"/>
                  <a:gd name="T20" fmla="*/ 105 w 172"/>
                  <a:gd name="T21" fmla="*/ 149 h 150"/>
                  <a:gd name="T22" fmla="*/ 105 w 172"/>
                  <a:gd name="T23" fmla="*/ 137 h 150"/>
                  <a:gd name="T24" fmla="*/ 117 w 172"/>
                  <a:gd name="T25" fmla="*/ 130 h 150"/>
                  <a:gd name="T26" fmla="*/ 145 w 172"/>
                  <a:gd name="T27" fmla="*/ 138 h 150"/>
                  <a:gd name="T28" fmla="*/ 163 w 172"/>
                  <a:gd name="T29" fmla="*/ 125 h 150"/>
                  <a:gd name="T30" fmla="*/ 153 w 172"/>
                  <a:gd name="T31" fmla="*/ 107 h 150"/>
                  <a:gd name="T32" fmla="*/ 157 w 172"/>
                  <a:gd name="T33" fmla="*/ 90 h 150"/>
                  <a:gd name="T34" fmla="*/ 143 w 172"/>
                  <a:gd name="T35" fmla="*/ 80 h 150"/>
                  <a:gd name="T36" fmla="*/ 163 w 172"/>
                  <a:gd name="T37" fmla="*/ 60 h 150"/>
                  <a:gd name="T38" fmla="*/ 171 w 172"/>
                  <a:gd name="T39" fmla="*/ 38 h 150"/>
                  <a:gd name="T40" fmla="*/ 146 w 172"/>
                  <a:gd name="T41" fmla="*/ 28 h 150"/>
                  <a:gd name="T42" fmla="*/ 139 w 172"/>
                  <a:gd name="T43" fmla="*/ 26 h 150"/>
                  <a:gd name="T44" fmla="*/ 100 w 172"/>
                  <a:gd name="T45" fmla="*/ 0 h 150"/>
                  <a:gd name="T46" fmla="*/ 86 w 172"/>
                  <a:gd name="T47" fmla="*/ 4 h 150"/>
                  <a:gd name="T48" fmla="*/ 71 w 172"/>
                  <a:gd name="T49" fmla="*/ 29 h 150"/>
                  <a:gd name="T50" fmla="*/ 38 w 172"/>
                  <a:gd name="T51" fmla="*/ 25 h 150"/>
                  <a:gd name="T52" fmla="*/ 43 w 172"/>
                  <a:gd name="T53" fmla="*/ 44 h 150"/>
                  <a:gd name="T54" fmla="*/ 0 w 172"/>
                  <a:gd name="T55" fmla="*/ 45 h 150"/>
                  <a:gd name="T56" fmla="*/ 0 w 172"/>
                  <a:gd name="T57" fmla="*/ 45 h 15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172"/>
                  <a:gd name="T88" fmla="*/ 0 h 150"/>
                  <a:gd name="T89" fmla="*/ 172 w 172"/>
                  <a:gd name="T90" fmla="*/ 150 h 150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172" h="150">
                    <a:moveTo>
                      <a:pt x="0" y="45"/>
                    </a:moveTo>
                    <a:lnTo>
                      <a:pt x="0" y="45"/>
                    </a:lnTo>
                    <a:lnTo>
                      <a:pt x="5" y="58"/>
                    </a:lnTo>
                    <a:lnTo>
                      <a:pt x="41" y="67"/>
                    </a:lnTo>
                    <a:lnTo>
                      <a:pt x="35" y="75"/>
                    </a:lnTo>
                    <a:lnTo>
                      <a:pt x="48" y="84"/>
                    </a:lnTo>
                    <a:lnTo>
                      <a:pt x="53" y="101"/>
                    </a:lnTo>
                    <a:lnTo>
                      <a:pt x="38" y="133"/>
                    </a:lnTo>
                    <a:lnTo>
                      <a:pt x="81" y="145"/>
                    </a:lnTo>
                    <a:lnTo>
                      <a:pt x="85" y="147"/>
                    </a:lnTo>
                    <a:lnTo>
                      <a:pt x="105" y="149"/>
                    </a:lnTo>
                    <a:lnTo>
                      <a:pt x="105" y="137"/>
                    </a:lnTo>
                    <a:lnTo>
                      <a:pt x="117" y="130"/>
                    </a:lnTo>
                    <a:lnTo>
                      <a:pt x="145" y="138"/>
                    </a:lnTo>
                    <a:lnTo>
                      <a:pt x="163" y="125"/>
                    </a:lnTo>
                    <a:lnTo>
                      <a:pt x="153" y="107"/>
                    </a:lnTo>
                    <a:lnTo>
                      <a:pt x="157" y="90"/>
                    </a:lnTo>
                    <a:lnTo>
                      <a:pt x="143" y="80"/>
                    </a:lnTo>
                    <a:lnTo>
                      <a:pt x="163" y="60"/>
                    </a:lnTo>
                    <a:lnTo>
                      <a:pt x="171" y="38"/>
                    </a:lnTo>
                    <a:lnTo>
                      <a:pt x="146" y="28"/>
                    </a:lnTo>
                    <a:lnTo>
                      <a:pt x="139" y="26"/>
                    </a:lnTo>
                    <a:lnTo>
                      <a:pt x="100" y="0"/>
                    </a:lnTo>
                    <a:lnTo>
                      <a:pt x="86" y="4"/>
                    </a:lnTo>
                    <a:lnTo>
                      <a:pt x="71" y="29"/>
                    </a:lnTo>
                    <a:lnTo>
                      <a:pt x="38" y="25"/>
                    </a:lnTo>
                    <a:lnTo>
                      <a:pt x="43" y="44"/>
                    </a:lnTo>
                    <a:lnTo>
                      <a:pt x="0" y="45"/>
                    </a:lnTo>
                  </a:path>
                </a:pathLst>
              </a:custGeom>
              <a:grpFill/>
              <a:ln w="63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pPr>
                  <a:defRPr/>
                </a:pPr>
                <a:endParaRPr lang="en-GB" dirty="0"/>
              </a:p>
            </p:txBody>
          </p:sp>
          <p:sp>
            <p:nvSpPr>
              <p:cNvPr id="182" name="Freeform 181"/>
              <p:cNvSpPr>
                <a:spLocks/>
              </p:cNvSpPr>
              <p:nvPr/>
            </p:nvSpPr>
            <p:spPr bwMode="auto">
              <a:xfrm>
                <a:off x="3198" y="2808"/>
                <a:ext cx="11" cy="29"/>
              </a:xfrm>
              <a:custGeom>
                <a:avLst/>
                <a:gdLst>
                  <a:gd name="T0" fmla="*/ 0 w 11"/>
                  <a:gd name="T1" fmla="*/ 14 h 29"/>
                  <a:gd name="T2" fmla="*/ 0 w 11"/>
                  <a:gd name="T3" fmla="*/ 14 h 29"/>
                  <a:gd name="T4" fmla="*/ 9 w 11"/>
                  <a:gd name="T5" fmla="*/ 28 h 29"/>
                  <a:gd name="T6" fmla="*/ 10 w 11"/>
                  <a:gd name="T7" fmla="*/ 0 h 29"/>
                  <a:gd name="T8" fmla="*/ 0 w 11"/>
                  <a:gd name="T9" fmla="*/ 14 h 29"/>
                  <a:gd name="T10" fmla="*/ 0 w 11"/>
                  <a:gd name="T11" fmla="*/ 14 h 2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1"/>
                  <a:gd name="T19" fmla="*/ 0 h 29"/>
                  <a:gd name="T20" fmla="*/ 11 w 11"/>
                  <a:gd name="T21" fmla="*/ 29 h 29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1" h="29">
                    <a:moveTo>
                      <a:pt x="0" y="14"/>
                    </a:moveTo>
                    <a:lnTo>
                      <a:pt x="0" y="14"/>
                    </a:lnTo>
                    <a:lnTo>
                      <a:pt x="9" y="28"/>
                    </a:lnTo>
                    <a:lnTo>
                      <a:pt x="10" y="0"/>
                    </a:lnTo>
                    <a:lnTo>
                      <a:pt x="0" y="14"/>
                    </a:lnTo>
                  </a:path>
                </a:pathLst>
              </a:custGeom>
              <a:grpFill/>
              <a:ln w="63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pPr>
                  <a:defRPr/>
                </a:pPr>
                <a:endParaRPr lang="en-GB" dirty="0"/>
              </a:p>
            </p:txBody>
          </p:sp>
        </p:grpSp>
        <p:sp>
          <p:nvSpPr>
            <p:cNvPr id="79" name="Freeform 78"/>
            <p:cNvSpPr>
              <a:spLocks/>
            </p:cNvSpPr>
            <p:nvPr/>
          </p:nvSpPr>
          <p:spPr bwMode="auto">
            <a:xfrm>
              <a:off x="3070973" y="3333366"/>
              <a:ext cx="144460" cy="173040"/>
            </a:xfrm>
            <a:custGeom>
              <a:avLst/>
              <a:gdLst>
                <a:gd name="T0" fmla="*/ 0 w 119"/>
                <a:gd name="T1" fmla="*/ 91405696 h 133"/>
                <a:gd name="T2" fmla="*/ 0 w 119"/>
                <a:gd name="T3" fmla="*/ 91405696 h 133"/>
                <a:gd name="T4" fmla="*/ 0 w 119"/>
                <a:gd name="T5" fmla="*/ 128645278 h 133"/>
                <a:gd name="T6" fmla="*/ 1473755 w 119"/>
                <a:gd name="T7" fmla="*/ 145571769 h 133"/>
                <a:gd name="T8" fmla="*/ 4421266 w 119"/>
                <a:gd name="T9" fmla="*/ 164192211 h 133"/>
                <a:gd name="T10" fmla="*/ 41263940 w 119"/>
                <a:gd name="T11" fmla="*/ 181118743 h 133"/>
                <a:gd name="T12" fmla="*/ 29473892 w 119"/>
                <a:gd name="T13" fmla="*/ 218358325 h 133"/>
                <a:gd name="T14" fmla="*/ 69264067 w 119"/>
                <a:gd name="T15" fmla="*/ 223436272 h 133"/>
                <a:gd name="T16" fmla="*/ 137055594 w 119"/>
                <a:gd name="T17" fmla="*/ 221743623 h 133"/>
                <a:gd name="T18" fmla="*/ 154739438 w 119"/>
                <a:gd name="T19" fmla="*/ 186196690 h 133"/>
                <a:gd name="T20" fmla="*/ 119370536 w 119"/>
                <a:gd name="T21" fmla="*/ 140493822 h 133"/>
                <a:gd name="T22" fmla="*/ 162108250 w 119"/>
                <a:gd name="T23" fmla="*/ 115104085 h 133"/>
                <a:gd name="T24" fmla="*/ 173898288 w 119"/>
                <a:gd name="T25" fmla="*/ 123567330 h 133"/>
                <a:gd name="T26" fmla="*/ 162108250 w 119"/>
                <a:gd name="T27" fmla="*/ 33854294 h 133"/>
                <a:gd name="T28" fmla="*/ 129686820 w 119"/>
                <a:gd name="T29" fmla="*/ 11848549 h 133"/>
                <a:gd name="T30" fmla="*/ 94317918 w 119"/>
                <a:gd name="T31" fmla="*/ 27083697 h 133"/>
                <a:gd name="T32" fmla="*/ 100212937 w 119"/>
                <a:gd name="T33" fmla="*/ 16926496 h 133"/>
                <a:gd name="T34" fmla="*/ 69264067 w 119"/>
                <a:gd name="T35" fmla="*/ 0 h 133"/>
                <a:gd name="T36" fmla="*/ 53053978 w 119"/>
                <a:gd name="T37" fmla="*/ 0 h 133"/>
                <a:gd name="T38" fmla="*/ 53053978 w 119"/>
                <a:gd name="T39" fmla="*/ 49088146 h 133"/>
                <a:gd name="T40" fmla="*/ 33895156 w 119"/>
                <a:gd name="T41" fmla="*/ 35546943 h 133"/>
                <a:gd name="T42" fmla="*/ 23578873 w 119"/>
                <a:gd name="T43" fmla="*/ 50780795 h 133"/>
                <a:gd name="T44" fmla="*/ 20632577 w 119"/>
                <a:gd name="T45" fmla="*/ 81249781 h 133"/>
                <a:gd name="T46" fmla="*/ 0 w 119"/>
                <a:gd name="T47" fmla="*/ 91405696 h 133"/>
                <a:gd name="T48" fmla="*/ 0 w 119"/>
                <a:gd name="T49" fmla="*/ 91405696 h 133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19"/>
                <a:gd name="T76" fmla="*/ 0 h 133"/>
                <a:gd name="T77" fmla="*/ 119 w 119"/>
                <a:gd name="T78" fmla="*/ 133 h 133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19" h="133">
                  <a:moveTo>
                    <a:pt x="0" y="54"/>
                  </a:moveTo>
                  <a:lnTo>
                    <a:pt x="0" y="54"/>
                  </a:lnTo>
                  <a:lnTo>
                    <a:pt x="0" y="76"/>
                  </a:lnTo>
                  <a:lnTo>
                    <a:pt x="1" y="86"/>
                  </a:lnTo>
                  <a:lnTo>
                    <a:pt x="3" y="97"/>
                  </a:lnTo>
                  <a:lnTo>
                    <a:pt x="28" y="107"/>
                  </a:lnTo>
                  <a:lnTo>
                    <a:pt x="20" y="129"/>
                  </a:lnTo>
                  <a:lnTo>
                    <a:pt x="47" y="132"/>
                  </a:lnTo>
                  <a:lnTo>
                    <a:pt x="93" y="131"/>
                  </a:lnTo>
                  <a:lnTo>
                    <a:pt x="105" y="110"/>
                  </a:lnTo>
                  <a:lnTo>
                    <a:pt x="81" y="83"/>
                  </a:lnTo>
                  <a:lnTo>
                    <a:pt x="110" y="68"/>
                  </a:lnTo>
                  <a:lnTo>
                    <a:pt x="118" y="73"/>
                  </a:lnTo>
                  <a:lnTo>
                    <a:pt x="110" y="20"/>
                  </a:lnTo>
                  <a:lnTo>
                    <a:pt x="88" y="7"/>
                  </a:lnTo>
                  <a:lnTo>
                    <a:pt x="64" y="16"/>
                  </a:lnTo>
                  <a:lnTo>
                    <a:pt x="68" y="10"/>
                  </a:lnTo>
                  <a:lnTo>
                    <a:pt x="47" y="0"/>
                  </a:lnTo>
                  <a:lnTo>
                    <a:pt x="36" y="0"/>
                  </a:lnTo>
                  <a:lnTo>
                    <a:pt x="36" y="29"/>
                  </a:lnTo>
                  <a:lnTo>
                    <a:pt x="23" y="21"/>
                  </a:lnTo>
                  <a:lnTo>
                    <a:pt x="16" y="30"/>
                  </a:lnTo>
                  <a:lnTo>
                    <a:pt x="14" y="48"/>
                  </a:lnTo>
                  <a:lnTo>
                    <a:pt x="0" y="54"/>
                  </a:lnTo>
                </a:path>
              </a:pathLst>
            </a:custGeom>
            <a:grpFill/>
            <a:ln w="6350">
              <a:solidFill>
                <a:schemeClr val="bg1"/>
              </a:solidFill>
              <a:round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>
                <a:defRPr/>
              </a:pPr>
              <a:endParaRPr lang="en-GB" dirty="0"/>
            </a:p>
          </p:txBody>
        </p:sp>
        <p:grpSp>
          <p:nvGrpSpPr>
            <p:cNvPr id="80" name="Group 176"/>
            <p:cNvGrpSpPr>
              <a:grpSpLocks/>
            </p:cNvGrpSpPr>
            <p:nvPr/>
          </p:nvGrpSpPr>
          <p:grpSpPr bwMode="auto">
            <a:xfrm>
              <a:off x="3310683" y="3630233"/>
              <a:ext cx="109537" cy="138114"/>
              <a:chOff x="3356" y="2828"/>
              <a:chExt cx="86" cy="106"/>
            </a:xfrm>
            <a:grpFill/>
          </p:grpSpPr>
          <p:sp>
            <p:nvSpPr>
              <p:cNvPr id="179" name="Freeform 178"/>
              <p:cNvSpPr>
                <a:spLocks/>
              </p:cNvSpPr>
              <p:nvPr/>
            </p:nvSpPr>
            <p:spPr bwMode="auto">
              <a:xfrm>
                <a:off x="3356" y="2828"/>
                <a:ext cx="86" cy="86"/>
              </a:xfrm>
              <a:custGeom>
                <a:avLst/>
                <a:gdLst>
                  <a:gd name="T0" fmla="*/ 0 w 86"/>
                  <a:gd name="T1" fmla="*/ 34 h 86"/>
                  <a:gd name="T2" fmla="*/ 0 w 86"/>
                  <a:gd name="T3" fmla="*/ 34 h 86"/>
                  <a:gd name="T4" fmla="*/ 11 w 86"/>
                  <a:gd name="T5" fmla="*/ 15 h 86"/>
                  <a:gd name="T6" fmla="*/ 38 w 86"/>
                  <a:gd name="T7" fmla="*/ 8 h 86"/>
                  <a:gd name="T8" fmla="*/ 72 w 86"/>
                  <a:gd name="T9" fmla="*/ 8 h 86"/>
                  <a:gd name="T10" fmla="*/ 85 w 86"/>
                  <a:gd name="T11" fmla="*/ 0 h 86"/>
                  <a:gd name="T12" fmla="*/ 80 w 86"/>
                  <a:gd name="T13" fmla="*/ 18 h 86"/>
                  <a:gd name="T14" fmla="*/ 57 w 86"/>
                  <a:gd name="T15" fmla="*/ 14 h 86"/>
                  <a:gd name="T16" fmla="*/ 46 w 86"/>
                  <a:gd name="T17" fmla="*/ 29 h 86"/>
                  <a:gd name="T18" fmla="*/ 33 w 86"/>
                  <a:gd name="T19" fmla="*/ 21 h 86"/>
                  <a:gd name="T20" fmla="*/ 42 w 86"/>
                  <a:gd name="T21" fmla="*/ 43 h 86"/>
                  <a:gd name="T22" fmla="*/ 31 w 86"/>
                  <a:gd name="T23" fmla="*/ 48 h 86"/>
                  <a:gd name="T24" fmla="*/ 52 w 86"/>
                  <a:gd name="T25" fmla="*/ 57 h 86"/>
                  <a:gd name="T26" fmla="*/ 52 w 86"/>
                  <a:gd name="T27" fmla="*/ 66 h 86"/>
                  <a:gd name="T28" fmla="*/ 35 w 86"/>
                  <a:gd name="T29" fmla="*/ 69 h 86"/>
                  <a:gd name="T30" fmla="*/ 41 w 86"/>
                  <a:gd name="T31" fmla="*/ 85 h 86"/>
                  <a:gd name="T32" fmla="*/ 20 w 86"/>
                  <a:gd name="T33" fmla="*/ 80 h 86"/>
                  <a:gd name="T34" fmla="*/ 14 w 86"/>
                  <a:gd name="T35" fmla="*/ 65 h 86"/>
                  <a:gd name="T36" fmla="*/ 41 w 86"/>
                  <a:gd name="T37" fmla="*/ 58 h 86"/>
                  <a:gd name="T38" fmla="*/ 14 w 86"/>
                  <a:gd name="T39" fmla="*/ 56 h 86"/>
                  <a:gd name="T40" fmla="*/ 0 w 86"/>
                  <a:gd name="T41" fmla="*/ 34 h 86"/>
                  <a:gd name="T42" fmla="*/ 0 w 86"/>
                  <a:gd name="T43" fmla="*/ 34 h 8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86"/>
                  <a:gd name="T67" fmla="*/ 0 h 86"/>
                  <a:gd name="T68" fmla="*/ 86 w 86"/>
                  <a:gd name="T69" fmla="*/ 86 h 8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86" h="86">
                    <a:moveTo>
                      <a:pt x="0" y="34"/>
                    </a:moveTo>
                    <a:lnTo>
                      <a:pt x="0" y="34"/>
                    </a:lnTo>
                    <a:lnTo>
                      <a:pt x="11" y="15"/>
                    </a:lnTo>
                    <a:lnTo>
                      <a:pt x="38" y="8"/>
                    </a:lnTo>
                    <a:lnTo>
                      <a:pt x="72" y="8"/>
                    </a:lnTo>
                    <a:lnTo>
                      <a:pt x="85" y="0"/>
                    </a:lnTo>
                    <a:lnTo>
                      <a:pt x="80" y="18"/>
                    </a:lnTo>
                    <a:lnTo>
                      <a:pt x="57" y="14"/>
                    </a:lnTo>
                    <a:lnTo>
                      <a:pt x="46" y="29"/>
                    </a:lnTo>
                    <a:lnTo>
                      <a:pt x="33" y="21"/>
                    </a:lnTo>
                    <a:lnTo>
                      <a:pt x="42" y="43"/>
                    </a:lnTo>
                    <a:lnTo>
                      <a:pt x="31" y="48"/>
                    </a:lnTo>
                    <a:lnTo>
                      <a:pt x="52" y="57"/>
                    </a:lnTo>
                    <a:lnTo>
                      <a:pt x="52" y="66"/>
                    </a:lnTo>
                    <a:lnTo>
                      <a:pt x="35" y="69"/>
                    </a:lnTo>
                    <a:lnTo>
                      <a:pt x="41" y="85"/>
                    </a:lnTo>
                    <a:lnTo>
                      <a:pt x="20" y="80"/>
                    </a:lnTo>
                    <a:lnTo>
                      <a:pt x="14" y="65"/>
                    </a:lnTo>
                    <a:lnTo>
                      <a:pt x="41" y="58"/>
                    </a:lnTo>
                    <a:lnTo>
                      <a:pt x="14" y="56"/>
                    </a:lnTo>
                    <a:lnTo>
                      <a:pt x="0" y="34"/>
                    </a:lnTo>
                  </a:path>
                </a:pathLst>
              </a:custGeom>
              <a:grpFill/>
              <a:ln w="63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pPr>
                  <a:defRPr/>
                </a:pPr>
                <a:endParaRPr lang="en-GB" dirty="0"/>
              </a:p>
            </p:txBody>
          </p:sp>
          <p:sp>
            <p:nvSpPr>
              <p:cNvPr id="180" name="Freeform 179"/>
              <p:cNvSpPr>
                <a:spLocks/>
              </p:cNvSpPr>
              <p:nvPr/>
            </p:nvSpPr>
            <p:spPr bwMode="auto">
              <a:xfrm>
                <a:off x="3401" y="2927"/>
                <a:ext cx="41" cy="7"/>
              </a:xfrm>
              <a:custGeom>
                <a:avLst/>
                <a:gdLst>
                  <a:gd name="T0" fmla="*/ 0 w 41"/>
                  <a:gd name="T1" fmla="*/ 6 h 7"/>
                  <a:gd name="T2" fmla="*/ 0 w 41"/>
                  <a:gd name="T3" fmla="*/ 6 h 7"/>
                  <a:gd name="T4" fmla="*/ 3 w 41"/>
                  <a:gd name="T5" fmla="*/ 0 h 7"/>
                  <a:gd name="T6" fmla="*/ 40 w 41"/>
                  <a:gd name="T7" fmla="*/ 6 h 7"/>
                  <a:gd name="T8" fmla="*/ 13 w 41"/>
                  <a:gd name="T9" fmla="*/ 6 h 7"/>
                  <a:gd name="T10" fmla="*/ 0 w 41"/>
                  <a:gd name="T11" fmla="*/ 6 h 7"/>
                  <a:gd name="T12" fmla="*/ 0 w 41"/>
                  <a:gd name="T13" fmla="*/ 6 h 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1"/>
                  <a:gd name="T22" fmla="*/ 0 h 7"/>
                  <a:gd name="T23" fmla="*/ 41 w 41"/>
                  <a:gd name="T24" fmla="*/ 7 h 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1" h="7">
                    <a:moveTo>
                      <a:pt x="0" y="6"/>
                    </a:moveTo>
                    <a:lnTo>
                      <a:pt x="0" y="6"/>
                    </a:lnTo>
                    <a:lnTo>
                      <a:pt x="3" y="0"/>
                    </a:lnTo>
                    <a:lnTo>
                      <a:pt x="40" y="6"/>
                    </a:lnTo>
                    <a:lnTo>
                      <a:pt x="13" y="6"/>
                    </a:lnTo>
                    <a:lnTo>
                      <a:pt x="0" y="6"/>
                    </a:lnTo>
                  </a:path>
                </a:pathLst>
              </a:custGeom>
              <a:grpFill/>
              <a:ln w="63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pPr>
                  <a:defRPr/>
                </a:pPr>
                <a:endParaRPr lang="en-GB" dirty="0"/>
              </a:p>
            </p:txBody>
          </p:sp>
        </p:grpSp>
        <p:sp>
          <p:nvSpPr>
            <p:cNvPr id="81" name="Freeform 80"/>
            <p:cNvSpPr>
              <a:spLocks/>
            </p:cNvSpPr>
            <p:nvPr/>
          </p:nvSpPr>
          <p:spPr bwMode="auto">
            <a:xfrm>
              <a:off x="3239246" y="3484181"/>
              <a:ext cx="117474" cy="61912"/>
            </a:xfrm>
            <a:custGeom>
              <a:avLst/>
              <a:gdLst>
                <a:gd name="T0" fmla="*/ 0 w 93"/>
                <a:gd name="T1" fmla="*/ 44700470 h 49"/>
                <a:gd name="T2" fmla="*/ 0 w 93"/>
                <a:gd name="T3" fmla="*/ 44700470 h 49"/>
                <a:gd name="T4" fmla="*/ 22337937 w 93"/>
                <a:gd name="T5" fmla="*/ 12771562 h 49"/>
                <a:gd name="T6" fmla="*/ 52655329 w 93"/>
                <a:gd name="T7" fmla="*/ 20754422 h 49"/>
                <a:gd name="T8" fmla="*/ 102118623 w 93"/>
                <a:gd name="T9" fmla="*/ 0 h 49"/>
                <a:gd name="T10" fmla="*/ 132434743 w 93"/>
                <a:gd name="T11" fmla="*/ 4789967 h 49"/>
                <a:gd name="T12" fmla="*/ 146795741 w 93"/>
                <a:gd name="T13" fmla="*/ 15964451 h 49"/>
                <a:gd name="T14" fmla="*/ 90949660 w 93"/>
                <a:gd name="T15" fmla="*/ 67050695 h 49"/>
                <a:gd name="T16" fmla="*/ 43081751 w 93"/>
                <a:gd name="T17" fmla="*/ 76629363 h 49"/>
                <a:gd name="T18" fmla="*/ 0 w 93"/>
                <a:gd name="T19" fmla="*/ 44700470 h 49"/>
                <a:gd name="T20" fmla="*/ 0 w 93"/>
                <a:gd name="T21" fmla="*/ 44700470 h 4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93"/>
                <a:gd name="T34" fmla="*/ 0 h 49"/>
                <a:gd name="T35" fmla="*/ 93 w 93"/>
                <a:gd name="T36" fmla="*/ 49 h 49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93" h="49">
                  <a:moveTo>
                    <a:pt x="0" y="28"/>
                  </a:moveTo>
                  <a:lnTo>
                    <a:pt x="0" y="28"/>
                  </a:lnTo>
                  <a:lnTo>
                    <a:pt x="14" y="8"/>
                  </a:lnTo>
                  <a:lnTo>
                    <a:pt x="33" y="13"/>
                  </a:lnTo>
                  <a:lnTo>
                    <a:pt x="64" y="0"/>
                  </a:lnTo>
                  <a:lnTo>
                    <a:pt x="83" y="3"/>
                  </a:lnTo>
                  <a:lnTo>
                    <a:pt x="92" y="10"/>
                  </a:lnTo>
                  <a:lnTo>
                    <a:pt x="57" y="42"/>
                  </a:lnTo>
                  <a:lnTo>
                    <a:pt x="27" y="48"/>
                  </a:lnTo>
                  <a:lnTo>
                    <a:pt x="0" y="28"/>
                  </a:lnTo>
                </a:path>
              </a:pathLst>
            </a:custGeom>
            <a:grpFill/>
            <a:ln w="6350">
              <a:solidFill>
                <a:schemeClr val="bg1"/>
              </a:solidFill>
              <a:round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>
                <a:defRPr/>
              </a:pPr>
              <a:endParaRPr lang="en-GB" dirty="0"/>
            </a:p>
          </p:txBody>
        </p:sp>
        <p:grpSp>
          <p:nvGrpSpPr>
            <p:cNvPr id="82" name="Group 180"/>
            <p:cNvGrpSpPr>
              <a:grpSpLocks/>
            </p:cNvGrpSpPr>
            <p:nvPr/>
          </p:nvGrpSpPr>
          <p:grpSpPr bwMode="auto">
            <a:xfrm>
              <a:off x="3082085" y="3515933"/>
              <a:ext cx="201610" cy="223839"/>
              <a:chOff x="3172" y="2740"/>
              <a:chExt cx="161" cy="170"/>
            </a:xfrm>
            <a:grpFill/>
          </p:grpSpPr>
          <p:sp>
            <p:nvSpPr>
              <p:cNvPr id="176" name="Freeform 175"/>
              <p:cNvSpPr>
                <a:spLocks/>
              </p:cNvSpPr>
              <p:nvPr/>
            </p:nvSpPr>
            <p:spPr bwMode="auto">
              <a:xfrm>
                <a:off x="3172" y="2740"/>
                <a:ext cx="161" cy="151"/>
              </a:xfrm>
              <a:custGeom>
                <a:avLst/>
                <a:gdLst>
                  <a:gd name="T0" fmla="*/ 0 w 161"/>
                  <a:gd name="T1" fmla="*/ 37 h 151"/>
                  <a:gd name="T2" fmla="*/ 0 w 161"/>
                  <a:gd name="T3" fmla="*/ 37 h 151"/>
                  <a:gd name="T4" fmla="*/ 4 w 161"/>
                  <a:gd name="T5" fmla="*/ 20 h 151"/>
                  <a:gd name="T6" fmla="*/ 23 w 161"/>
                  <a:gd name="T7" fmla="*/ 11 h 151"/>
                  <a:gd name="T8" fmla="*/ 31 w 161"/>
                  <a:gd name="T9" fmla="*/ 19 h 151"/>
                  <a:gd name="T10" fmla="*/ 50 w 161"/>
                  <a:gd name="T11" fmla="*/ 4 h 151"/>
                  <a:gd name="T12" fmla="*/ 72 w 161"/>
                  <a:gd name="T13" fmla="*/ 0 h 151"/>
                  <a:gd name="T14" fmla="*/ 95 w 161"/>
                  <a:gd name="T15" fmla="*/ 10 h 151"/>
                  <a:gd name="T16" fmla="*/ 95 w 161"/>
                  <a:gd name="T17" fmla="*/ 27 h 151"/>
                  <a:gd name="T18" fmla="*/ 76 w 161"/>
                  <a:gd name="T19" fmla="*/ 29 h 151"/>
                  <a:gd name="T20" fmla="*/ 78 w 161"/>
                  <a:gd name="T21" fmla="*/ 50 h 151"/>
                  <a:gd name="T22" fmla="*/ 108 w 161"/>
                  <a:gd name="T23" fmla="*/ 83 h 151"/>
                  <a:gd name="T24" fmla="*/ 127 w 161"/>
                  <a:gd name="T25" fmla="*/ 86 h 151"/>
                  <a:gd name="T26" fmla="*/ 126 w 161"/>
                  <a:gd name="T27" fmla="*/ 93 h 151"/>
                  <a:gd name="T28" fmla="*/ 160 w 161"/>
                  <a:gd name="T29" fmla="*/ 115 h 151"/>
                  <a:gd name="T30" fmla="*/ 136 w 161"/>
                  <a:gd name="T31" fmla="*/ 112 h 151"/>
                  <a:gd name="T32" fmla="*/ 141 w 161"/>
                  <a:gd name="T33" fmla="*/ 133 h 151"/>
                  <a:gd name="T34" fmla="*/ 127 w 161"/>
                  <a:gd name="T35" fmla="*/ 150 h 151"/>
                  <a:gd name="T36" fmla="*/ 121 w 161"/>
                  <a:gd name="T37" fmla="*/ 116 h 151"/>
                  <a:gd name="T38" fmla="*/ 61 w 161"/>
                  <a:gd name="T39" fmla="*/ 78 h 151"/>
                  <a:gd name="T40" fmla="*/ 47 w 161"/>
                  <a:gd name="T41" fmla="*/ 53 h 151"/>
                  <a:gd name="T42" fmla="*/ 28 w 161"/>
                  <a:gd name="T43" fmla="*/ 45 h 151"/>
                  <a:gd name="T44" fmla="*/ 10 w 161"/>
                  <a:gd name="T45" fmla="*/ 55 h 151"/>
                  <a:gd name="T46" fmla="*/ 0 w 161"/>
                  <a:gd name="T47" fmla="*/ 37 h 151"/>
                  <a:gd name="T48" fmla="*/ 0 w 161"/>
                  <a:gd name="T49" fmla="*/ 37 h 151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161"/>
                  <a:gd name="T76" fmla="*/ 0 h 151"/>
                  <a:gd name="T77" fmla="*/ 161 w 161"/>
                  <a:gd name="T78" fmla="*/ 151 h 151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161" h="151">
                    <a:moveTo>
                      <a:pt x="0" y="37"/>
                    </a:moveTo>
                    <a:lnTo>
                      <a:pt x="0" y="37"/>
                    </a:lnTo>
                    <a:lnTo>
                      <a:pt x="4" y="20"/>
                    </a:lnTo>
                    <a:lnTo>
                      <a:pt x="23" y="11"/>
                    </a:lnTo>
                    <a:lnTo>
                      <a:pt x="31" y="19"/>
                    </a:lnTo>
                    <a:lnTo>
                      <a:pt x="50" y="4"/>
                    </a:lnTo>
                    <a:lnTo>
                      <a:pt x="72" y="0"/>
                    </a:lnTo>
                    <a:lnTo>
                      <a:pt x="95" y="10"/>
                    </a:lnTo>
                    <a:lnTo>
                      <a:pt x="95" y="27"/>
                    </a:lnTo>
                    <a:lnTo>
                      <a:pt x="76" y="29"/>
                    </a:lnTo>
                    <a:lnTo>
                      <a:pt x="78" y="50"/>
                    </a:lnTo>
                    <a:lnTo>
                      <a:pt x="108" y="83"/>
                    </a:lnTo>
                    <a:lnTo>
                      <a:pt x="127" y="86"/>
                    </a:lnTo>
                    <a:lnTo>
                      <a:pt x="126" y="93"/>
                    </a:lnTo>
                    <a:lnTo>
                      <a:pt x="160" y="115"/>
                    </a:lnTo>
                    <a:lnTo>
                      <a:pt x="136" y="112"/>
                    </a:lnTo>
                    <a:lnTo>
                      <a:pt x="141" y="133"/>
                    </a:lnTo>
                    <a:lnTo>
                      <a:pt x="127" y="150"/>
                    </a:lnTo>
                    <a:lnTo>
                      <a:pt x="121" y="116"/>
                    </a:lnTo>
                    <a:lnTo>
                      <a:pt x="61" y="78"/>
                    </a:lnTo>
                    <a:lnTo>
                      <a:pt x="47" y="53"/>
                    </a:lnTo>
                    <a:lnTo>
                      <a:pt x="28" y="45"/>
                    </a:lnTo>
                    <a:lnTo>
                      <a:pt x="10" y="55"/>
                    </a:lnTo>
                    <a:lnTo>
                      <a:pt x="0" y="37"/>
                    </a:lnTo>
                  </a:path>
                </a:pathLst>
              </a:custGeom>
              <a:grpFill/>
              <a:ln w="63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pPr>
                  <a:defRPr/>
                </a:pPr>
                <a:endParaRPr lang="en-GB" dirty="0"/>
              </a:p>
            </p:txBody>
          </p:sp>
          <p:sp>
            <p:nvSpPr>
              <p:cNvPr id="177" name="Freeform 176"/>
              <p:cNvSpPr>
                <a:spLocks/>
              </p:cNvSpPr>
              <p:nvPr/>
            </p:nvSpPr>
            <p:spPr bwMode="auto">
              <a:xfrm>
                <a:off x="3192" y="2836"/>
                <a:ext cx="21" cy="38"/>
              </a:xfrm>
              <a:custGeom>
                <a:avLst/>
                <a:gdLst>
                  <a:gd name="T0" fmla="*/ 0 w 21"/>
                  <a:gd name="T1" fmla="*/ 6 h 38"/>
                  <a:gd name="T2" fmla="*/ 0 w 21"/>
                  <a:gd name="T3" fmla="*/ 6 h 38"/>
                  <a:gd name="T4" fmla="*/ 4 w 21"/>
                  <a:gd name="T5" fmla="*/ 34 h 38"/>
                  <a:gd name="T6" fmla="*/ 12 w 21"/>
                  <a:gd name="T7" fmla="*/ 37 h 38"/>
                  <a:gd name="T8" fmla="*/ 20 w 21"/>
                  <a:gd name="T9" fmla="*/ 15 h 38"/>
                  <a:gd name="T10" fmla="*/ 13 w 21"/>
                  <a:gd name="T11" fmla="*/ 0 h 38"/>
                  <a:gd name="T12" fmla="*/ 0 w 21"/>
                  <a:gd name="T13" fmla="*/ 6 h 38"/>
                  <a:gd name="T14" fmla="*/ 0 w 21"/>
                  <a:gd name="T15" fmla="*/ 6 h 3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1"/>
                  <a:gd name="T25" fmla="*/ 0 h 38"/>
                  <a:gd name="T26" fmla="*/ 21 w 21"/>
                  <a:gd name="T27" fmla="*/ 38 h 38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1" h="38">
                    <a:moveTo>
                      <a:pt x="0" y="6"/>
                    </a:moveTo>
                    <a:lnTo>
                      <a:pt x="0" y="6"/>
                    </a:lnTo>
                    <a:lnTo>
                      <a:pt x="4" y="34"/>
                    </a:lnTo>
                    <a:lnTo>
                      <a:pt x="12" y="37"/>
                    </a:lnTo>
                    <a:lnTo>
                      <a:pt x="20" y="15"/>
                    </a:lnTo>
                    <a:lnTo>
                      <a:pt x="13" y="0"/>
                    </a:lnTo>
                    <a:lnTo>
                      <a:pt x="0" y="6"/>
                    </a:lnTo>
                  </a:path>
                </a:pathLst>
              </a:custGeom>
              <a:grpFill/>
              <a:ln w="63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pPr>
                  <a:defRPr/>
                </a:pPr>
                <a:endParaRPr lang="en-GB" dirty="0"/>
              </a:p>
            </p:txBody>
          </p:sp>
          <p:sp>
            <p:nvSpPr>
              <p:cNvPr id="178" name="Freeform 177"/>
              <p:cNvSpPr>
                <a:spLocks/>
              </p:cNvSpPr>
              <p:nvPr/>
            </p:nvSpPr>
            <p:spPr bwMode="auto">
              <a:xfrm>
                <a:off x="3251" y="2885"/>
                <a:ext cx="43" cy="25"/>
              </a:xfrm>
              <a:custGeom>
                <a:avLst/>
                <a:gdLst>
                  <a:gd name="T0" fmla="*/ 0 w 43"/>
                  <a:gd name="T1" fmla="*/ 5 h 25"/>
                  <a:gd name="T2" fmla="*/ 0 w 43"/>
                  <a:gd name="T3" fmla="*/ 5 h 25"/>
                  <a:gd name="T4" fmla="*/ 35 w 43"/>
                  <a:gd name="T5" fmla="*/ 24 h 25"/>
                  <a:gd name="T6" fmla="*/ 42 w 43"/>
                  <a:gd name="T7" fmla="*/ 0 h 25"/>
                  <a:gd name="T8" fmla="*/ 0 w 43"/>
                  <a:gd name="T9" fmla="*/ 5 h 25"/>
                  <a:gd name="T10" fmla="*/ 0 w 43"/>
                  <a:gd name="T11" fmla="*/ 5 h 2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3"/>
                  <a:gd name="T19" fmla="*/ 0 h 25"/>
                  <a:gd name="T20" fmla="*/ 43 w 43"/>
                  <a:gd name="T21" fmla="*/ 25 h 2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3" h="25">
                    <a:moveTo>
                      <a:pt x="0" y="5"/>
                    </a:moveTo>
                    <a:lnTo>
                      <a:pt x="0" y="5"/>
                    </a:lnTo>
                    <a:lnTo>
                      <a:pt x="35" y="24"/>
                    </a:lnTo>
                    <a:lnTo>
                      <a:pt x="42" y="0"/>
                    </a:lnTo>
                    <a:lnTo>
                      <a:pt x="0" y="5"/>
                    </a:lnTo>
                  </a:path>
                </a:pathLst>
              </a:custGeom>
              <a:grpFill/>
              <a:ln w="63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pPr>
                  <a:defRPr/>
                </a:pPr>
                <a:endParaRPr lang="en-GB" dirty="0"/>
              </a:p>
            </p:txBody>
          </p:sp>
        </p:grpSp>
        <p:sp>
          <p:nvSpPr>
            <p:cNvPr id="83" name="Freeform 82"/>
            <p:cNvSpPr>
              <a:spLocks/>
            </p:cNvSpPr>
            <p:nvPr/>
          </p:nvSpPr>
          <p:spPr bwMode="auto">
            <a:xfrm>
              <a:off x="3064624" y="3446081"/>
              <a:ext cx="9525" cy="17462"/>
            </a:xfrm>
            <a:custGeom>
              <a:avLst/>
              <a:gdLst>
                <a:gd name="T0" fmla="*/ 0 w 8"/>
                <a:gd name="T1" fmla="*/ 19058317 h 12"/>
                <a:gd name="T2" fmla="*/ 0 w 8"/>
                <a:gd name="T3" fmla="*/ 19058317 h 12"/>
                <a:gd name="T4" fmla="*/ 7087790 w 8"/>
                <a:gd name="T5" fmla="*/ 0 h 12"/>
                <a:gd name="T6" fmla="*/ 9922669 w 8"/>
                <a:gd name="T7" fmla="*/ 23292851 h 12"/>
                <a:gd name="T8" fmla="*/ 0 w 8"/>
                <a:gd name="T9" fmla="*/ 19058317 h 12"/>
                <a:gd name="T10" fmla="*/ 0 w 8"/>
                <a:gd name="T11" fmla="*/ 19058317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8"/>
                <a:gd name="T19" fmla="*/ 0 h 12"/>
                <a:gd name="T20" fmla="*/ 8 w 8"/>
                <a:gd name="T21" fmla="*/ 12 h 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8" h="12">
                  <a:moveTo>
                    <a:pt x="0" y="9"/>
                  </a:moveTo>
                  <a:lnTo>
                    <a:pt x="0" y="9"/>
                  </a:lnTo>
                  <a:lnTo>
                    <a:pt x="5" y="0"/>
                  </a:lnTo>
                  <a:lnTo>
                    <a:pt x="7" y="11"/>
                  </a:lnTo>
                  <a:lnTo>
                    <a:pt x="0" y="9"/>
                  </a:lnTo>
                </a:path>
              </a:pathLst>
            </a:custGeom>
            <a:grpFill/>
            <a:ln w="6350">
              <a:solidFill>
                <a:schemeClr val="bg1"/>
              </a:solidFill>
              <a:round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>
                <a:defRPr/>
              </a:pPr>
              <a:endParaRPr lang="en-GB" dirty="0"/>
            </a:p>
          </p:txBody>
        </p:sp>
        <p:sp>
          <p:nvSpPr>
            <p:cNvPr id="84" name="Freeform 83"/>
            <p:cNvSpPr>
              <a:spLocks/>
            </p:cNvSpPr>
            <p:nvPr/>
          </p:nvSpPr>
          <p:spPr bwMode="auto">
            <a:xfrm>
              <a:off x="3028111" y="3371468"/>
              <a:ext cx="63500" cy="63501"/>
            </a:xfrm>
            <a:custGeom>
              <a:avLst/>
              <a:gdLst>
                <a:gd name="T0" fmla="*/ 0 w 50"/>
                <a:gd name="T1" fmla="*/ 62062469 h 47"/>
                <a:gd name="T2" fmla="*/ 0 w 50"/>
                <a:gd name="T3" fmla="*/ 62062469 h 47"/>
                <a:gd name="T4" fmla="*/ 30645101 w 50"/>
                <a:gd name="T5" fmla="*/ 52936036 h 47"/>
                <a:gd name="T6" fmla="*/ 14516101 w 50"/>
                <a:gd name="T7" fmla="*/ 41982954 h 47"/>
                <a:gd name="T8" fmla="*/ 29032201 w 50"/>
                <a:gd name="T9" fmla="*/ 12777012 h 47"/>
                <a:gd name="T10" fmla="*/ 41935407 w 50"/>
                <a:gd name="T11" fmla="*/ 32856521 h 47"/>
                <a:gd name="T12" fmla="*/ 41935407 w 50"/>
                <a:gd name="T13" fmla="*/ 0 h 47"/>
                <a:gd name="T14" fmla="*/ 79032096 w 50"/>
                <a:gd name="T15" fmla="*/ 0 h 47"/>
                <a:gd name="T16" fmla="*/ 75806297 w 50"/>
                <a:gd name="T17" fmla="*/ 32856521 h 47"/>
                <a:gd name="T18" fmla="*/ 53225704 w 50"/>
                <a:gd name="T19" fmla="*/ 43809592 h 47"/>
                <a:gd name="T20" fmla="*/ 53225704 w 50"/>
                <a:gd name="T21" fmla="*/ 83967260 h 47"/>
                <a:gd name="T22" fmla="*/ 32258000 w 50"/>
                <a:gd name="T23" fmla="*/ 60237182 h 47"/>
                <a:gd name="T24" fmla="*/ 0 w 50"/>
                <a:gd name="T25" fmla="*/ 62062469 h 47"/>
                <a:gd name="T26" fmla="*/ 0 w 50"/>
                <a:gd name="T27" fmla="*/ 62062469 h 47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50"/>
                <a:gd name="T43" fmla="*/ 0 h 47"/>
                <a:gd name="T44" fmla="*/ 50 w 50"/>
                <a:gd name="T45" fmla="*/ 47 h 47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50" h="47">
                  <a:moveTo>
                    <a:pt x="0" y="34"/>
                  </a:moveTo>
                  <a:lnTo>
                    <a:pt x="0" y="34"/>
                  </a:lnTo>
                  <a:lnTo>
                    <a:pt x="19" y="29"/>
                  </a:lnTo>
                  <a:lnTo>
                    <a:pt x="9" y="23"/>
                  </a:lnTo>
                  <a:lnTo>
                    <a:pt x="18" y="7"/>
                  </a:lnTo>
                  <a:lnTo>
                    <a:pt x="26" y="18"/>
                  </a:lnTo>
                  <a:lnTo>
                    <a:pt x="26" y="0"/>
                  </a:lnTo>
                  <a:lnTo>
                    <a:pt x="49" y="0"/>
                  </a:lnTo>
                  <a:lnTo>
                    <a:pt x="47" y="18"/>
                  </a:lnTo>
                  <a:lnTo>
                    <a:pt x="33" y="24"/>
                  </a:lnTo>
                  <a:lnTo>
                    <a:pt x="33" y="46"/>
                  </a:lnTo>
                  <a:lnTo>
                    <a:pt x="20" y="33"/>
                  </a:lnTo>
                  <a:lnTo>
                    <a:pt x="0" y="34"/>
                  </a:lnTo>
                </a:path>
              </a:pathLst>
            </a:custGeom>
            <a:grpFill/>
            <a:ln w="6350">
              <a:solidFill>
                <a:schemeClr val="bg1"/>
              </a:solidFill>
              <a:round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>
                <a:defRPr/>
              </a:pPr>
              <a:endParaRPr lang="en-GB" dirty="0"/>
            </a:p>
          </p:txBody>
        </p:sp>
        <p:sp>
          <p:nvSpPr>
            <p:cNvPr id="85" name="Freeform 84"/>
            <p:cNvSpPr>
              <a:spLocks/>
            </p:cNvSpPr>
            <p:nvPr/>
          </p:nvSpPr>
          <p:spPr bwMode="auto">
            <a:xfrm>
              <a:off x="3051923" y="2880926"/>
              <a:ext cx="441320" cy="371479"/>
            </a:xfrm>
            <a:custGeom>
              <a:avLst/>
              <a:gdLst>
                <a:gd name="T0" fmla="*/ 0 w 354"/>
                <a:gd name="T1" fmla="*/ 360167831 h 285"/>
                <a:gd name="T2" fmla="*/ 51288450 w 354"/>
                <a:gd name="T3" fmla="*/ 366963865 h 285"/>
                <a:gd name="T4" fmla="*/ 1554611 w 354"/>
                <a:gd name="T5" fmla="*/ 389049022 h 285"/>
                <a:gd name="T6" fmla="*/ 9325172 w 354"/>
                <a:gd name="T7" fmla="*/ 423027891 h 285"/>
                <a:gd name="T8" fmla="*/ 6217197 w 354"/>
                <a:gd name="T9" fmla="*/ 436618657 h 285"/>
                <a:gd name="T10" fmla="*/ 13987759 w 354"/>
                <a:gd name="T11" fmla="*/ 468897865 h 285"/>
                <a:gd name="T12" fmla="*/ 108795341 w 354"/>
                <a:gd name="T13" fmla="*/ 451909083 h 285"/>
                <a:gd name="T14" fmla="*/ 130553653 w 354"/>
                <a:gd name="T15" fmla="*/ 451909083 h 285"/>
                <a:gd name="T16" fmla="*/ 150758602 w 354"/>
                <a:gd name="T17" fmla="*/ 385652309 h 285"/>
                <a:gd name="T18" fmla="*/ 150758602 w 354"/>
                <a:gd name="T19" fmla="*/ 358469474 h 285"/>
                <a:gd name="T20" fmla="*/ 191168538 w 354"/>
                <a:gd name="T21" fmla="*/ 273524176 h 285"/>
                <a:gd name="T22" fmla="*/ 202048317 w 354"/>
                <a:gd name="T23" fmla="*/ 200471367 h 285"/>
                <a:gd name="T24" fmla="*/ 245566189 w 354"/>
                <a:gd name="T25" fmla="*/ 130815232 h 285"/>
                <a:gd name="T26" fmla="*/ 279758891 w 354"/>
                <a:gd name="T27" fmla="*/ 105332058 h 285"/>
                <a:gd name="T28" fmla="*/ 320167542 w 354"/>
                <a:gd name="T29" fmla="*/ 83246880 h 285"/>
                <a:gd name="T30" fmla="*/ 345035153 w 354"/>
                <a:gd name="T31" fmla="*/ 71354472 h 285"/>
                <a:gd name="T32" fmla="*/ 413420557 w 354"/>
                <a:gd name="T33" fmla="*/ 98536023 h 285"/>
                <a:gd name="T34" fmla="*/ 446058649 w 354"/>
                <a:gd name="T35" fmla="*/ 52666029 h 285"/>
                <a:gd name="T36" fmla="*/ 509781469 w 354"/>
                <a:gd name="T37" fmla="*/ 56064046 h 285"/>
                <a:gd name="T38" fmla="*/ 547083392 w 354"/>
                <a:gd name="T39" fmla="*/ 52666029 h 285"/>
                <a:gd name="T40" fmla="*/ 526878443 w 354"/>
                <a:gd name="T41" fmla="*/ 50967672 h 285"/>
                <a:gd name="T42" fmla="*/ 548636756 w 354"/>
                <a:gd name="T43" fmla="*/ 27182845 h 285"/>
                <a:gd name="T44" fmla="*/ 484913936 w 354"/>
                <a:gd name="T45" fmla="*/ 27182845 h 285"/>
                <a:gd name="T46" fmla="*/ 477143377 w 354"/>
                <a:gd name="T47" fmla="*/ 0 h 285"/>
                <a:gd name="T48" fmla="*/ 458493039 w 354"/>
                <a:gd name="T49" fmla="*/ 28881201 h 285"/>
                <a:gd name="T50" fmla="*/ 422745726 w 354"/>
                <a:gd name="T51" fmla="*/ 44171637 h 285"/>
                <a:gd name="T52" fmla="*/ 422745726 w 354"/>
                <a:gd name="T53" fmla="*/ 5096375 h 285"/>
                <a:gd name="T54" fmla="*/ 349697737 w 354"/>
                <a:gd name="T55" fmla="*/ 32279219 h 285"/>
                <a:gd name="T56" fmla="*/ 345035153 w 354"/>
                <a:gd name="T57" fmla="*/ 44171637 h 285"/>
                <a:gd name="T58" fmla="*/ 323276762 w 354"/>
                <a:gd name="T59" fmla="*/ 49268012 h 285"/>
                <a:gd name="T60" fmla="*/ 298409229 w 354"/>
                <a:gd name="T61" fmla="*/ 54364386 h 285"/>
                <a:gd name="T62" fmla="*/ 276649670 w 354"/>
                <a:gd name="T63" fmla="*/ 67956455 h 285"/>
                <a:gd name="T64" fmla="*/ 244011578 w 354"/>
                <a:gd name="T65" fmla="*/ 107031718 h 285"/>
                <a:gd name="T66" fmla="*/ 223806630 w 354"/>
                <a:gd name="T67" fmla="*/ 122320840 h 285"/>
                <a:gd name="T68" fmla="*/ 230023825 w 354"/>
                <a:gd name="T69" fmla="*/ 142707640 h 285"/>
                <a:gd name="T70" fmla="*/ 155421186 w 354"/>
                <a:gd name="T71" fmla="*/ 232750576 h 285"/>
                <a:gd name="T72" fmla="*/ 108795341 w 354"/>
                <a:gd name="T73" fmla="*/ 293910976 h 285"/>
                <a:gd name="T74" fmla="*/ 76155983 w 354"/>
                <a:gd name="T75" fmla="*/ 299007350 h 285"/>
                <a:gd name="T76" fmla="*/ 51288450 w 354"/>
                <a:gd name="T77" fmla="*/ 329588201 h 285"/>
                <a:gd name="T78" fmla="*/ 31084738 w 354"/>
                <a:gd name="T79" fmla="*/ 344877405 h 285"/>
                <a:gd name="T80" fmla="*/ 29530127 w 354"/>
                <a:gd name="T81" fmla="*/ 351673440 h 285"/>
                <a:gd name="T82" fmla="*/ 0 w 354"/>
                <a:gd name="T83" fmla="*/ 360167831 h 285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354"/>
                <a:gd name="T127" fmla="*/ 0 h 285"/>
                <a:gd name="T128" fmla="*/ 354 w 354"/>
                <a:gd name="T129" fmla="*/ 285 h 285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354" h="285">
                  <a:moveTo>
                    <a:pt x="0" y="212"/>
                  </a:moveTo>
                  <a:lnTo>
                    <a:pt x="0" y="212"/>
                  </a:lnTo>
                  <a:lnTo>
                    <a:pt x="1" y="224"/>
                  </a:lnTo>
                  <a:lnTo>
                    <a:pt x="33" y="216"/>
                  </a:lnTo>
                  <a:lnTo>
                    <a:pt x="34" y="221"/>
                  </a:lnTo>
                  <a:lnTo>
                    <a:pt x="1" y="229"/>
                  </a:lnTo>
                  <a:lnTo>
                    <a:pt x="9" y="234"/>
                  </a:lnTo>
                  <a:lnTo>
                    <a:pt x="6" y="249"/>
                  </a:lnTo>
                  <a:lnTo>
                    <a:pt x="28" y="236"/>
                  </a:lnTo>
                  <a:lnTo>
                    <a:pt x="4" y="257"/>
                  </a:lnTo>
                  <a:lnTo>
                    <a:pt x="18" y="257"/>
                  </a:lnTo>
                  <a:lnTo>
                    <a:pt x="9" y="276"/>
                  </a:lnTo>
                  <a:lnTo>
                    <a:pt x="43" y="284"/>
                  </a:lnTo>
                  <a:lnTo>
                    <a:pt x="70" y="266"/>
                  </a:lnTo>
                  <a:lnTo>
                    <a:pt x="76" y="249"/>
                  </a:lnTo>
                  <a:lnTo>
                    <a:pt x="84" y="266"/>
                  </a:lnTo>
                  <a:lnTo>
                    <a:pt x="100" y="245"/>
                  </a:lnTo>
                  <a:lnTo>
                    <a:pt x="97" y="227"/>
                  </a:lnTo>
                  <a:lnTo>
                    <a:pt x="104" y="220"/>
                  </a:lnTo>
                  <a:lnTo>
                    <a:pt x="97" y="211"/>
                  </a:lnTo>
                  <a:lnTo>
                    <a:pt x="98" y="171"/>
                  </a:lnTo>
                  <a:lnTo>
                    <a:pt x="123" y="161"/>
                  </a:lnTo>
                  <a:lnTo>
                    <a:pt x="118" y="149"/>
                  </a:lnTo>
                  <a:lnTo>
                    <a:pt x="130" y="118"/>
                  </a:lnTo>
                  <a:lnTo>
                    <a:pt x="153" y="95"/>
                  </a:lnTo>
                  <a:lnTo>
                    <a:pt x="158" y="77"/>
                  </a:lnTo>
                  <a:lnTo>
                    <a:pt x="175" y="73"/>
                  </a:lnTo>
                  <a:lnTo>
                    <a:pt x="180" y="62"/>
                  </a:lnTo>
                  <a:lnTo>
                    <a:pt x="205" y="64"/>
                  </a:lnTo>
                  <a:lnTo>
                    <a:pt x="206" y="49"/>
                  </a:lnTo>
                  <a:lnTo>
                    <a:pt x="212" y="49"/>
                  </a:lnTo>
                  <a:lnTo>
                    <a:pt x="222" y="42"/>
                  </a:lnTo>
                  <a:lnTo>
                    <a:pt x="237" y="56"/>
                  </a:lnTo>
                  <a:lnTo>
                    <a:pt x="266" y="58"/>
                  </a:lnTo>
                  <a:lnTo>
                    <a:pt x="282" y="50"/>
                  </a:lnTo>
                  <a:lnTo>
                    <a:pt x="287" y="31"/>
                  </a:lnTo>
                  <a:lnTo>
                    <a:pt x="314" y="26"/>
                  </a:lnTo>
                  <a:lnTo>
                    <a:pt x="328" y="33"/>
                  </a:lnTo>
                  <a:lnTo>
                    <a:pt x="326" y="49"/>
                  </a:lnTo>
                  <a:lnTo>
                    <a:pt x="352" y="31"/>
                  </a:lnTo>
                  <a:lnTo>
                    <a:pt x="335" y="34"/>
                  </a:lnTo>
                  <a:lnTo>
                    <a:pt x="339" y="30"/>
                  </a:lnTo>
                  <a:lnTo>
                    <a:pt x="322" y="25"/>
                  </a:lnTo>
                  <a:lnTo>
                    <a:pt x="353" y="16"/>
                  </a:lnTo>
                  <a:lnTo>
                    <a:pt x="328" y="5"/>
                  </a:lnTo>
                  <a:lnTo>
                    <a:pt x="312" y="16"/>
                  </a:lnTo>
                  <a:lnTo>
                    <a:pt x="320" y="2"/>
                  </a:lnTo>
                  <a:lnTo>
                    <a:pt x="307" y="0"/>
                  </a:lnTo>
                  <a:lnTo>
                    <a:pt x="299" y="16"/>
                  </a:lnTo>
                  <a:lnTo>
                    <a:pt x="295" y="17"/>
                  </a:lnTo>
                  <a:lnTo>
                    <a:pt x="295" y="4"/>
                  </a:lnTo>
                  <a:lnTo>
                    <a:pt x="272" y="26"/>
                  </a:lnTo>
                  <a:lnTo>
                    <a:pt x="284" y="6"/>
                  </a:lnTo>
                  <a:lnTo>
                    <a:pt x="272" y="3"/>
                  </a:lnTo>
                  <a:lnTo>
                    <a:pt x="248" y="27"/>
                  </a:lnTo>
                  <a:lnTo>
                    <a:pt x="225" y="19"/>
                  </a:lnTo>
                  <a:lnTo>
                    <a:pt x="231" y="33"/>
                  </a:lnTo>
                  <a:lnTo>
                    <a:pt x="222" y="26"/>
                  </a:lnTo>
                  <a:lnTo>
                    <a:pt x="206" y="43"/>
                  </a:lnTo>
                  <a:lnTo>
                    <a:pt x="208" y="29"/>
                  </a:lnTo>
                  <a:lnTo>
                    <a:pt x="199" y="41"/>
                  </a:lnTo>
                  <a:lnTo>
                    <a:pt x="192" y="32"/>
                  </a:lnTo>
                  <a:lnTo>
                    <a:pt x="197" y="45"/>
                  </a:lnTo>
                  <a:lnTo>
                    <a:pt x="178" y="40"/>
                  </a:lnTo>
                  <a:lnTo>
                    <a:pt x="173" y="56"/>
                  </a:lnTo>
                  <a:lnTo>
                    <a:pt x="157" y="63"/>
                  </a:lnTo>
                  <a:lnTo>
                    <a:pt x="172" y="64"/>
                  </a:lnTo>
                  <a:lnTo>
                    <a:pt x="144" y="72"/>
                  </a:lnTo>
                  <a:lnTo>
                    <a:pt x="139" y="84"/>
                  </a:lnTo>
                  <a:lnTo>
                    <a:pt x="148" y="84"/>
                  </a:lnTo>
                  <a:lnTo>
                    <a:pt x="113" y="104"/>
                  </a:lnTo>
                  <a:lnTo>
                    <a:pt x="100" y="137"/>
                  </a:lnTo>
                  <a:lnTo>
                    <a:pt x="63" y="166"/>
                  </a:lnTo>
                  <a:lnTo>
                    <a:pt x="70" y="173"/>
                  </a:lnTo>
                  <a:lnTo>
                    <a:pt x="86" y="168"/>
                  </a:lnTo>
                  <a:lnTo>
                    <a:pt x="49" y="176"/>
                  </a:lnTo>
                  <a:lnTo>
                    <a:pt x="28" y="188"/>
                  </a:lnTo>
                  <a:lnTo>
                    <a:pt x="33" y="194"/>
                  </a:lnTo>
                  <a:lnTo>
                    <a:pt x="19" y="194"/>
                  </a:lnTo>
                  <a:lnTo>
                    <a:pt x="20" y="203"/>
                  </a:lnTo>
                  <a:lnTo>
                    <a:pt x="2" y="203"/>
                  </a:lnTo>
                  <a:lnTo>
                    <a:pt x="19" y="207"/>
                  </a:lnTo>
                  <a:lnTo>
                    <a:pt x="0" y="212"/>
                  </a:lnTo>
                </a:path>
              </a:pathLst>
            </a:custGeom>
            <a:grpFill/>
            <a:ln w="6350">
              <a:solidFill>
                <a:schemeClr val="bg1"/>
              </a:solidFill>
              <a:round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>
                <a:defRPr/>
              </a:pPr>
              <a:endParaRPr lang="en-GB" dirty="0"/>
            </a:p>
          </p:txBody>
        </p:sp>
        <p:sp>
          <p:nvSpPr>
            <p:cNvPr id="86" name="Freeform 85"/>
            <p:cNvSpPr>
              <a:spLocks/>
            </p:cNvSpPr>
            <p:nvPr/>
          </p:nvSpPr>
          <p:spPr bwMode="auto">
            <a:xfrm>
              <a:off x="3207497" y="3336543"/>
              <a:ext cx="169860" cy="138115"/>
            </a:xfrm>
            <a:custGeom>
              <a:avLst/>
              <a:gdLst>
                <a:gd name="T0" fmla="*/ 0 w 137"/>
                <a:gd name="T1" fmla="*/ 32364034 h 103"/>
                <a:gd name="T2" fmla="*/ 0 w 137"/>
                <a:gd name="T3" fmla="*/ 32364034 h 103"/>
                <a:gd name="T4" fmla="*/ 12298256 w 137"/>
                <a:gd name="T5" fmla="*/ 129457475 h 103"/>
                <a:gd name="T6" fmla="*/ 122981312 w 137"/>
                <a:gd name="T7" fmla="*/ 178003552 h 103"/>
                <a:gd name="T8" fmla="*/ 175249229 w 137"/>
                <a:gd name="T9" fmla="*/ 183398003 h 103"/>
                <a:gd name="T10" fmla="*/ 209069110 w 137"/>
                <a:gd name="T11" fmla="*/ 134851926 h 103"/>
                <a:gd name="T12" fmla="*/ 192159789 w 137"/>
                <a:gd name="T13" fmla="*/ 79113269 h 103"/>
                <a:gd name="T14" fmla="*/ 204458040 w 137"/>
                <a:gd name="T15" fmla="*/ 66526217 h 103"/>
                <a:gd name="T16" fmla="*/ 196770858 w 137"/>
                <a:gd name="T17" fmla="*/ 23374623 h 103"/>
                <a:gd name="T18" fmla="*/ 116832806 w 137"/>
                <a:gd name="T19" fmla="*/ 8990754 h 103"/>
                <a:gd name="T20" fmla="*/ 66102345 w 137"/>
                <a:gd name="T21" fmla="*/ 0 h 103"/>
                <a:gd name="T22" fmla="*/ 0 w 137"/>
                <a:gd name="T23" fmla="*/ 32364034 h 103"/>
                <a:gd name="T24" fmla="*/ 0 w 137"/>
                <a:gd name="T25" fmla="*/ 32364034 h 10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37"/>
                <a:gd name="T40" fmla="*/ 0 h 103"/>
                <a:gd name="T41" fmla="*/ 137 w 137"/>
                <a:gd name="T42" fmla="*/ 103 h 103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37" h="103">
                  <a:moveTo>
                    <a:pt x="0" y="18"/>
                  </a:moveTo>
                  <a:lnTo>
                    <a:pt x="0" y="18"/>
                  </a:lnTo>
                  <a:lnTo>
                    <a:pt x="8" y="72"/>
                  </a:lnTo>
                  <a:lnTo>
                    <a:pt x="80" y="99"/>
                  </a:lnTo>
                  <a:lnTo>
                    <a:pt x="114" y="102"/>
                  </a:lnTo>
                  <a:lnTo>
                    <a:pt x="136" y="75"/>
                  </a:lnTo>
                  <a:lnTo>
                    <a:pt x="125" y="44"/>
                  </a:lnTo>
                  <a:lnTo>
                    <a:pt x="133" y="37"/>
                  </a:lnTo>
                  <a:lnTo>
                    <a:pt x="128" y="13"/>
                  </a:lnTo>
                  <a:lnTo>
                    <a:pt x="76" y="5"/>
                  </a:lnTo>
                  <a:lnTo>
                    <a:pt x="43" y="0"/>
                  </a:lnTo>
                  <a:lnTo>
                    <a:pt x="0" y="18"/>
                  </a:lnTo>
                </a:path>
              </a:pathLst>
            </a:custGeom>
            <a:grpFill/>
            <a:ln w="6350">
              <a:solidFill>
                <a:schemeClr val="bg1"/>
              </a:solidFill>
              <a:round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>
                <a:defRPr/>
              </a:pPr>
              <a:endParaRPr lang="en-GB" dirty="0"/>
            </a:p>
          </p:txBody>
        </p:sp>
        <p:sp>
          <p:nvSpPr>
            <p:cNvPr id="87" name="Freeform 86"/>
            <p:cNvSpPr>
              <a:spLocks/>
            </p:cNvSpPr>
            <p:nvPr/>
          </p:nvSpPr>
          <p:spPr bwMode="auto">
            <a:xfrm>
              <a:off x="2812213" y="3630233"/>
              <a:ext cx="53975" cy="100012"/>
            </a:xfrm>
            <a:custGeom>
              <a:avLst/>
              <a:gdLst>
                <a:gd name="T0" fmla="*/ 0 w 44"/>
                <a:gd name="T1" fmla="*/ 82664452 h 77"/>
                <a:gd name="T2" fmla="*/ 0 w 44"/>
                <a:gd name="T3" fmla="*/ 82664452 h 77"/>
                <a:gd name="T4" fmla="*/ 10533713 w 44"/>
                <a:gd name="T5" fmla="*/ 0 h 77"/>
                <a:gd name="T6" fmla="*/ 64706208 w 44"/>
                <a:gd name="T7" fmla="*/ 5061646 h 77"/>
                <a:gd name="T8" fmla="*/ 40629686 w 44"/>
                <a:gd name="T9" fmla="*/ 59046043 h 77"/>
                <a:gd name="T10" fmla="*/ 40629686 w 44"/>
                <a:gd name="T11" fmla="*/ 124839645 h 77"/>
                <a:gd name="T12" fmla="*/ 9028545 w 44"/>
                <a:gd name="T13" fmla="*/ 128214075 h 77"/>
                <a:gd name="T14" fmla="*/ 13542818 w 44"/>
                <a:gd name="T15" fmla="*/ 87726116 h 77"/>
                <a:gd name="T16" fmla="*/ 0 w 44"/>
                <a:gd name="T17" fmla="*/ 82664452 h 77"/>
                <a:gd name="T18" fmla="*/ 0 w 44"/>
                <a:gd name="T19" fmla="*/ 82664452 h 7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44"/>
                <a:gd name="T31" fmla="*/ 0 h 77"/>
                <a:gd name="T32" fmla="*/ 44 w 44"/>
                <a:gd name="T33" fmla="*/ 77 h 7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44" h="77">
                  <a:moveTo>
                    <a:pt x="0" y="49"/>
                  </a:moveTo>
                  <a:lnTo>
                    <a:pt x="0" y="49"/>
                  </a:lnTo>
                  <a:lnTo>
                    <a:pt x="7" y="0"/>
                  </a:lnTo>
                  <a:lnTo>
                    <a:pt x="43" y="3"/>
                  </a:lnTo>
                  <a:lnTo>
                    <a:pt x="27" y="35"/>
                  </a:lnTo>
                  <a:lnTo>
                    <a:pt x="27" y="74"/>
                  </a:lnTo>
                  <a:lnTo>
                    <a:pt x="6" y="76"/>
                  </a:lnTo>
                  <a:lnTo>
                    <a:pt x="9" y="52"/>
                  </a:lnTo>
                  <a:lnTo>
                    <a:pt x="0" y="49"/>
                  </a:lnTo>
                </a:path>
              </a:pathLst>
            </a:custGeom>
            <a:grpFill/>
            <a:ln w="6350">
              <a:solidFill>
                <a:schemeClr val="bg1"/>
              </a:solidFill>
              <a:round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>
                <a:defRPr/>
              </a:pPr>
              <a:endParaRPr lang="en-GB" dirty="0"/>
            </a:p>
          </p:txBody>
        </p:sp>
        <p:sp>
          <p:nvSpPr>
            <p:cNvPr id="88" name="Freeform 87"/>
            <p:cNvSpPr>
              <a:spLocks/>
            </p:cNvSpPr>
            <p:nvPr/>
          </p:nvSpPr>
          <p:spPr bwMode="auto">
            <a:xfrm>
              <a:off x="3310683" y="3490532"/>
              <a:ext cx="161924" cy="100012"/>
            </a:xfrm>
            <a:custGeom>
              <a:avLst/>
              <a:gdLst>
                <a:gd name="T0" fmla="*/ 0 w 130"/>
                <a:gd name="T1" fmla="*/ 62420472 h 77"/>
                <a:gd name="T2" fmla="*/ 0 w 130"/>
                <a:gd name="T3" fmla="*/ 62420472 h 77"/>
                <a:gd name="T4" fmla="*/ 54300920 w 130"/>
                <a:gd name="T5" fmla="*/ 116404870 h 77"/>
                <a:gd name="T6" fmla="*/ 178417678 w 130"/>
                <a:gd name="T7" fmla="*/ 128214075 h 77"/>
                <a:gd name="T8" fmla="*/ 200138038 w 130"/>
                <a:gd name="T9" fmla="*/ 82664452 h 77"/>
                <a:gd name="T10" fmla="*/ 169109486 w 130"/>
                <a:gd name="T11" fmla="*/ 80977237 h 77"/>
                <a:gd name="T12" fmla="*/ 166006755 w 130"/>
                <a:gd name="T13" fmla="*/ 42175184 h 77"/>
                <a:gd name="T14" fmla="*/ 138079649 w 130"/>
                <a:gd name="T15" fmla="*/ 0 h 77"/>
                <a:gd name="T16" fmla="*/ 54300920 w 130"/>
                <a:gd name="T17" fmla="*/ 8434777 h 77"/>
                <a:gd name="T18" fmla="*/ 0 w 130"/>
                <a:gd name="T19" fmla="*/ 62420472 h 77"/>
                <a:gd name="T20" fmla="*/ 0 w 130"/>
                <a:gd name="T21" fmla="*/ 62420472 h 7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30"/>
                <a:gd name="T34" fmla="*/ 0 h 77"/>
                <a:gd name="T35" fmla="*/ 130 w 130"/>
                <a:gd name="T36" fmla="*/ 77 h 7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30" h="77">
                  <a:moveTo>
                    <a:pt x="0" y="37"/>
                  </a:moveTo>
                  <a:lnTo>
                    <a:pt x="0" y="37"/>
                  </a:lnTo>
                  <a:lnTo>
                    <a:pt x="35" y="69"/>
                  </a:lnTo>
                  <a:lnTo>
                    <a:pt x="115" y="76"/>
                  </a:lnTo>
                  <a:lnTo>
                    <a:pt x="129" y="49"/>
                  </a:lnTo>
                  <a:lnTo>
                    <a:pt x="109" y="48"/>
                  </a:lnTo>
                  <a:lnTo>
                    <a:pt x="107" y="25"/>
                  </a:lnTo>
                  <a:lnTo>
                    <a:pt x="89" y="0"/>
                  </a:lnTo>
                  <a:lnTo>
                    <a:pt x="35" y="5"/>
                  </a:lnTo>
                  <a:lnTo>
                    <a:pt x="0" y="37"/>
                  </a:lnTo>
                </a:path>
              </a:pathLst>
            </a:custGeom>
            <a:grpFill/>
            <a:ln w="6350">
              <a:solidFill>
                <a:schemeClr val="bg1"/>
              </a:solidFill>
              <a:round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>
                <a:defRPr/>
              </a:pPr>
              <a:endParaRPr lang="en-GB" dirty="0"/>
            </a:p>
          </p:txBody>
        </p:sp>
        <p:sp>
          <p:nvSpPr>
            <p:cNvPr id="89" name="Freeform 88"/>
            <p:cNvSpPr>
              <a:spLocks/>
            </p:cNvSpPr>
            <p:nvPr/>
          </p:nvSpPr>
          <p:spPr bwMode="auto">
            <a:xfrm>
              <a:off x="2813801" y="3590546"/>
              <a:ext cx="209548" cy="158752"/>
            </a:xfrm>
            <a:custGeom>
              <a:avLst/>
              <a:gdLst>
                <a:gd name="T0" fmla="*/ 0 w 168"/>
                <a:gd name="T1" fmla="*/ 16931599 h 122"/>
                <a:gd name="T2" fmla="*/ 0 w 168"/>
                <a:gd name="T3" fmla="*/ 16931599 h 122"/>
                <a:gd name="T4" fmla="*/ 7779543 w 168"/>
                <a:gd name="T5" fmla="*/ 50796104 h 122"/>
                <a:gd name="T6" fmla="*/ 63788014 w 168"/>
                <a:gd name="T7" fmla="*/ 55876103 h 122"/>
                <a:gd name="T8" fmla="*/ 38895220 w 168"/>
                <a:gd name="T9" fmla="*/ 110058005 h 122"/>
                <a:gd name="T10" fmla="*/ 38895220 w 168"/>
                <a:gd name="T11" fmla="*/ 176092824 h 122"/>
                <a:gd name="T12" fmla="*/ 77790439 w 168"/>
                <a:gd name="T13" fmla="*/ 204877315 h 122"/>
                <a:gd name="T14" fmla="*/ 154025470 w 168"/>
                <a:gd name="T15" fmla="*/ 186251520 h 122"/>
                <a:gd name="T16" fmla="*/ 197588194 w 168"/>
                <a:gd name="T17" fmla="*/ 137149597 h 122"/>
                <a:gd name="T18" fmla="*/ 188253243 w 168"/>
                <a:gd name="T19" fmla="*/ 116830903 h 122"/>
                <a:gd name="T20" fmla="*/ 211590619 w 168"/>
                <a:gd name="T21" fmla="*/ 79580595 h 122"/>
                <a:gd name="T22" fmla="*/ 259820779 w 168"/>
                <a:gd name="T23" fmla="*/ 52489003 h 122"/>
                <a:gd name="T24" fmla="*/ 259820779 w 168"/>
                <a:gd name="T25" fmla="*/ 35557399 h 122"/>
                <a:gd name="T26" fmla="*/ 228703863 w 168"/>
                <a:gd name="T27" fmla="*/ 32170299 h 122"/>
                <a:gd name="T28" fmla="*/ 222480978 w 168"/>
                <a:gd name="T29" fmla="*/ 28784501 h 122"/>
                <a:gd name="T30" fmla="*/ 155580879 w 168"/>
                <a:gd name="T31" fmla="*/ 8465800 h 122"/>
                <a:gd name="T32" fmla="*/ 21780729 w 168"/>
                <a:gd name="T33" fmla="*/ 0 h 122"/>
                <a:gd name="T34" fmla="*/ 0 w 168"/>
                <a:gd name="T35" fmla="*/ 16931599 h 122"/>
                <a:gd name="T36" fmla="*/ 0 w 168"/>
                <a:gd name="T37" fmla="*/ 16931599 h 1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68"/>
                <a:gd name="T58" fmla="*/ 0 h 122"/>
                <a:gd name="T59" fmla="*/ 168 w 168"/>
                <a:gd name="T60" fmla="*/ 122 h 12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68" h="122">
                  <a:moveTo>
                    <a:pt x="0" y="10"/>
                  </a:moveTo>
                  <a:lnTo>
                    <a:pt x="0" y="10"/>
                  </a:lnTo>
                  <a:lnTo>
                    <a:pt x="5" y="30"/>
                  </a:lnTo>
                  <a:lnTo>
                    <a:pt x="41" y="33"/>
                  </a:lnTo>
                  <a:lnTo>
                    <a:pt x="25" y="65"/>
                  </a:lnTo>
                  <a:lnTo>
                    <a:pt x="25" y="104"/>
                  </a:lnTo>
                  <a:lnTo>
                    <a:pt x="50" y="121"/>
                  </a:lnTo>
                  <a:lnTo>
                    <a:pt x="99" y="110"/>
                  </a:lnTo>
                  <a:lnTo>
                    <a:pt x="127" y="81"/>
                  </a:lnTo>
                  <a:lnTo>
                    <a:pt x="121" y="69"/>
                  </a:lnTo>
                  <a:lnTo>
                    <a:pt x="136" y="47"/>
                  </a:lnTo>
                  <a:lnTo>
                    <a:pt x="167" y="31"/>
                  </a:lnTo>
                  <a:lnTo>
                    <a:pt x="167" y="21"/>
                  </a:lnTo>
                  <a:lnTo>
                    <a:pt x="147" y="19"/>
                  </a:lnTo>
                  <a:lnTo>
                    <a:pt x="143" y="17"/>
                  </a:lnTo>
                  <a:lnTo>
                    <a:pt x="100" y="5"/>
                  </a:lnTo>
                  <a:lnTo>
                    <a:pt x="14" y="0"/>
                  </a:lnTo>
                  <a:lnTo>
                    <a:pt x="0" y="10"/>
                  </a:lnTo>
                </a:path>
              </a:pathLst>
            </a:custGeom>
            <a:grpFill/>
            <a:ln w="6350">
              <a:solidFill>
                <a:schemeClr val="bg1"/>
              </a:solidFill>
              <a:round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>
                <a:defRPr/>
              </a:pPr>
              <a:endParaRPr lang="en-GB" dirty="0"/>
            </a:p>
          </p:txBody>
        </p:sp>
        <p:sp>
          <p:nvSpPr>
            <p:cNvPr id="90" name="Freeform 89"/>
            <p:cNvSpPr>
              <a:spLocks/>
            </p:cNvSpPr>
            <p:nvPr/>
          </p:nvSpPr>
          <p:spPr bwMode="auto">
            <a:xfrm>
              <a:off x="3158284" y="2944425"/>
              <a:ext cx="219072" cy="376241"/>
            </a:xfrm>
            <a:custGeom>
              <a:avLst/>
              <a:gdLst>
                <a:gd name="T0" fmla="*/ 0 w 176"/>
                <a:gd name="T1" fmla="*/ 367778835 h 289"/>
                <a:gd name="T2" fmla="*/ 0 w 176"/>
                <a:gd name="T3" fmla="*/ 367778835 h 289"/>
                <a:gd name="T4" fmla="*/ 10845458 w 176"/>
                <a:gd name="T5" fmla="*/ 423707939 h 289"/>
                <a:gd name="T6" fmla="*/ 34086076 w 176"/>
                <a:gd name="T7" fmla="*/ 449130614 h 289"/>
                <a:gd name="T8" fmla="*/ 32537615 w 176"/>
                <a:gd name="T9" fmla="*/ 488112135 h 289"/>
                <a:gd name="T10" fmla="*/ 99161316 w 176"/>
                <a:gd name="T11" fmla="*/ 462689460 h 289"/>
                <a:gd name="T12" fmla="*/ 116204349 w 176"/>
                <a:gd name="T13" fmla="*/ 384727719 h 289"/>
                <a:gd name="T14" fmla="*/ 102259483 w 176"/>
                <a:gd name="T15" fmla="*/ 383032700 h 289"/>
                <a:gd name="T16" fmla="*/ 151840122 w 176"/>
                <a:gd name="T17" fmla="*/ 359305044 h 289"/>
                <a:gd name="T18" fmla="*/ 105358896 w 176"/>
                <a:gd name="T19" fmla="*/ 352524970 h 289"/>
                <a:gd name="T20" fmla="*/ 140994668 w 176"/>
                <a:gd name="T21" fmla="*/ 359305044 h 289"/>
                <a:gd name="T22" fmla="*/ 159587408 w 176"/>
                <a:gd name="T23" fmla="*/ 338967344 h 289"/>
                <a:gd name="T24" fmla="*/ 131697676 w 176"/>
                <a:gd name="T25" fmla="*/ 313544669 h 289"/>
                <a:gd name="T26" fmla="*/ 103809190 w 176"/>
                <a:gd name="T27" fmla="*/ 330492251 h 289"/>
                <a:gd name="T28" fmla="*/ 127049803 w 176"/>
                <a:gd name="T29" fmla="*/ 315239687 h 289"/>
                <a:gd name="T30" fmla="*/ 127049803 w 176"/>
                <a:gd name="T31" fmla="*/ 245750435 h 289"/>
                <a:gd name="T32" fmla="*/ 218463833 w 176"/>
                <a:gd name="T33" fmla="*/ 177957503 h 289"/>
                <a:gd name="T34" fmla="*/ 212266253 w 176"/>
                <a:gd name="T35" fmla="*/ 164398616 h 289"/>
                <a:gd name="T36" fmla="*/ 227759580 w 176"/>
                <a:gd name="T37" fmla="*/ 130502150 h 289"/>
                <a:gd name="T38" fmla="*/ 271142639 w 176"/>
                <a:gd name="T39" fmla="*/ 120333341 h 289"/>
                <a:gd name="T40" fmla="*/ 260297185 w 176"/>
                <a:gd name="T41" fmla="*/ 40676550 h 289"/>
                <a:gd name="T42" fmla="*/ 198321387 w 176"/>
                <a:gd name="T43" fmla="*/ 0 h 289"/>
                <a:gd name="T44" fmla="*/ 189025640 w 176"/>
                <a:gd name="T45" fmla="*/ 0 h 289"/>
                <a:gd name="T46" fmla="*/ 187475934 w 176"/>
                <a:gd name="T47" fmla="*/ 25422685 h 289"/>
                <a:gd name="T48" fmla="*/ 148740710 w 176"/>
                <a:gd name="T49" fmla="*/ 22032648 h 289"/>
                <a:gd name="T50" fmla="*/ 140994668 w 176"/>
                <a:gd name="T51" fmla="*/ 40676550 h 289"/>
                <a:gd name="T52" fmla="*/ 114654643 w 176"/>
                <a:gd name="T53" fmla="*/ 47455333 h 289"/>
                <a:gd name="T54" fmla="*/ 106907357 w 176"/>
                <a:gd name="T55" fmla="*/ 77961762 h 289"/>
                <a:gd name="T56" fmla="*/ 71271565 w 176"/>
                <a:gd name="T57" fmla="*/ 116943304 h 289"/>
                <a:gd name="T58" fmla="*/ 52678825 w 176"/>
                <a:gd name="T59" fmla="*/ 169483672 h 289"/>
                <a:gd name="T60" fmla="*/ 60426111 w 176"/>
                <a:gd name="T61" fmla="*/ 189821332 h 289"/>
                <a:gd name="T62" fmla="*/ 21690917 w 176"/>
                <a:gd name="T63" fmla="*/ 206770215 h 289"/>
                <a:gd name="T64" fmla="*/ 20142450 w 176"/>
                <a:gd name="T65" fmla="*/ 274563147 h 289"/>
                <a:gd name="T66" fmla="*/ 30987909 w 176"/>
                <a:gd name="T67" fmla="*/ 289817012 h 289"/>
                <a:gd name="T68" fmla="*/ 20142450 w 176"/>
                <a:gd name="T69" fmla="*/ 301680841 h 289"/>
                <a:gd name="T70" fmla="*/ 24790329 w 176"/>
                <a:gd name="T71" fmla="*/ 332187269 h 289"/>
                <a:gd name="T72" fmla="*/ 0 w 176"/>
                <a:gd name="T73" fmla="*/ 367778835 h 289"/>
                <a:gd name="T74" fmla="*/ 0 w 176"/>
                <a:gd name="T75" fmla="*/ 367778835 h 289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76"/>
                <a:gd name="T115" fmla="*/ 0 h 289"/>
                <a:gd name="T116" fmla="*/ 176 w 176"/>
                <a:gd name="T117" fmla="*/ 289 h 289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76" h="289">
                  <a:moveTo>
                    <a:pt x="0" y="217"/>
                  </a:moveTo>
                  <a:lnTo>
                    <a:pt x="0" y="217"/>
                  </a:lnTo>
                  <a:lnTo>
                    <a:pt x="7" y="250"/>
                  </a:lnTo>
                  <a:lnTo>
                    <a:pt x="22" y="265"/>
                  </a:lnTo>
                  <a:lnTo>
                    <a:pt x="21" y="288"/>
                  </a:lnTo>
                  <a:lnTo>
                    <a:pt x="64" y="273"/>
                  </a:lnTo>
                  <a:lnTo>
                    <a:pt x="75" y="227"/>
                  </a:lnTo>
                  <a:lnTo>
                    <a:pt x="66" y="226"/>
                  </a:lnTo>
                  <a:lnTo>
                    <a:pt x="98" y="212"/>
                  </a:lnTo>
                  <a:lnTo>
                    <a:pt x="68" y="208"/>
                  </a:lnTo>
                  <a:lnTo>
                    <a:pt x="91" y="212"/>
                  </a:lnTo>
                  <a:lnTo>
                    <a:pt x="103" y="200"/>
                  </a:lnTo>
                  <a:lnTo>
                    <a:pt x="85" y="185"/>
                  </a:lnTo>
                  <a:lnTo>
                    <a:pt x="67" y="195"/>
                  </a:lnTo>
                  <a:lnTo>
                    <a:pt x="82" y="186"/>
                  </a:lnTo>
                  <a:lnTo>
                    <a:pt x="82" y="145"/>
                  </a:lnTo>
                  <a:lnTo>
                    <a:pt x="141" y="105"/>
                  </a:lnTo>
                  <a:lnTo>
                    <a:pt x="137" y="97"/>
                  </a:lnTo>
                  <a:lnTo>
                    <a:pt x="147" y="77"/>
                  </a:lnTo>
                  <a:lnTo>
                    <a:pt x="175" y="71"/>
                  </a:lnTo>
                  <a:lnTo>
                    <a:pt x="168" y="24"/>
                  </a:lnTo>
                  <a:lnTo>
                    <a:pt x="128" y="0"/>
                  </a:lnTo>
                  <a:lnTo>
                    <a:pt x="122" y="0"/>
                  </a:lnTo>
                  <a:lnTo>
                    <a:pt x="121" y="15"/>
                  </a:lnTo>
                  <a:lnTo>
                    <a:pt x="96" y="13"/>
                  </a:lnTo>
                  <a:lnTo>
                    <a:pt x="91" y="24"/>
                  </a:lnTo>
                  <a:lnTo>
                    <a:pt x="74" y="28"/>
                  </a:lnTo>
                  <a:lnTo>
                    <a:pt x="69" y="46"/>
                  </a:lnTo>
                  <a:lnTo>
                    <a:pt x="46" y="69"/>
                  </a:lnTo>
                  <a:lnTo>
                    <a:pt x="34" y="100"/>
                  </a:lnTo>
                  <a:lnTo>
                    <a:pt x="39" y="112"/>
                  </a:lnTo>
                  <a:lnTo>
                    <a:pt x="14" y="122"/>
                  </a:lnTo>
                  <a:lnTo>
                    <a:pt x="13" y="162"/>
                  </a:lnTo>
                  <a:lnTo>
                    <a:pt x="20" y="171"/>
                  </a:lnTo>
                  <a:lnTo>
                    <a:pt x="13" y="178"/>
                  </a:lnTo>
                  <a:lnTo>
                    <a:pt x="16" y="196"/>
                  </a:lnTo>
                  <a:lnTo>
                    <a:pt x="0" y="217"/>
                  </a:lnTo>
                </a:path>
              </a:pathLst>
            </a:custGeom>
            <a:grpFill/>
            <a:ln w="6350">
              <a:solidFill>
                <a:schemeClr val="bg1"/>
              </a:solidFill>
              <a:round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>
                <a:defRPr/>
              </a:pPr>
              <a:endParaRPr lang="en-GB" dirty="0"/>
            </a:p>
          </p:txBody>
        </p:sp>
        <p:sp>
          <p:nvSpPr>
            <p:cNvPr id="91" name="Freeform 90"/>
            <p:cNvSpPr>
              <a:spLocks/>
            </p:cNvSpPr>
            <p:nvPr/>
          </p:nvSpPr>
          <p:spPr bwMode="auto">
            <a:xfrm>
              <a:off x="3070973" y="3503231"/>
              <a:ext cx="76199" cy="41276"/>
            </a:xfrm>
            <a:custGeom>
              <a:avLst/>
              <a:gdLst>
                <a:gd name="T0" fmla="*/ 0 w 61"/>
                <a:gd name="T1" fmla="*/ 35455227 h 31"/>
                <a:gd name="T2" fmla="*/ 0 w 61"/>
                <a:gd name="T3" fmla="*/ 35455227 h 31"/>
                <a:gd name="T4" fmla="*/ 21846919 w 61"/>
                <a:gd name="T5" fmla="*/ 53183511 h 31"/>
                <a:gd name="T6" fmla="*/ 51494967 w 61"/>
                <a:gd name="T7" fmla="*/ 37227388 h 31"/>
                <a:gd name="T8" fmla="*/ 63978023 w 61"/>
                <a:gd name="T9" fmla="*/ 51410018 h 31"/>
                <a:gd name="T10" fmla="*/ 93627330 w 61"/>
                <a:gd name="T11" fmla="*/ 24818262 h 31"/>
                <a:gd name="T12" fmla="*/ 76462328 w 61"/>
                <a:gd name="T13" fmla="*/ 21272602 h 31"/>
                <a:gd name="T14" fmla="*/ 74902102 w 61"/>
                <a:gd name="T15" fmla="*/ 8863474 h 31"/>
                <a:gd name="T16" fmla="*/ 73340627 w 61"/>
                <a:gd name="T17" fmla="*/ 5317818 h 31"/>
                <a:gd name="T18" fmla="*/ 31209523 w 61"/>
                <a:gd name="T19" fmla="*/ 0 h 31"/>
                <a:gd name="T20" fmla="*/ 0 w 61"/>
                <a:gd name="T21" fmla="*/ 35455227 h 31"/>
                <a:gd name="T22" fmla="*/ 0 w 61"/>
                <a:gd name="T23" fmla="*/ 35455227 h 3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61"/>
                <a:gd name="T37" fmla="*/ 0 h 31"/>
                <a:gd name="T38" fmla="*/ 61 w 61"/>
                <a:gd name="T39" fmla="*/ 31 h 3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61" h="31">
                  <a:moveTo>
                    <a:pt x="0" y="20"/>
                  </a:moveTo>
                  <a:lnTo>
                    <a:pt x="0" y="20"/>
                  </a:lnTo>
                  <a:lnTo>
                    <a:pt x="14" y="30"/>
                  </a:lnTo>
                  <a:lnTo>
                    <a:pt x="33" y="21"/>
                  </a:lnTo>
                  <a:lnTo>
                    <a:pt x="41" y="29"/>
                  </a:lnTo>
                  <a:lnTo>
                    <a:pt x="60" y="14"/>
                  </a:lnTo>
                  <a:lnTo>
                    <a:pt x="49" y="12"/>
                  </a:lnTo>
                  <a:lnTo>
                    <a:pt x="48" y="5"/>
                  </a:lnTo>
                  <a:lnTo>
                    <a:pt x="47" y="3"/>
                  </a:lnTo>
                  <a:lnTo>
                    <a:pt x="20" y="0"/>
                  </a:lnTo>
                  <a:lnTo>
                    <a:pt x="0" y="20"/>
                  </a:lnTo>
                </a:path>
              </a:pathLst>
            </a:custGeom>
            <a:grpFill/>
            <a:ln w="6350">
              <a:solidFill>
                <a:schemeClr val="bg1"/>
              </a:solidFill>
              <a:round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>
                <a:defRPr/>
              </a:pPr>
              <a:endParaRPr lang="en-GB" dirty="0"/>
            </a:p>
          </p:txBody>
        </p:sp>
        <p:sp>
          <p:nvSpPr>
            <p:cNvPr id="92" name="Freeform 91"/>
            <p:cNvSpPr>
              <a:spLocks/>
            </p:cNvSpPr>
            <p:nvPr/>
          </p:nvSpPr>
          <p:spPr bwMode="auto">
            <a:xfrm>
              <a:off x="3412282" y="3630233"/>
              <a:ext cx="47625" cy="38100"/>
            </a:xfrm>
            <a:custGeom>
              <a:avLst/>
              <a:gdLst>
                <a:gd name="T0" fmla="*/ 0 w 39"/>
                <a:gd name="T1" fmla="*/ 30645102 h 30"/>
                <a:gd name="T2" fmla="*/ 0 w 39"/>
                <a:gd name="T3" fmla="*/ 30645102 h 30"/>
                <a:gd name="T4" fmla="*/ 7456365 w 39"/>
                <a:gd name="T5" fmla="*/ 1612900 h 30"/>
                <a:gd name="T6" fmla="*/ 38771629 w 39"/>
                <a:gd name="T7" fmla="*/ 0 h 30"/>
                <a:gd name="T8" fmla="*/ 56666420 w 39"/>
                <a:gd name="T9" fmla="*/ 22580604 h 30"/>
                <a:gd name="T10" fmla="*/ 31315267 w 39"/>
                <a:gd name="T11" fmla="*/ 22580604 h 30"/>
                <a:gd name="T12" fmla="*/ 2982058 w 39"/>
                <a:gd name="T13" fmla="*/ 46774108 h 30"/>
                <a:gd name="T14" fmla="*/ 14912730 w 39"/>
                <a:gd name="T15" fmla="*/ 32258002 h 30"/>
                <a:gd name="T16" fmla="*/ 0 w 39"/>
                <a:gd name="T17" fmla="*/ 30645102 h 30"/>
                <a:gd name="T18" fmla="*/ 0 w 39"/>
                <a:gd name="T19" fmla="*/ 30645102 h 3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9"/>
                <a:gd name="T31" fmla="*/ 0 h 30"/>
                <a:gd name="T32" fmla="*/ 39 w 39"/>
                <a:gd name="T33" fmla="*/ 30 h 3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9" h="30">
                  <a:moveTo>
                    <a:pt x="0" y="19"/>
                  </a:moveTo>
                  <a:lnTo>
                    <a:pt x="0" y="19"/>
                  </a:lnTo>
                  <a:lnTo>
                    <a:pt x="5" y="1"/>
                  </a:lnTo>
                  <a:lnTo>
                    <a:pt x="26" y="0"/>
                  </a:lnTo>
                  <a:lnTo>
                    <a:pt x="38" y="14"/>
                  </a:lnTo>
                  <a:lnTo>
                    <a:pt x="21" y="14"/>
                  </a:lnTo>
                  <a:lnTo>
                    <a:pt x="2" y="29"/>
                  </a:lnTo>
                  <a:lnTo>
                    <a:pt x="10" y="20"/>
                  </a:lnTo>
                  <a:lnTo>
                    <a:pt x="0" y="19"/>
                  </a:lnTo>
                </a:path>
              </a:pathLst>
            </a:custGeom>
            <a:grpFill/>
            <a:ln w="6350">
              <a:solidFill>
                <a:schemeClr val="bg1"/>
              </a:solidFill>
              <a:round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>
                <a:defRPr/>
              </a:pPr>
              <a:endParaRPr lang="en-GB" dirty="0"/>
            </a:p>
          </p:txBody>
        </p:sp>
        <p:grpSp>
          <p:nvGrpSpPr>
            <p:cNvPr id="93" name="Group 194"/>
            <p:cNvGrpSpPr>
              <a:grpSpLocks/>
            </p:cNvGrpSpPr>
            <p:nvPr/>
          </p:nvGrpSpPr>
          <p:grpSpPr bwMode="auto">
            <a:xfrm>
              <a:off x="2796374" y="3241242"/>
              <a:ext cx="203201" cy="209549"/>
              <a:chOff x="2942" y="2530"/>
              <a:chExt cx="163" cy="161"/>
            </a:xfrm>
            <a:grpFill/>
          </p:grpSpPr>
          <p:sp>
            <p:nvSpPr>
              <p:cNvPr id="171" name="Freeform 170"/>
              <p:cNvSpPr>
                <a:spLocks/>
              </p:cNvSpPr>
              <p:nvPr/>
            </p:nvSpPr>
            <p:spPr bwMode="auto">
              <a:xfrm>
                <a:off x="2942" y="2596"/>
                <a:ext cx="57" cy="66"/>
              </a:xfrm>
              <a:custGeom>
                <a:avLst/>
                <a:gdLst>
                  <a:gd name="T0" fmla="*/ 0 w 57"/>
                  <a:gd name="T1" fmla="*/ 54 h 66"/>
                  <a:gd name="T2" fmla="*/ 0 w 57"/>
                  <a:gd name="T3" fmla="*/ 54 h 66"/>
                  <a:gd name="T4" fmla="*/ 7 w 57"/>
                  <a:gd name="T5" fmla="*/ 60 h 66"/>
                  <a:gd name="T6" fmla="*/ 2 w 57"/>
                  <a:gd name="T7" fmla="*/ 65 h 66"/>
                  <a:gd name="T8" fmla="*/ 52 w 57"/>
                  <a:gd name="T9" fmla="*/ 55 h 66"/>
                  <a:gd name="T10" fmla="*/ 56 w 57"/>
                  <a:gd name="T11" fmla="*/ 21 h 66"/>
                  <a:gd name="T12" fmla="*/ 49 w 57"/>
                  <a:gd name="T13" fmla="*/ 13 h 66"/>
                  <a:gd name="T14" fmla="*/ 34 w 57"/>
                  <a:gd name="T15" fmla="*/ 17 h 66"/>
                  <a:gd name="T16" fmla="*/ 29 w 57"/>
                  <a:gd name="T17" fmla="*/ 12 h 66"/>
                  <a:gd name="T18" fmla="*/ 36 w 57"/>
                  <a:gd name="T19" fmla="*/ 4 h 66"/>
                  <a:gd name="T20" fmla="*/ 29 w 57"/>
                  <a:gd name="T21" fmla="*/ 0 h 66"/>
                  <a:gd name="T22" fmla="*/ 23 w 57"/>
                  <a:gd name="T23" fmla="*/ 17 h 66"/>
                  <a:gd name="T24" fmla="*/ 2 w 57"/>
                  <a:gd name="T25" fmla="*/ 21 h 66"/>
                  <a:gd name="T26" fmla="*/ 9 w 57"/>
                  <a:gd name="T27" fmla="*/ 25 h 66"/>
                  <a:gd name="T28" fmla="*/ 5 w 57"/>
                  <a:gd name="T29" fmla="*/ 34 h 66"/>
                  <a:gd name="T30" fmla="*/ 18 w 57"/>
                  <a:gd name="T31" fmla="*/ 36 h 66"/>
                  <a:gd name="T32" fmla="*/ 6 w 57"/>
                  <a:gd name="T33" fmla="*/ 49 h 66"/>
                  <a:gd name="T34" fmla="*/ 20 w 57"/>
                  <a:gd name="T35" fmla="*/ 46 h 66"/>
                  <a:gd name="T36" fmla="*/ 0 w 57"/>
                  <a:gd name="T37" fmla="*/ 54 h 66"/>
                  <a:gd name="T38" fmla="*/ 0 w 57"/>
                  <a:gd name="T39" fmla="*/ 54 h 6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57"/>
                  <a:gd name="T61" fmla="*/ 0 h 66"/>
                  <a:gd name="T62" fmla="*/ 57 w 57"/>
                  <a:gd name="T63" fmla="*/ 66 h 6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57" h="66">
                    <a:moveTo>
                      <a:pt x="0" y="54"/>
                    </a:moveTo>
                    <a:lnTo>
                      <a:pt x="0" y="54"/>
                    </a:lnTo>
                    <a:lnTo>
                      <a:pt x="7" y="60"/>
                    </a:lnTo>
                    <a:lnTo>
                      <a:pt x="2" y="65"/>
                    </a:lnTo>
                    <a:lnTo>
                      <a:pt x="52" y="55"/>
                    </a:lnTo>
                    <a:lnTo>
                      <a:pt x="56" y="21"/>
                    </a:lnTo>
                    <a:lnTo>
                      <a:pt x="49" y="13"/>
                    </a:lnTo>
                    <a:lnTo>
                      <a:pt x="34" y="17"/>
                    </a:lnTo>
                    <a:lnTo>
                      <a:pt x="29" y="12"/>
                    </a:lnTo>
                    <a:lnTo>
                      <a:pt x="36" y="4"/>
                    </a:lnTo>
                    <a:lnTo>
                      <a:pt x="29" y="0"/>
                    </a:lnTo>
                    <a:lnTo>
                      <a:pt x="23" y="17"/>
                    </a:lnTo>
                    <a:lnTo>
                      <a:pt x="2" y="21"/>
                    </a:lnTo>
                    <a:lnTo>
                      <a:pt x="9" y="25"/>
                    </a:lnTo>
                    <a:lnTo>
                      <a:pt x="5" y="34"/>
                    </a:lnTo>
                    <a:lnTo>
                      <a:pt x="18" y="36"/>
                    </a:lnTo>
                    <a:lnTo>
                      <a:pt x="6" y="49"/>
                    </a:lnTo>
                    <a:lnTo>
                      <a:pt x="20" y="46"/>
                    </a:lnTo>
                    <a:lnTo>
                      <a:pt x="0" y="54"/>
                    </a:lnTo>
                  </a:path>
                </a:pathLst>
              </a:custGeom>
              <a:grpFill/>
              <a:ln w="63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pPr>
                  <a:defRPr/>
                </a:pPr>
                <a:endParaRPr lang="en-GB" dirty="0"/>
              </a:p>
            </p:txBody>
          </p:sp>
          <p:sp>
            <p:nvSpPr>
              <p:cNvPr id="172" name="Freeform 171"/>
              <p:cNvSpPr>
                <a:spLocks/>
              </p:cNvSpPr>
              <p:nvPr/>
            </p:nvSpPr>
            <p:spPr bwMode="auto">
              <a:xfrm>
                <a:off x="2971" y="2592"/>
                <a:ext cx="36" cy="26"/>
              </a:xfrm>
              <a:custGeom>
                <a:avLst/>
                <a:gdLst>
                  <a:gd name="T0" fmla="*/ 0 w 36"/>
                  <a:gd name="T1" fmla="*/ 16 h 26"/>
                  <a:gd name="T2" fmla="*/ 0 w 36"/>
                  <a:gd name="T3" fmla="*/ 16 h 26"/>
                  <a:gd name="T4" fmla="*/ 5 w 36"/>
                  <a:gd name="T5" fmla="*/ 21 h 26"/>
                  <a:gd name="T6" fmla="*/ 20 w 36"/>
                  <a:gd name="T7" fmla="*/ 17 h 26"/>
                  <a:gd name="T8" fmla="*/ 27 w 36"/>
                  <a:gd name="T9" fmla="*/ 25 h 26"/>
                  <a:gd name="T10" fmla="*/ 35 w 36"/>
                  <a:gd name="T11" fmla="*/ 16 h 26"/>
                  <a:gd name="T12" fmla="*/ 27 w 36"/>
                  <a:gd name="T13" fmla="*/ 4 h 26"/>
                  <a:gd name="T14" fmla="*/ 11 w 36"/>
                  <a:gd name="T15" fmla="*/ 0 h 26"/>
                  <a:gd name="T16" fmla="*/ 7 w 36"/>
                  <a:gd name="T17" fmla="*/ 8 h 26"/>
                  <a:gd name="T18" fmla="*/ 0 w 36"/>
                  <a:gd name="T19" fmla="*/ 16 h 26"/>
                  <a:gd name="T20" fmla="*/ 0 w 36"/>
                  <a:gd name="T21" fmla="*/ 16 h 2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36"/>
                  <a:gd name="T34" fmla="*/ 0 h 26"/>
                  <a:gd name="T35" fmla="*/ 36 w 36"/>
                  <a:gd name="T36" fmla="*/ 26 h 2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36" h="26">
                    <a:moveTo>
                      <a:pt x="0" y="16"/>
                    </a:moveTo>
                    <a:lnTo>
                      <a:pt x="0" y="16"/>
                    </a:lnTo>
                    <a:lnTo>
                      <a:pt x="5" y="21"/>
                    </a:lnTo>
                    <a:lnTo>
                      <a:pt x="20" y="17"/>
                    </a:lnTo>
                    <a:lnTo>
                      <a:pt x="27" y="25"/>
                    </a:lnTo>
                    <a:lnTo>
                      <a:pt x="35" y="16"/>
                    </a:lnTo>
                    <a:lnTo>
                      <a:pt x="27" y="4"/>
                    </a:lnTo>
                    <a:lnTo>
                      <a:pt x="11" y="0"/>
                    </a:lnTo>
                    <a:lnTo>
                      <a:pt x="7" y="8"/>
                    </a:lnTo>
                    <a:lnTo>
                      <a:pt x="0" y="16"/>
                    </a:lnTo>
                  </a:path>
                </a:pathLst>
              </a:custGeom>
              <a:grpFill/>
              <a:ln w="63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pPr>
                  <a:defRPr/>
                </a:pPr>
                <a:endParaRPr lang="en-GB" dirty="0"/>
              </a:p>
            </p:txBody>
          </p:sp>
          <p:sp>
            <p:nvSpPr>
              <p:cNvPr id="173" name="Freeform 172"/>
              <p:cNvSpPr>
                <a:spLocks/>
              </p:cNvSpPr>
              <p:nvPr/>
            </p:nvSpPr>
            <p:spPr bwMode="auto">
              <a:xfrm>
                <a:off x="2987" y="2535"/>
                <a:ext cx="10" cy="13"/>
              </a:xfrm>
              <a:custGeom>
                <a:avLst/>
                <a:gdLst>
                  <a:gd name="T0" fmla="*/ 0 w 10"/>
                  <a:gd name="T1" fmla="*/ 12 h 13"/>
                  <a:gd name="T2" fmla="*/ 0 w 10"/>
                  <a:gd name="T3" fmla="*/ 12 h 13"/>
                  <a:gd name="T4" fmla="*/ 0 w 10"/>
                  <a:gd name="T5" fmla="*/ 3 h 13"/>
                  <a:gd name="T6" fmla="*/ 9 w 10"/>
                  <a:gd name="T7" fmla="*/ 0 h 13"/>
                  <a:gd name="T8" fmla="*/ 0 w 10"/>
                  <a:gd name="T9" fmla="*/ 12 h 13"/>
                  <a:gd name="T10" fmla="*/ 0 w 10"/>
                  <a:gd name="T11" fmla="*/ 12 h 1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0"/>
                  <a:gd name="T19" fmla="*/ 0 h 13"/>
                  <a:gd name="T20" fmla="*/ 10 w 10"/>
                  <a:gd name="T21" fmla="*/ 13 h 1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0" h="13">
                    <a:moveTo>
                      <a:pt x="0" y="12"/>
                    </a:moveTo>
                    <a:lnTo>
                      <a:pt x="0" y="12"/>
                    </a:lnTo>
                    <a:lnTo>
                      <a:pt x="0" y="3"/>
                    </a:lnTo>
                    <a:lnTo>
                      <a:pt x="9" y="0"/>
                    </a:lnTo>
                    <a:lnTo>
                      <a:pt x="0" y="12"/>
                    </a:lnTo>
                  </a:path>
                </a:pathLst>
              </a:custGeom>
              <a:grpFill/>
              <a:ln w="63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pPr>
                  <a:defRPr/>
                </a:pPr>
                <a:endParaRPr lang="en-GB" dirty="0"/>
              </a:p>
            </p:txBody>
          </p:sp>
          <p:sp>
            <p:nvSpPr>
              <p:cNvPr id="174" name="Freeform 173"/>
              <p:cNvSpPr>
                <a:spLocks/>
              </p:cNvSpPr>
              <p:nvPr/>
            </p:nvSpPr>
            <p:spPr bwMode="auto">
              <a:xfrm>
                <a:off x="2991" y="2547"/>
                <a:ext cx="9" cy="8"/>
              </a:xfrm>
              <a:custGeom>
                <a:avLst/>
                <a:gdLst>
                  <a:gd name="T0" fmla="*/ 0 w 9"/>
                  <a:gd name="T1" fmla="*/ 6 h 8"/>
                  <a:gd name="T2" fmla="*/ 0 w 9"/>
                  <a:gd name="T3" fmla="*/ 6 h 8"/>
                  <a:gd name="T4" fmla="*/ 4 w 9"/>
                  <a:gd name="T5" fmla="*/ 0 h 8"/>
                  <a:gd name="T6" fmla="*/ 8 w 9"/>
                  <a:gd name="T7" fmla="*/ 7 h 8"/>
                  <a:gd name="T8" fmla="*/ 0 w 9"/>
                  <a:gd name="T9" fmla="*/ 6 h 8"/>
                  <a:gd name="T10" fmla="*/ 0 w 9"/>
                  <a:gd name="T11" fmla="*/ 6 h 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9"/>
                  <a:gd name="T19" fmla="*/ 0 h 8"/>
                  <a:gd name="T20" fmla="*/ 9 w 9"/>
                  <a:gd name="T21" fmla="*/ 8 h 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9" h="8">
                    <a:moveTo>
                      <a:pt x="0" y="6"/>
                    </a:moveTo>
                    <a:lnTo>
                      <a:pt x="0" y="6"/>
                    </a:lnTo>
                    <a:lnTo>
                      <a:pt x="4" y="0"/>
                    </a:lnTo>
                    <a:lnTo>
                      <a:pt x="8" y="7"/>
                    </a:lnTo>
                    <a:lnTo>
                      <a:pt x="0" y="6"/>
                    </a:lnTo>
                  </a:path>
                </a:pathLst>
              </a:custGeom>
              <a:grpFill/>
              <a:ln w="63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pPr>
                  <a:defRPr/>
                </a:pPr>
                <a:endParaRPr lang="en-GB" dirty="0"/>
              </a:p>
            </p:txBody>
          </p:sp>
          <p:sp>
            <p:nvSpPr>
              <p:cNvPr id="175" name="Freeform 174"/>
              <p:cNvSpPr>
                <a:spLocks/>
              </p:cNvSpPr>
              <p:nvPr/>
            </p:nvSpPr>
            <p:spPr bwMode="auto">
              <a:xfrm>
                <a:off x="2999" y="2530"/>
                <a:ext cx="106" cy="161"/>
              </a:xfrm>
              <a:custGeom>
                <a:avLst/>
                <a:gdLst>
                  <a:gd name="T0" fmla="*/ 0 w 106"/>
                  <a:gd name="T1" fmla="*/ 37 h 161"/>
                  <a:gd name="T2" fmla="*/ 0 w 106"/>
                  <a:gd name="T3" fmla="*/ 37 h 161"/>
                  <a:gd name="T4" fmla="*/ 4 w 106"/>
                  <a:gd name="T5" fmla="*/ 16 h 161"/>
                  <a:gd name="T6" fmla="*/ 16 w 106"/>
                  <a:gd name="T7" fmla="*/ 0 h 161"/>
                  <a:gd name="T8" fmla="*/ 40 w 106"/>
                  <a:gd name="T9" fmla="*/ 0 h 161"/>
                  <a:gd name="T10" fmla="*/ 26 w 106"/>
                  <a:gd name="T11" fmla="*/ 19 h 161"/>
                  <a:gd name="T12" fmla="*/ 58 w 106"/>
                  <a:gd name="T13" fmla="*/ 23 h 161"/>
                  <a:gd name="T14" fmla="*/ 38 w 106"/>
                  <a:gd name="T15" fmla="*/ 49 h 161"/>
                  <a:gd name="T16" fmla="*/ 62 w 106"/>
                  <a:gd name="T17" fmla="*/ 58 h 161"/>
                  <a:gd name="T18" fmla="*/ 85 w 106"/>
                  <a:gd name="T19" fmla="*/ 91 h 161"/>
                  <a:gd name="T20" fmla="*/ 78 w 106"/>
                  <a:gd name="T21" fmla="*/ 93 h 161"/>
                  <a:gd name="T22" fmla="*/ 88 w 106"/>
                  <a:gd name="T23" fmla="*/ 101 h 161"/>
                  <a:gd name="T24" fmla="*/ 82 w 106"/>
                  <a:gd name="T25" fmla="*/ 110 h 161"/>
                  <a:gd name="T26" fmla="*/ 105 w 106"/>
                  <a:gd name="T27" fmla="*/ 111 h 161"/>
                  <a:gd name="T28" fmla="*/ 91 w 106"/>
                  <a:gd name="T29" fmla="*/ 133 h 161"/>
                  <a:gd name="T30" fmla="*/ 101 w 106"/>
                  <a:gd name="T31" fmla="*/ 139 h 161"/>
                  <a:gd name="T32" fmla="*/ 6 w 106"/>
                  <a:gd name="T33" fmla="*/ 160 h 161"/>
                  <a:gd name="T34" fmla="*/ 48 w 106"/>
                  <a:gd name="T35" fmla="*/ 130 h 161"/>
                  <a:gd name="T36" fmla="*/ 36 w 106"/>
                  <a:gd name="T37" fmla="*/ 135 h 161"/>
                  <a:gd name="T38" fmla="*/ 12 w 106"/>
                  <a:gd name="T39" fmla="*/ 126 h 161"/>
                  <a:gd name="T40" fmla="*/ 30 w 106"/>
                  <a:gd name="T41" fmla="*/ 115 h 161"/>
                  <a:gd name="T42" fmla="*/ 19 w 106"/>
                  <a:gd name="T43" fmla="*/ 110 h 161"/>
                  <a:gd name="T44" fmla="*/ 43 w 106"/>
                  <a:gd name="T45" fmla="*/ 98 h 161"/>
                  <a:gd name="T46" fmla="*/ 45 w 106"/>
                  <a:gd name="T47" fmla="*/ 83 h 161"/>
                  <a:gd name="T48" fmla="*/ 33 w 106"/>
                  <a:gd name="T49" fmla="*/ 79 h 161"/>
                  <a:gd name="T50" fmla="*/ 40 w 106"/>
                  <a:gd name="T51" fmla="*/ 70 h 161"/>
                  <a:gd name="T52" fmla="*/ 15 w 106"/>
                  <a:gd name="T53" fmla="*/ 74 h 161"/>
                  <a:gd name="T54" fmla="*/ 16 w 106"/>
                  <a:gd name="T55" fmla="*/ 51 h 161"/>
                  <a:gd name="T56" fmla="*/ 4 w 106"/>
                  <a:gd name="T57" fmla="*/ 62 h 161"/>
                  <a:gd name="T58" fmla="*/ 11 w 106"/>
                  <a:gd name="T59" fmla="*/ 38 h 161"/>
                  <a:gd name="T60" fmla="*/ 0 w 106"/>
                  <a:gd name="T61" fmla="*/ 37 h 161"/>
                  <a:gd name="T62" fmla="*/ 0 w 106"/>
                  <a:gd name="T63" fmla="*/ 37 h 161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106"/>
                  <a:gd name="T97" fmla="*/ 0 h 161"/>
                  <a:gd name="T98" fmla="*/ 106 w 106"/>
                  <a:gd name="T99" fmla="*/ 161 h 161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106" h="161">
                    <a:moveTo>
                      <a:pt x="0" y="37"/>
                    </a:moveTo>
                    <a:lnTo>
                      <a:pt x="0" y="37"/>
                    </a:lnTo>
                    <a:lnTo>
                      <a:pt x="4" y="16"/>
                    </a:lnTo>
                    <a:lnTo>
                      <a:pt x="16" y="0"/>
                    </a:lnTo>
                    <a:lnTo>
                      <a:pt x="40" y="0"/>
                    </a:lnTo>
                    <a:lnTo>
                      <a:pt x="26" y="19"/>
                    </a:lnTo>
                    <a:lnTo>
                      <a:pt x="58" y="23"/>
                    </a:lnTo>
                    <a:lnTo>
                      <a:pt x="38" y="49"/>
                    </a:lnTo>
                    <a:lnTo>
                      <a:pt x="62" y="58"/>
                    </a:lnTo>
                    <a:lnTo>
                      <a:pt x="85" y="91"/>
                    </a:lnTo>
                    <a:lnTo>
                      <a:pt x="78" y="93"/>
                    </a:lnTo>
                    <a:lnTo>
                      <a:pt x="88" y="101"/>
                    </a:lnTo>
                    <a:lnTo>
                      <a:pt x="82" y="110"/>
                    </a:lnTo>
                    <a:lnTo>
                      <a:pt x="105" y="111"/>
                    </a:lnTo>
                    <a:lnTo>
                      <a:pt x="91" y="133"/>
                    </a:lnTo>
                    <a:lnTo>
                      <a:pt x="101" y="139"/>
                    </a:lnTo>
                    <a:lnTo>
                      <a:pt x="6" y="160"/>
                    </a:lnTo>
                    <a:lnTo>
                      <a:pt x="48" y="130"/>
                    </a:lnTo>
                    <a:lnTo>
                      <a:pt x="36" y="135"/>
                    </a:lnTo>
                    <a:lnTo>
                      <a:pt x="12" y="126"/>
                    </a:lnTo>
                    <a:lnTo>
                      <a:pt x="30" y="115"/>
                    </a:lnTo>
                    <a:lnTo>
                      <a:pt x="19" y="110"/>
                    </a:lnTo>
                    <a:lnTo>
                      <a:pt x="43" y="98"/>
                    </a:lnTo>
                    <a:lnTo>
                      <a:pt x="45" y="83"/>
                    </a:lnTo>
                    <a:lnTo>
                      <a:pt x="33" y="79"/>
                    </a:lnTo>
                    <a:lnTo>
                      <a:pt x="40" y="70"/>
                    </a:lnTo>
                    <a:lnTo>
                      <a:pt x="15" y="74"/>
                    </a:lnTo>
                    <a:lnTo>
                      <a:pt x="16" y="51"/>
                    </a:lnTo>
                    <a:lnTo>
                      <a:pt x="4" y="62"/>
                    </a:lnTo>
                    <a:lnTo>
                      <a:pt x="11" y="38"/>
                    </a:lnTo>
                    <a:lnTo>
                      <a:pt x="0" y="37"/>
                    </a:lnTo>
                  </a:path>
                </a:pathLst>
              </a:custGeom>
              <a:grpFill/>
              <a:ln w="63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pPr>
                  <a:defRPr/>
                </a:pPr>
                <a:endParaRPr lang="en-GB" dirty="0"/>
              </a:p>
            </p:txBody>
          </p:sp>
        </p:grpSp>
        <p:sp>
          <p:nvSpPr>
            <p:cNvPr id="94" name="Freeform 93"/>
            <p:cNvSpPr>
              <a:spLocks/>
            </p:cNvSpPr>
            <p:nvPr/>
          </p:nvSpPr>
          <p:spPr bwMode="auto">
            <a:xfrm>
              <a:off x="3364657" y="3311141"/>
              <a:ext cx="136523" cy="115889"/>
            </a:xfrm>
            <a:custGeom>
              <a:avLst/>
              <a:gdLst>
                <a:gd name="T0" fmla="*/ 54908105 w 109"/>
                <a:gd name="T1" fmla="*/ 8289855 h 90"/>
                <a:gd name="T2" fmla="*/ 64320812 w 109"/>
                <a:gd name="T3" fmla="*/ 4974170 h 90"/>
                <a:gd name="T4" fmla="*/ 76872341 w 109"/>
                <a:gd name="T5" fmla="*/ 0 h 90"/>
                <a:gd name="T6" fmla="*/ 105110482 w 109"/>
                <a:gd name="T7" fmla="*/ 21553883 h 90"/>
                <a:gd name="T8" fmla="*/ 130211035 w 109"/>
                <a:gd name="T9" fmla="*/ 24870854 h 90"/>
                <a:gd name="T10" fmla="*/ 141193153 w 109"/>
                <a:gd name="T11" fmla="*/ 41450558 h 90"/>
                <a:gd name="T12" fmla="*/ 150605860 w 109"/>
                <a:gd name="T13" fmla="*/ 64662927 h 90"/>
                <a:gd name="T14" fmla="*/ 153743429 w 109"/>
                <a:gd name="T15" fmla="*/ 72952779 h 90"/>
                <a:gd name="T16" fmla="*/ 163156136 w 109"/>
                <a:gd name="T17" fmla="*/ 81243919 h 90"/>
                <a:gd name="T18" fmla="*/ 169431313 w 109"/>
                <a:gd name="T19" fmla="*/ 87875306 h 90"/>
                <a:gd name="T20" fmla="*/ 169431313 w 109"/>
                <a:gd name="T21" fmla="*/ 96165158 h 90"/>
                <a:gd name="T22" fmla="*/ 158450409 w 109"/>
                <a:gd name="T23" fmla="*/ 96165158 h 90"/>
                <a:gd name="T24" fmla="*/ 142762563 w 109"/>
                <a:gd name="T25" fmla="*/ 96165158 h 90"/>
                <a:gd name="T26" fmla="*/ 150605860 w 109"/>
                <a:gd name="T27" fmla="*/ 104456297 h 90"/>
                <a:gd name="T28" fmla="*/ 155312840 w 109"/>
                <a:gd name="T29" fmla="*/ 111087664 h 90"/>
                <a:gd name="T30" fmla="*/ 158450409 w 109"/>
                <a:gd name="T31" fmla="*/ 122694487 h 90"/>
                <a:gd name="T32" fmla="*/ 150605860 w 109"/>
                <a:gd name="T33" fmla="*/ 127668656 h 90"/>
                <a:gd name="T34" fmla="*/ 138055584 w 109"/>
                <a:gd name="T35" fmla="*/ 127668656 h 90"/>
                <a:gd name="T36" fmla="*/ 134918014 w 109"/>
                <a:gd name="T37" fmla="*/ 127668656 h 90"/>
                <a:gd name="T38" fmla="*/ 130211035 w 109"/>
                <a:gd name="T39" fmla="*/ 134300023 h 90"/>
                <a:gd name="T40" fmla="*/ 130211035 w 109"/>
                <a:gd name="T41" fmla="*/ 144248360 h 90"/>
                <a:gd name="T42" fmla="*/ 120798327 w 109"/>
                <a:gd name="T43" fmla="*/ 147564044 h 90"/>
                <a:gd name="T44" fmla="*/ 111385620 w 109"/>
                <a:gd name="T45" fmla="*/ 142589875 h 90"/>
                <a:gd name="T46" fmla="*/ 98835344 w 109"/>
                <a:gd name="T47" fmla="*/ 139274191 h 90"/>
                <a:gd name="T48" fmla="*/ 86285068 w 109"/>
                <a:gd name="T49" fmla="*/ 134300023 h 90"/>
                <a:gd name="T50" fmla="*/ 75302930 w 109"/>
                <a:gd name="T51" fmla="*/ 135958508 h 90"/>
                <a:gd name="T52" fmla="*/ 39220249 w 109"/>
                <a:gd name="T53" fmla="*/ 122694487 h 90"/>
                <a:gd name="T54" fmla="*/ 25100562 w 109"/>
                <a:gd name="T55" fmla="*/ 126010170 h 90"/>
                <a:gd name="T56" fmla="*/ 14119692 w 109"/>
                <a:gd name="T57" fmla="*/ 122694487 h 90"/>
                <a:gd name="T58" fmla="*/ 7844551 w 109"/>
                <a:gd name="T59" fmla="*/ 134300023 h 90"/>
                <a:gd name="T60" fmla="*/ 0 w 109"/>
                <a:gd name="T61" fmla="*/ 109430466 h 90"/>
                <a:gd name="T62" fmla="*/ 9412710 w 109"/>
                <a:gd name="T63" fmla="*/ 96165158 h 90"/>
                <a:gd name="T64" fmla="*/ 7844551 w 109"/>
                <a:gd name="T65" fmla="*/ 66321412 h 90"/>
                <a:gd name="T66" fmla="*/ 23532404 w 109"/>
                <a:gd name="T67" fmla="*/ 24870854 h 90"/>
                <a:gd name="T68" fmla="*/ 37652091 w 109"/>
                <a:gd name="T69" fmla="*/ 19896680 h 90"/>
                <a:gd name="T70" fmla="*/ 45495397 w 109"/>
                <a:gd name="T71" fmla="*/ 8289855 h 90"/>
                <a:gd name="T72" fmla="*/ 54908105 w 109"/>
                <a:gd name="T73" fmla="*/ 8289855 h 90"/>
                <a:gd name="T74" fmla="*/ 54908105 w 109"/>
                <a:gd name="T75" fmla="*/ 8289855 h 9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09"/>
                <a:gd name="T115" fmla="*/ 0 h 90"/>
                <a:gd name="T116" fmla="*/ 109 w 109"/>
                <a:gd name="T117" fmla="*/ 90 h 90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09" h="90">
                  <a:moveTo>
                    <a:pt x="35" y="5"/>
                  </a:moveTo>
                  <a:lnTo>
                    <a:pt x="41" y="3"/>
                  </a:lnTo>
                  <a:lnTo>
                    <a:pt x="49" y="0"/>
                  </a:lnTo>
                  <a:lnTo>
                    <a:pt x="67" y="13"/>
                  </a:lnTo>
                  <a:lnTo>
                    <a:pt x="83" y="15"/>
                  </a:lnTo>
                  <a:lnTo>
                    <a:pt x="90" y="25"/>
                  </a:lnTo>
                  <a:lnTo>
                    <a:pt x="96" y="39"/>
                  </a:lnTo>
                  <a:lnTo>
                    <a:pt x="98" y="44"/>
                  </a:lnTo>
                  <a:lnTo>
                    <a:pt x="104" y="49"/>
                  </a:lnTo>
                  <a:lnTo>
                    <a:pt x="108" y="53"/>
                  </a:lnTo>
                  <a:lnTo>
                    <a:pt x="108" y="58"/>
                  </a:lnTo>
                  <a:lnTo>
                    <a:pt x="101" y="58"/>
                  </a:lnTo>
                  <a:lnTo>
                    <a:pt x="91" y="58"/>
                  </a:lnTo>
                  <a:lnTo>
                    <a:pt x="96" y="63"/>
                  </a:lnTo>
                  <a:lnTo>
                    <a:pt x="99" y="67"/>
                  </a:lnTo>
                  <a:lnTo>
                    <a:pt x="101" y="74"/>
                  </a:lnTo>
                  <a:lnTo>
                    <a:pt x="96" y="77"/>
                  </a:lnTo>
                  <a:lnTo>
                    <a:pt x="88" y="77"/>
                  </a:lnTo>
                  <a:lnTo>
                    <a:pt x="86" y="77"/>
                  </a:lnTo>
                  <a:lnTo>
                    <a:pt x="83" y="81"/>
                  </a:lnTo>
                  <a:lnTo>
                    <a:pt x="83" y="87"/>
                  </a:lnTo>
                  <a:lnTo>
                    <a:pt x="77" y="89"/>
                  </a:lnTo>
                  <a:lnTo>
                    <a:pt x="71" y="86"/>
                  </a:lnTo>
                  <a:lnTo>
                    <a:pt x="63" y="84"/>
                  </a:lnTo>
                  <a:lnTo>
                    <a:pt x="55" y="81"/>
                  </a:lnTo>
                  <a:lnTo>
                    <a:pt x="48" y="82"/>
                  </a:lnTo>
                  <a:lnTo>
                    <a:pt x="25" y="74"/>
                  </a:lnTo>
                  <a:lnTo>
                    <a:pt x="16" y="76"/>
                  </a:lnTo>
                  <a:lnTo>
                    <a:pt x="9" y="74"/>
                  </a:lnTo>
                  <a:lnTo>
                    <a:pt x="5" y="81"/>
                  </a:lnTo>
                  <a:lnTo>
                    <a:pt x="0" y="66"/>
                  </a:lnTo>
                  <a:lnTo>
                    <a:pt x="6" y="58"/>
                  </a:lnTo>
                  <a:lnTo>
                    <a:pt x="5" y="40"/>
                  </a:lnTo>
                  <a:lnTo>
                    <a:pt x="15" y="15"/>
                  </a:lnTo>
                  <a:lnTo>
                    <a:pt x="24" y="12"/>
                  </a:lnTo>
                  <a:lnTo>
                    <a:pt x="29" y="5"/>
                  </a:lnTo>
                  <a:lnTo>
                    <a:pt x="35" y="5"/>
                  </a:lnTo>
                </a:path>
              </a:pathLst>
            </a:custGeom>
            <a:grpFill/>
            <a:ln w="6350">
              <a:solidFill>
                <a:schemeClr val="bg1"/>
              </a:solidFill>
              <a:round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>
                <a:defRPr/>
              </a:pPr>
              <a:endParaRPr lang="en-GB" dirty="0"/>
            </a:p>
          </p:txBody>
        </p:sp>
        <p:sp>
          <p:nvSpPr>
            <p:cNvPr id="95" name="Freeform 94"/>
            <p:cNvSpPr>
              <a:spLocks/>
            </p:cNvSpPr>
            <p:nvPr/>
          </p:nvSpPr>
          <p:spPr bwMode="auto">
            <a:xfrm>
              <a:off x="3345608" y="3393692"/>
              <a:ext cx="300035" cy="182565"/>
            </a:xfrm>
            <a:custGeom>
              <a:avLst/>
              <a:gdLst>
                <a:gd name="T0" fmla="*/ 190643677 w 241"/>
                <a:gd name="T1" fmla="*/ 8625115 h 139"/>
                <a:gd name="T2" fmla="*/ 207693550 w 241"/>
                <a:gd name="T3" fmla="*/ 0 h 139"/>
                <a:gd name="T4" fmla="*/ 230943376 w 241"/>
                <a:gd name="T5" fmla="*/ 15525734 h 139"/>
                <a:gd name="T6" fmla="*/ 240243307 w 241"/>
                <a:gd name="T7" fmla="*/ 34500462 h 139"/>
                <a:gd name="T8" fmla="*/ 266591866 w 241"/>
                <a:gd name="T9" fmla="*/ 51750698 h 139"/>
                <a:gd name="T10" fmla="*/ 302240355 w 241"/>
                <a:gd name="T11" fmla="*/ 77626037 h 139"/>
                <a:gd name="T12" fmla="*/ 325490182 w 241"/>
                <a:gd name="T13" fmla="*/ 77626037 h 139"/>
                <a:gd name="T14" fmla="*/ 361138749 w 241"/>
                <a:gd name="T15" fmla="*/ 87976981 h 139"/>
                <a:gd name="T16" fmla="*/ 351838818 w 241"/>
                <a:gd name="T17" fmla="*/ 129376735 h 139"/>
                <a:gd name="T18" fmla="*/ 320840216 w 241"/>
                <a:gd name="T19" fmla="*/ 165602997 h 139"/>
                <a:gd name="T20" fmla="*/ 272791819 w 241"/>
                <a:gd name="T21" fmla="*/ 194928685 h 139"/>
                <a:gd name="T22" fmla="*/ 274341808 w 241"/>
                <a:gd name="T23" fmla="*/ 210453100 h 139"/>
                <a:gd name="T24" fmla="*/ 251091981 w 241"/>
                <a:gd name="T25" fmla="*/ 238054249 h 139"/>
                <a:gd name="T26" fmla="*/ 246442016 w 241"/>
                <a:gd name="T27" fmla="*/ 191478377 h 139"/>
                <a:gd name="T28" fmla="*/ 206143561 w 241"/>
                <a:gd name="T29" fmla="*/ 186302258 h 139"/>
                <a:gd name="T30" fmla="*/ 206143561 w 241"/>
                <a:gd name="T31" fmla="*/ 170777802 h 139"/>
                <a:gd name="T32" fmla="*/ 158095125 w 241"/>
                <a:gd name="T33" fmla="*/ 210453100 h 139"/>
                <a:gd name="T34" fmla="*/ 141045253 w 241"/>
                <a:gd name="T35" fmla="*/ 188028069 h 139"/>
                <a:gd name="T36" fmla="*/ 154995149 w 241"/>
                <a:gd name="T37" fmla="*/ 174228151 h 139"/>
                <a:gd name="T38" fmla="*/ 164295118 w 241"/>
                <a:gd name="T39" fmla="*/ 160426878 h 139"/>
                <a:gd name="T40" fmla="*/ 145695218 w 241"/>
                <a:gd name="T41" fmla="*/ 136277350 h 139"/>
                <a:gd name="T42" fmla="*/ 113146705 w 241"/>
                <a:gd name="T43" fmla="*/ 122477432 h 139"/>
                <a:gd name="T44" fmla="*/ 55798359 w 241"/>
                <a:gd name="T45" fmla="*/ 129376735 h 139"/>
                <a:gd name="T46" fmla="*/ 13949901 w 241"/>
                <a:gd name="T47" fmla="*/ 132827043 h 139"/>
                <a:gd name="T48" fmla="*/ 9299933 w 241"/>
                <a:gd name="T49" fmla="*/ 98326591 h 139"/>
                <a:gd name="T50" fmla="*/ 40298464 w 241"/>
                <a:gd name="T51" fmla="*/ 53475195 h 139"/>
                <a:gd name="T52" fmla="*/ 32548522 w 241"/>
                <a:gd name="T53" fmla="*/ 20700539 h 139"/>
                <a:gd name="T54" fmla="*/ 49598405 w 241"/>
                <a:gd name="T55" fmla="*/ 18974728 h 139"/>
                <a:gd name="T56" fmla="*/ 80596929 w 241"/>
                <a:gd name="T57" fmla="*/ 22425041 h 139"/>
                <a:gd name="T58" fmla="*/ 110046729 w 241"/>
                <a:gd name="T59" fmla="*/ 25875349 h 139"/>
                <a:gd name="T60" fmla="*/ 134845299 w 241"/>
                <a:gd name="T61" fmla="*/ 36224959 h 139"/>
                <a:gd name="T62" fmla="*/ 153445160 w 241"/>
                <a:gd name="T63" fmla="*/ 37950770 h 139"/>
                <a:gd name="T64" fmla="*/ 158095125 w 241"/>
                <a:gd name="T65" fmla="*/ 20700539 h 139"/>
                <a:gd name="T66" fmla="*/ 178245014 w 241"/>
                <a:gd name="T67" fmla="*/ 18974728 h 139"/>
                <a:gd name="T68" fmla="*/ 184444968 w 241"/>
                <a:gd name="T69" fmla="*/ 12075426 h 139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41"/>
                <a:gd name="T106" fmla="*/ 0 h 139"/>
                <a:gd name="T107" fmla="*/ 241 w 241"/>
                <a:gd name="T108" fmla="*/ 139 h 139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41" h="139">
                  <a:moveTo>
                    <a:pt x="119" y="7"/>
                  </a:moveTo>
                  <a:lnTo>
                    <a:pt x="123" y="5"/>
                  </a:lnTo>
                  <a:lnTo>
                    <a:pt x="129" y="2"/>
                  </a:lnTo>
                  <a:lnTo>
                    <a:pt x="134" y="0"/>
                  </a:lnTo>
                  <a:lnTo>
                    <a:pt x="145" y="2"/>
                  </a:lnTo>
                  <a:lnTo>
                    <a:pt x="149" y="9"/>
                  </a:lnTo>
                  <a:lnTo>
                    <a:pt x="151" y="17"/>
                  </a:lnTo>
                  <a:lnTo>
                    <a:pt x="155" y="20"/>
                  </a:lnTo>
                  <a:lnTo>
                    <a:pt x="160" y="18"/>
                  </a:lnTo>
                  <a:lnTo>
                    <a:pt x="172" y="30"/>
                  </a:lnTo>
                  <a:lnTo>
                    <a:pt x="178" y="39"/>
                  </a:lnTo>
                  <a:lnTo>
                    <a:pt x="195" y="45"/>
                  </a:lnTo>
                  <a:lnTo>
                    <a:pt x="205" y="47"/>
                  </a:lnTo>
                  <a:lnTo>
                    <a:pt x="210" y="45"/>
                  </a:lnTo>
                  <a:lnTo>
                    <a:pt x="221" y="49"/>
                  </a:lnTo>
                  <a:lnTo>
                    <a:pt x="233" y="51"/>
                  </a:lnTo>
                  <a:lnTo>
                    <a:pt x="240" y="72"/>
                  </a:lnTo>
                  <a:lnTo>
                    <a:pt x="227" y="75"/>
                  </a:lnTo>
                  <a:lnTo>
                    <a:pt x="225" y="85"/>
                  </a:lnTo>
                  <a:lnTo>
                    <a:pt x="207" y="96"/>
                  </a:lnTo>
                  <a:lnTo>
                    <a:pt x="179" y="103"/>
                  </a:lnTo>
                  <a:lnTo>
                    <a:pt x="176" y="113"/>
                  </a:lnTo>
                  <a:lnTo>
                    <a:pt x="164" y="109"/>
                  </a:lnTo>
                  <a:lnTo>
                    <a:pt x="177" y="122"/>
                  </a:lnTo>
                  <a:lnTo>
                    <a:pt x="193" y="124"/>
                  </a:lnTo>
                  <a:lnTo>
                    <a:pt x="162" y="138"/>
                  </a:lnTo>
                  <a:lnTo>
                    <a:pt x="143" y="122"/>
                  </a:lnTo>
                  <a:lnTo>
                    <a:pt x="159" y="111"/>
                  </a:lnTo>
                  <a:lnTo>
                    <a:pt x="143" y="108"/>
                  </a:lnTo>
                  <a:lnTo>
                    <a:pt x="133" y="108"/>
                  </a:lnTo>
                  <a:lnTo>
                    <a:pt x="136" y="98"/>
                  </a:lnTo>
                  <a:lnTo>
                    <a:pt x="133" y="99"/>
                  </a:lnTo>
                  <a:lnTo>
                    <a:pt x="110" y="104"/>
                  </a:lnTo>
                  <a:lnTo>
                    <a:pt x="102" y="122"/>
                  </a:lnTo>
                  <a:lnTo>
                    <a:pt x="87" y="121"/>
                  </a:lnTo>
                  <a:lnTo>
                    <a:pt x="91" y="109"/>
                  </a:lnTo>
                  <a:lnTo>
                    <a:pt x="92" y="103"/>
                  </a:lnTo>
                  <a:lnTo>
                    <a:pt x="100" y="101"/>
                  </a:lnTo>
                  <a:lnTo>
                    <a:pt x="105" y="97"/>
                  </a:lnTo>
                  <a:lnTo>
                    <a:pt x="106" y="93"/>
                  </a:lnTo>
                  <a:lnTo>
                    <a:pt x="100" y="92"/>
                  </a:lnTo>
                  <a:lnTo>
                    <a:pt x="94" y="79"/>
                  </a:lnTo>
                  <a:lnTo>
                    <a:pt x="85" y="71"/>
                  </a:lnTo>
                  <a:lnTo>
                    <a:pt x="73" y="71"/>
                  </a:lnTo>
                  <a:lnTo>
                    <a:pt x="58" y="74"/>
                  </a:lnTo>
                  <a:lnTo>
                    <a:pt x="36" y="75"/>
                  </a:lnTo>
                  <a:lnTo>
                    <a:pt x="25" y="77"/>
                  </a:lnTo>
                  <a:lnTo>
                    <a:pt x="9" y="77"/>
                  </a:lnTo>
                  <a:lnTo>
                    <a:pt x="0" y="70"/>
                  </a:lnTo>
                  <a:lnTo>
                    <a:pt x="6" y="57"/>
                  </a:lnTo>
                  <a:lnTo>
                    <a:pt x="15" y="44"/>
                  </a:lnTo>
                  <a:lnTo>
                    <a:pt x="26" y="31"/>
                  </a:lnTo>
                  <a:lnTo>
                    <a:pt x="21" y="15"/>
                  </a:lnTo>
                  <a:lnTo>
                    <a:pt x="21" y="12"/>
                  </a:lnTo>
                  <a:lnTo>
                    <a:pt x="25" y="9"/>
                  </a:lnTo>
                  <a:lnTo>
                    <a:pt x="32" y="11"/>
                  </a:lnTo>
                  <a:lnTo>
                    <a:pt x="41" y="9"/>
                  </a:lnTo>
                  <a:lnTo>
                    <a:pt x="52" y="13"/>
                  </a:lnTo>
                  <a:lnTo>
                    <a:pt x="63" y="17"/>
                  </a:lnTo>
                  <a:lnTo>
                    <a:pt x="71" y="15"/>
                  </a:lnTo>
                  <a:lnTo>
                    <a:pt x="79" y="19"/>
                  </a:lnTo>
                  <a:lnTo>
                    <a:pt x="87" y="21"/>
                  </a:lnTo>
                  <a:lnTo>
                    <a:pt x="93" y="24"/>
                  </a:lnTo>
                  <a:lnTo>
                    <a:pt x="99" y="22"/>
                  </a:lnTo>
                  <a:lnTo>
                    <a:pt x="99" y="16"/>
                  </a:lnTo>
                  <a:lnTo>
                    <a:pt x="102" y="12"/>
                  </a:lnTo>
                  <a:lnTo>
                    <a:pt x="112" y="12"/>
                  </a:lnTo>
                  <a:lnTo>
                    <a:pt x="115" y="11"/>
                  </a:lnTo>
                  <a:lnTo>
                    <a:pt x="119" y="7"/>
                  </a:lnTo>
                </a:path>
              </a:pathLst>
            </a:custGeom>
            <a:grpFill/>
            <a:ln w="6350">
              <a:solidFill>
                <a:schemeClr val="bg1"/>
              </a:solidFill>
              <a:round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>
                <a:defRPr/>
              </a:pPr>
              <a:endParaRPr lang="en-GB" dirty="0"/>
            </a:p>
          </p:txBody>
        </p:sp>
        <p:sp>
          <p:nvSpPr>
            <p:cNvPr id="96" name="Freeform 95"/>
            <p:cNvSpPr>
              <a:spLocks/>
            </p:cNvSpPr>
            <p:nvPr/>
          </p:nvSpPr>
          <p:spPr bwMode="auto">
            <a:xfrm>
              <a:off x="3421806" y="3487355"/>
              <a:ext cx="55563" cy="65087"/>
            </a:xfrm>
            <a:custGeom>
              <a:avLst/>
              <a:gdLst>
                <a:gd name="T0" fmla="*/ 15245252 w 45"/>
                <a:gd name="T1" fmla="*/ 21173698 h 51"/>
                <a:gd name="T2" fmla="*/ 22868498 w 45"/>
                <a:gd name="T3" fmla="*/ 34203856 h 51"/>
                <a:gd name="T4" fmla="*/ 27441949 w 45"/>
                <a:gd name="T5" fmla="*/ 42347396 h 51"/>
                <a:gd name="T6" fmla="*/ 32015399 w 45"/>
                <a:gd name="T7" fmla="*/ 79808144 h 51"/>
                <a:gd name="T8" fmla="*/ 38113745 w 45"/>
                <a:gd name="T9" fmla="*/ 81436595 h 51"/>
                <a:gd name="T10" fmla="*/ 44212101 w 45"/>
                <a:gd name="T11" fmla="*/ 61891357 h 51"/>
                <a:gd name="T12" fmla="*/ 45736996 w 45"/>
                <a:gd name="T13" fmla="*/ 52119377 h 51"/>
                <a:gd name="T14" fmla="*/ 64032034 w 45"/>
                <a:gd name="T15" fmla="*/ 45604298 h 51"/>
                <a:gd name="T16" fmla="*/ 67080589 w 45"/>
                <a:gd name="T17" fmla="*/ 37460758 h 51"/>
                <a:gd name="T18" fmla="*/ 59458583 w 45"/>
                <a:gd name="T19" fmla="*/ 34203856 h 51"/>
                <a:gd name="T20" fmla="*/ 50310447 w 45"/>
                <a:gd name="T21" fmla="*/ 13030163 h 51"/>
                <a:gd name="T22" fmla="*/ 35065190 w 45"/>
                <a:gd name="T23" fmla="*/ 0 h 51"/>
                <a:gd name="T24" fmla="*/ 16770147 w 45"/>
                <a:gd name="T25" fmla="*/ 0 h 51"/>
                <a:gd name="T26" fmla="*/ 0 w 45"/>
                <a:gd name="T27" fmla="*/ 1628451 h 51"/>
                <a:gd name="T28" fmla="*/ 15245252 w 45"/>
                <a:gd name="T29" fmla="*/ 21173698 h 51"/>
                <a:gd name="T30" fmla="*/ 15245252 w 45"/>
                <a:gd name="T31" fmla="*/ 21173698 h 51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45"/>
                <a:gd name="T49" fmla="*/ 0 h 51"/>
                <a:gd name="T50" fmla="*/ 45 w 45"/>
                <a:gd name="T51" fmla="*/ 51 h 51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45" h="51">
                  <a:moveTo>
                    <a:pt x="10" y="13"/>
                  </a:moveTo>
                  <a:lnTo>
                    <a:pt x="15" y="21"/>
                  </a:lnTo>
                  <a:lnTo>
                    <a:pt x="18" y="26"/>
                  </a:lnTo>
                  <a:lnTo>
                    <a:pt x="21" y="49"/>
                  </a:lnTo>
                  <a:lnTo>
                    <a:pt x="25" y="50"/>
                  </a:lnTo>
                  <a:lnTo>
                    <a:pt x="29" y="38"/>
                  </a:lnTo>
                  <a:lnTo>
                    <a:pt x="30" y="32"/>
                  </a:lnTo>
                  <a:lnTo>
                    <a:pt x="42" y="28"/>
                  </a:lnTo>
                  <a:lnTo>
                    <a:pt x="44" y="23"/>
                  </a:lnTo>
                  <a:lnTo>
                    <a:pt x="39" y="21"/>
                  </a:lnTo>
                  <a:lnTo>
                    <a:pt x="33" y="8"/>
                  </a:lnTo>
                  <a:lnTo>
                    <a:pt x="23" y="0"/>
                  </a:lnTo>
                  <a:lnTo>
                    <a:pt x="11" y="0"/>
                  </a:lnTo>
                  <a:lnTo>
                    <a:pt x="0" y="1"/>
                  </a:lnTo>
                  <a:lnTo>
                    <a:pt x="10" y="13"/>
                  </a:lnTo>
                </a:path>
              </a:pathLst>
            </a:custGeom>
            <a:grpFill/>
            <a:ln w="6350">
              <a:solidFill>
                <a:schemeClr val="bg1"/>
              </a:solidFill>
              <a:round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>
                <a:defRPr/>
              </a:pPr>
              <a:endParaRPr lang="en-GB" dirty="0"/>
            </a:p>
          </p:txBody>
        </p:sp>
        <p:sp>
          <p:nvSpPr>
            <p:cNvPr id="97" name="Freeform 96"/>
            <p:cNvSpPr>
              <a:spLocks/>
            </p:cNvSpPr>
            <p:nvPr/>
          </p:nvSpPr>
          <p:spPr bwMode="auto">
            <a:xfrm>
              <a:off x="3367832" y="3207953"/>
              <a:ext cx="87312" cy="61912"/>
            </a:xfrm>
            <a:custGeom>
              <a:avLst/>
              <a:gdLst>
                <a:gd name="T0" fmla="*/ 92873192 w 69"/>
                <a:gd name="T1" fmla="*/ 1811599 h 46"/>
                <a:gd name="T2" fmla="*/ 0 w 69"/>
                <a:gd name="T3" fmla="*/ 18114643 h 46"/>
                <a:gd name="T4" fmla="*/ 8006221 w 69"/>
                <a:gd name="T5" fmla="*/ 48910485 h 46"/>
                <a:gd name="T6" fmla="*/ 19215183 w 69"/>
                <a:gd name="T7" fmla="*/ 47098886 h 46"/>
                <a:gd name="T8" fmla="*/ 16012443 w 69"/>
                <a:gd name="T9" fmla="*/ 76081768 h 46"/>
                <a:gd name="T10" fmla="*/ 27221407 w 69"/>
                <a:gd name="T11" fmla="*/ 76081768 h 46"/>
                <a:gd name="T12" fmla="*/ 32024886 w 69"/>
                <a:gd name="T13" fmla="*/ 72459918 h 46"/>
                <a:gd name="T14" fmla="*/ 35227626 w 69"/>
                <a:gd name="T15" fmla="*/ 74270170 h 46"/>
                <a:gd name="T16" fmla="*/ 51240074 w 69"/>
                <a:gd name="T17" fmla="*/ 72459918 h 46"/>
                <a:gd name="T18" fmla="*/ 62449034 w 69"/>
                <a:gd name="T19" fmla="*/ 74270170 h 46"/>
                <a:gd name="T20" fmla="*/ 68853250 w 69"/>
                <a:gd name="T21" fmla="*/ 81516563 h 46"/>
                <a:gd name="T22" fmla="*/ 84865707 w 69"/>
                <a:gd name="T23" fmla="*/ 74270170 h 46"/>
                <a:gd name="T24" fmla="*/ 91271189 w 69"/>
                <a:gd name="T25" fmla="*/ 81516563 h 46"/>
                <a:gd name="T26" fmla="*/ 94473929 w 69"/>
                <a:gd name="T27" fmla="*/ 76081768 h 46"/>
                <a:gd name="T28" fmla="*/ 108885629 w 69"/>
                <a:gd name="T29" fmla="*/ 50722083 h 46"/>
                <a:gd name="T30" fmla="*/ 108885629 w 69"/>
                <a:gd name="T31" fmla="*/ 28984238 h 46"/>
                <a:gd name="T32" fmla="*/ 96074667 w 69"/>
                <a:gd name="T33" fmla="*/ 18114643 h 46"/>
                <a:gd name="T34" fmla="*/ 96074667 w 69"/>
                <a:gd name="T35" fmla="*/ 0 h 46"/>
                <a:gd name="T36" fmla="*/ 78461472 w 69"/>
                <a:gd name="T37" fmla="*/ 3623198 h 46"/>
                <a:gd name="T38" fmla="*/ 92873192 w 69"/>
                <a:gd name="T39" fmla="*/ 1811599 h 46"/>
                <a:gd name="T40" fmla="*/ 92873192 w 69"/>
                <a:gd name="T41" fmla="*/ 1811599 h 4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69"/>
                <a:gd name="T64" fmla="*/ 0 h 46"/>
                <a:gd name="T65" fmla="*/ 69 w 69"/>
                <a:gd name="T66" fmla="*/ 46 h 4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69" h="46">
                  <a:moveTo>
                    <a:pt x="58" y="1"/>
                  </a:moveTo>
                  <a:lnTo>
                    <a:pt x="0" y="10"/>
                  </a:lnTo>
                  <a:lnTo>
                    <a:pt x="5" y="27"/>
                  </a:lnTo>
                  <a:lnTo>
                    <a:pt x="12" y="26"/>
                  </a:lnTo>
                  <a:lnTo>
                    <a:pt x="10" y="42"/>
                  </a:lnTo>
                  <a:lnTo>
                    <a:pt x="17" y="42"/>
                  </a:lnTo>
                  <a:lnTo>
                    <a:pt x="20" y="40"/>
                  </a:lnTo>
                  <a:lnTo>
                    <a:pt x="22" y="41"/>
                  </a:lnTo>
                  <a:lnTo>
                    <a:pt x="32" y="40"/>
                  </a:lnTo>
                  <a:lnTo>
                    <a:pt x="39" y="41"/>
                  </a:lnTo>
                  <a:lnTo>
                    <a:pt x="43" y="45"/>
                  </a:lnTo>
                  <a:lnTo>
                    <a:pt x="53" y="41"/>
                  </a:lnTo>
                  <a:lnTo>
                    <a:pt x="57" y="45"/>
                  </a:lnTo>
                  <a:lnTo>
                    <a:pt x="59" y="42"/>
                  </a:lnTo>
                  <a:lnTo>
                    <a:pt x="68" y="28"/>
                  </a:lnTo>
                  <a:lnTo>
                    <a:pt x="68" y="16"/>
                  </a:lnTo>
                  <a:lnTo>
                    <a:pt x="60" y="10"/>
                  </a:lnTo>
                  <a:lnTo>
                    <a:pt x="60" y="0"/>
                  </a:lnTo>
                  <a:lnTo>
                    <a:pt x="49" y="2"/>
                  </a:lnTo>
                  <a:lnTo>
                    <a:pt x="58" y="1"/>
                  </a:lnTo>
                </a:path>
              </a:pathLst>
            </a:custGeom>
            <a:grpFill/>
            <a:ln w="6350">
              <a:solidFill>
                <a:schemeClr val="bg1"/>
              </a:solidFill>
              <a:round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>
                <a:defRPr/>
              </a:pPr>
              <a:endParaRPr lang="en-GB" dirty="0"/>
            </a:p>
          </p:txBody>
        </p:sp>
        <p:sp>
          <p:nvSpPr>
            <p:cNvPr id="98" name="Freeform 97"/>
            <p:cNvSpPr>
              <a:spLocks/>
            </p:cNvSpPr>
            <p:nvPr/>
          </p:nvSpPr>
          <p:spPr bwMode="auto">
            <a:xfrm>
              <a:off x="3301158" y="3288916"/>
              <a:ext cx="136523" cy="73025"/>
            </a:xfrm>
            <a:custGeom>
              <a:avLst/>
              <a:gdLst>
                <a:gd name="T0" fmla="*/ 34514522 w 109"/>
                <a:gd name="T1" fmla="*/ 12801014 h 54"/>
                <a:gd name="T2" fmla="*/ 69027792 w 109"/>
                <a:gd name="T3" fmla="*/ 9144353 h 54"/>
                <a:gd name="T4" fmla="*/ 95697775 w 109"/>
                <a:gd name="T5" fmla="*/ 0 h 54"/>
                <a:gd name="T6" fmla="*/ 133348604 w 109"/>
                <a:gd name="T7" fmla="*/ 0 h 54"/>
                <a:gd name="T8" fmla="*/ 169431313 w 109"/>
                <a:gd name="T9" fmla="*/ 0 h 54"/>
                <a:gd name="T10" fmla="*/ 155312840 w 109"/>
                <a:gd name="T11" fmla="*/ 21945364 h 54"/>
                <a:gd name="T12" fmla="*/ 141193153 w 109"/>
                <a:gd name="T13" fmla="*/ 34746378 h 54"/>
                <a:gd name="T14" fmla="*/ 123935896 w 109"/>
                <a:gd name="T15" fmla="*/ 36574707 h 54"/>
                <a:gd name="T16" fmla="*/ 103542324 w 109"/>
                <a:gd name="T17" fmla="*/ 60348405 h 54"/>
                <a:gd name="T18" fmla="*/ 95697775 w 109"/>
                <a:gd name="T19" fmla="*/ 80465435 h 54"/>
                <a:gd name="T20" fmla="*/ 89422637 w 109"/>
                <a:gd name="T21" fmla="*/ 96924475 h 54"/>
                <a:gd name="T22" fmla="*/ 80009910 w 109"/>
                <a:gd name="T23" fmla="*/ 85951774 h 54"/>
                <a:gd name="T24" fmla="*/ 0 w 109"/>
                <a:gd name="T25" fmla="*/ 69492755 h 54"/>
                <a:gd name="T26" fmla="*/ 21962993 w 109"/>
                <a:gd name="T27" fmla="*/ 49377078 h 54"/>
                <a:gd name="T28" fmla="*/ 36082680 w 109"/>
                <a:gd name="T29" fmla="*/ 60348405 h 54"/>
                <a:gd name="T30" fmla="*/ 31375701 w 109"/>
                <a:gd name="T31" fmla="*/ 38404388 h 54"/>
                <a:gd name="T32" fmla="*/ 34514522 w 109"/>
                <a:gd name="T33" fmla="*/ 12801014 h 54"/>
                <a:gd name="T34" fmla="*/ 34514522 w 109"/>
                <a:gd name="T35" fmla="*/ 12801014 h 5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09"/>
                <a:gd name="T55" fmla="*/ 0 h 54"/>
                <a:gd name="T56" fmla="*/ 109 w 109"/>
                <a:gd name="T57" fmla="*/ 54 h 54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09" h="54">
                  <a:moveTo>
                    <a:pt x="22" y="7"/>
                  </a:moveTo>
                  <a:lnTo>
                    <a:pt x="44" y="5"/>
                  </a:lnTo>
                  <a:lnTo>
                    <a:pt x="61" y="0"/>
                  </a:lnTo>
                  <a:lnTo>
                    <a:pt x="85" y="0"/>
                  </a:lnTo>
                  <a:lnTo>
                    <a:pt x="108" y="0"/>
                  </a:lnTo>
                  <a:lnTo>
                    <a:pt x="99" y="12"/>
                  </a:lnTo>
                  <a:lnTo>
                    <a:pt x="90" y="19"/>
                  </a:lnTo>
                  <a:lnTo>
                    <a:pt x="79" y="20"/>
                  </a:lnTo>
                  <a:lnTo>
                    <a:pt x="66" y="33"/>
                  </a:lnTo>
                  <a:lnTo>
                    <a:pt x="61" y="44"/>
                  </a:lnTo>
                  <a:lnTo>
                    <a:pt x="57" y="53"/>
                  </a:lnTo>
                  <a:lnTo>
                    <a:pt x="51" y="47"/>
                  </a:lnTo>
                  <a:lnTo>
                    <a:pt x="0" y="38"/>
                  </a:lnTo>
                  <a:lnTo>
                    <a:pt x="14" y="27"/>
                  </a:lnTo>
                  <a:lnTo>
                    <a:pt x="23" y="33"/>
                  </a:lnTo>
                  <a:lnTo>
                    <a:pt x="20" y="21"/>
                  </a:lnTo>
                  <a:lnTo>
                    <a:pt x="22" y="7"/>
                  </a:lnTo>
                </a:path>
              </a:pathLst>
            </a:custGeom>
            <a:grpFill/>
            <a:ln w="6350">
              <a:solidFill>
                <a:schemeClr val="bg1"/>
              </a:solidFill>
              <a:round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>
                <a:defRPr/>
              </a:pPr>
              <a:endParaRPr lang="en-GB" dirty="0"/>
            </a:p>
          </p:txBody>
        </p:sp>
        <p:sp>
          <p:nvSpPr>
            <p:cNvPr id="99" name="Freeform 98"/>
            <p:cNvSpPr>
              <a:spLocks/>
            </p:cNvSpPr>
            <p:nvPr/>
          </p:nvSpPr>
          <p:spPr bwMode="auto">
            <a:xfrm>
              <a:off x="3324970" y="3260340"/>
              <a:ext cx="117474" cy="50800"/>
            </a:xfrm>
            <a:custGeom>
              <a:avLst/>
              <a:gdLst>
                <a:gd name="T0" fmla="*/ 68810669 w 95"/>
                <a:gd name="T1" fmla="*/ 6786359 h 39"/>
                <a:gd name="T2" fmla="*/ 81044160 w 95"/>
                <a:gd name="T3" fmla="*/ 6786359 h 39"/>
                <a:gd name="T4" fmla="*/ 91747984 w 95"/>
                <a:gd name="T5" fmla="*/ 3393179 h 39"/>
                <a:gd name="T6" fmla="*/ 93276395 w 95"/>
                <a:gd name="T7" fmla="*/ 6786359 h 39"/>
                <a:gd name="T8" fmla="*/ 97864102 w 95"/>
                <a:gd name="T9" fmla="*/ 1697241 h 39"/>
                <a:gd name="T10" fmla="*/ 140679397 w 95"/>
                <a:gd name="T11" fmla="*/ 0 h 39"/>
                <a:gd name="T12" fmla="*/ 143737456 w 95"/>
                <a:gd name="T13" fmla="*/ 10179537 h 39"/>
                <a:gd name="T14" fmla="*/ 137621339 w 95"/>
                <a:gd name="T15" fmla="*/ 35630335 h 39"/>
                <a:gd name="T16" fmla="*/ 126917515 w 95"/>
                <a:gd name="T17" fmla="*/ 64473011 h 39"/>
                <a:gd name="T18" fmla="*/ 103980219 w 95"/>
                <a:gd name="T19" fmla="*/ 49203058 h 39"/>
                <a:gd name="T20" fmla="*/ 64222963 w 95"/>
                <a:gd name="T21" fmla="*/ 42416691 h 39"/>
                <a:gd name="T22" fmla="*/ 27523775 w 95"/>
                <a:gd name="T23" fmla="*/ 50900298 h 39"/>
                <a:gd name="T24" fmla="*/ 22937305 w 95"/>
                <a:gd name="T25" fmla="*/ 50900298 h 39"/>
                <a:gd name="T26" fmla="*/ 1529648 w 95"/>
                <a:gd name="T27" fmla="*/ 54293476 h 39"/>
                <a:gd name="T28" fmla="*/ 0 w 95"/>
                <a:gd name="T29" fmla="*/ 37326272 h 39"/>
                <a:gd name="T30" fmla="*/ 13761888 w 95"/>
                <a:gd name="T31" fmla="*/ 8483599 h 39"/>
                <a:gd name="T32" fmla="*/ 30583070 w 95"/>
                <a:gd name="T33" fmla="*/ 3393179 h 39"/>
                <a:gd name="T34" fmla="*/ 65752611 w 95"/>
                <a:gd name="T35" fmla="*/ 30539916 h 39"/>
                <a:gd name="T36" fmla="*/ 68810669 w 95"/>
                <a:gd name="T37" fmla="*/ 6786359 h 39"/>
                <a:gd name="T38" fmla="*/ 68810669 w 95"/>
                <a:gd name="T39" fmla="*/ 6786359 h 39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95"/>
                <a:gd name="T61" fmla="*/ 0 h 39"/>
                <a:gd name="T62" fmla="*/ 95 w 95"/>
                <a:gd name="T63" fmla="*/ 39 h 39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95" h="39">
                  <a:moveTo>
                    <a:pt x="45" y="4"/>
                  </a:moveTo>
                  <a:lnTo>
                    <a:pt x="53" y="4"/>
                  </a:lnTo>
                  <a:lnTo>
                    <a:pt x="60" y="2"/>
                  </a:lnTo>
                  <a:lnTo>
                    <a:pt x="61" y="4"/>
                  </a:lnTo>
                  <a:lnTo>
                    <a:pt x="64" y="1"/>
                  </a:lnTo>
                  <a:lnTo>
                    <a:pt x="92" y="0"/>
                  </a:lnTo>
                  <a:lnTo>
                    <a:pt x="94" y="6"/>
                  </a:lnTo>
                  <a:lnTo>
                    <a:pt x="90" y="21"/>
                  </a:lnTo>
                  <a:lnTo>
                    <a:pt x="83" y="38"/>
                  </a:lnTo>
                  <a:lnTo>
                    <a:pt x="68" y="29"/>
                  </a:lnTo>
                  <a:lnTo>
                    <a:pt x="42" y="25"/>
                  </a:lnTo>
                  <a:lnTo>
                    <a:pt x="18" y="30"/>
                  </a:lnTo>
                  <a:lnTo>
                    <a:pt x="15" y="30"/>
                  </a:lnTo>
                  <a:lnTo>
                    <a:pt x="1" y="32"/>
                  </a:lnTo>
                  <a:lnTo>
                    <a:pt x="0" y="22"/>
                  </a:lnTo>
                  <a:lnTo>
                    <a:pt x="9" y="5"/>
                  </a:lnTo>
                  <a:lnTo>
                    <a:pt x="20" y="2"/>
                  </a:lnTo>
                  <a:lnTo>
                    <a:pt x="43" y="18"/>
                  </a:lnTo>
                  <a:lnTo>
                    <a:pt x="45" y="4"/>
                  </a:lnTo>
                </a:path>
              </a:pathLst>
            </a:custGeom>
            <a:grpFill/>
            <a:ln w="6350">
              <a:solidFill>
                <a:schemeClr val="bg1"/>
              </a:solidFill>
              <a:round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>
                <a:defRPr/>
              </a:pPr>
              <a:endParaRPr lang="en-GB" dirty="0"/>
            </a:p>
          </p:txBody>
        </p:sp>
        <p:sp>
          <p:nvSpPr>
            <p:cNvPr id="100" name="Freeform 99"/>
            <p:cNvSpPr>
              <a:spLocks/>
            </p:cNvSpPr>
            <p:nvPr/>
          </p:nvSpPr>
          <p:spPr bwMode="auto">
            <a:xfrm>
              <a:off x="3201147" y="3519106"/>
              <a:ext cx="57150" cy="33337"/>
            </a:xfrm>
            <a:custGeom>
              <a:avLst/>
              <a:gdLst>
                <a:gd name="T0" fmla="*/ 0 w 47"/>
                <a:gd name="T1" fmla="*/ 42676691 h 25"/>
                <a:gd name="T2" fmla="*/ 0 w 47"/>
                <a:gd name="T3" fmla="*/ 42676691 h 25"/>
                <a:gd name="T4" fmla="*/ 0 w 47"/>
                <a:gd name="T5" fmla="*/ 12446704 h 25"/>
                <a:gd name="T6" fmla="*/ 47314124 w 47"/>
                <a:gd name="T7" fmla="*/ 0 h 25"/>
                <a:gd name="T8" fmla="*/ 59141738 w 47"/>
                <a:gd name="T9" fmla="*/ 8890311 h 25"/>
                <a:gd name="T10" fmla="*/ 68013361 w 47"/>
                <a:gd name="T11" fmla="*/ 17781956 h 25"/>
                <a:gd name="T12" fmla="*/ 48792728 w 47"/>
                <a:gd name="T13" fmla="*/ 24894741 h 25"/>
                <a:gd name="T14" fmla="*/ 28092265 w 47"/>
                <a:gd name="T15" fmla="*/ 37341439 h 25"/>
                <a:gd name="T16" fmla="*/ 10350231 w 47"/>
                <a:gd name="T17" fmla="*/ 37341439 h 25"/>
                <a:gd name="T18" fmla="*/ 0 w 47"/>
                <a:gd name="T19" fmla="*/ 42676691 h 25"/>
                <a:gd name="T20" fmla="*/ 0 w 47"/>
                <a:gd name="T21" fmla="*/ 42676691 h 25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47"/>
                <a:gd name="T34" fmla="*/ 0 h 25"/>
                <a:gd name="T35" fmla="*/ 47 w 47"/>
                <a:gd name="T36" fmla="*/ 25 h 25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47" h="25">
                  <a:moveTo>
                    <a:pt x="0" y="24"/>
                  </a:moveTo>
                  <a:lnTo>
                    <a:pt x="0" y="24"/>
                  </a:lnTo>
                  <a:lnTo>
                    <a:pt x="0" y="7"/>
                  </a:lnTo>
                  <a:lnTo>
                    <a:pt x="32" y="0"/>
                  </a:lnTo>
                  <a:lnTo>
                    <a:pt x="40" y="5"/>
                  </a:lnTo>
                  <a:lnTo>
                    <a:pt x="46" y="10"/>
                  </a:lnTo>
                  <a:lnTo>
                    <a:pt x="33" y="14"/>
                  </a:lnTo>
                  <a:lnTo>
                    <a:pt x="19" y="21"/>
                  </a:lnTo>
                  <a:lnTo>
                    <a:pt x="7" y="21"/>
                  </a:lnTo>
                  <a:lnTo>
                    <a:pt x="0" y="24"/>
                  </a:lnTo>
                </a:path>
              </a:pathLst>
            </a:custGeom>
            <a:grpFill/>
            <a:ln w="6350">
              <a:solidFill>
                <a:schemeClr val="bg1"/>
              </a:solidFill>
              <a:round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>
                <a:defRPr/>
              </a:pPr>
              <a:endParaRPr lang="en-GB" dirty="0"/>
            </a:p>
          </p:txBody>
        </p:sp>
        <p:sp>
          <p:nvSpPr>
            <p:cNvPr id="101" name="Freeform 100"/>
            <p:cNvSpPr>
              <a:spLocks/>
            </p:cNvSpPr>
            <p:nvPr/>
          </p:nvSpPr>
          <p:spPr bwMode="auto">
            <a:xfrm>
              <a:off x="3320208" y="3625470"/>
              <a:ext cx="42862" cy="25400"/>
            </a:xfrm>
            <a:custGeom>
              <a:avLst/>
              <a:gdLst>
                <a:gd name="T0" fmla="*/ 0 w 32"/>
                <a:gd name="T1" fmla="*/ 12903200 h 20"/>
                <a:gd name="T2" fmla="*/ 10765308 w 32"/>
                <a:gd name="T3" fmla="*/ 30645098 h 20"/>
                <a:gd name="T4" fmla="*/ 55620095 w 32"/>
                <a:gd name="T5" fmla="*/ 17741898 h 20"/>
                <a:gd name="T6" fmla="*/ 46648337 w 32"/>
                <a:gd name="T7" fmla="*/ 0 h 20"/>
                <a:gd name="T8" fmla="*/ 3588436 w 32"/>
                <a:gd name="T9" fmla="*/ 14516099 h 20"/>
                <a:gd name="T10" fmla="*/ 0 w 32"/>
                <a:gd name="T11" fmla="*/ 12903200 h 20"/>
                <a:gd name="T12" fmla="*/ 0 w 32"/>
                <a:gd name="T13" fmla="*/ 12903200 h 2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2"/>
                <a:gd name="T22" fmla="*/ 0 h 20"/>
                <a:gd name="T23" fmla="*/ 32 w 32"/>
                <a:gd name="T24" fmla="*/ 20 h 2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2" h="20">
                  <a:moveTo>
                    <a:pt x="0" y="8"/>
                  </a:moveTo>
                  <a:lnTo>
                    <a:pt x="6" y="19"/>
                  </a:lnTo>
                  <a:lnTo>
                    <a:pt x="31" y="11"/>
                  </a:lnTo>
                  <a:lnTo>
                    <a:pt x="26" y="0"/>
                  </a:lnTo>
                  <a:lnTo>
                    <a:pt x="2" y="9"/>
                  </a:lnTo>
                  <a:lnTo>
                    <a:pt x="0" y="8"/>
                  </a:lnTo>
                </a:path>
              </a:pathLst>
            </a:custGeom>
            <a:grpFill/>
            <a:ln w="6350">
              <a:solidFill>
                <a:schemeClr val="bg1"/>
              </a:solidFill>
              <a:round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>
                <a:defRPr/>
              </a:pPr>
              <a:endParaRPr lang="en-GB" dirty="0"/>
            </a:p>
          </p:txBody>
        </p:sp>
        <p:sp>
          <p:nvSpPr>
            <p:cNvPr id="102" name="Freeform 101"/>
            <p:cNvSpPr>
              <a:spLocks/>
            </p:cNvSpPr>
            <p:nvPr/>
          </p:nvSpPr>
          <p:spPr bwMode="auto">
            <a:xfrm>
              <a:off x="3283696" y="3538156"/>
              <a:ext cx="73025" cy="101601"/>
            </a:xfrm>
            <a:custGeom>
              <a:avLst/>
              <a:gdLst>
                <a:gd name="T0" fmla="*/ 25363600 w 58"/>
                <a:gd name="T1" fmla="*/ 23155799 h 79"/>
                <a:gd name="T2" fmla="*/ 34874474 w 58"/>
                <a:gd name="T3" fmla="*/ 0 h 79"/>
                <a:gd name="T4" fmla="*/ 90357122 w 58"/>
                <a:gd name="T5" fmla="*/ 52927169 h 79"/>
                <a:gd name="T6" fmla="*/ 80846228 w 58"/>
                <a:gd name="T7" fmla="*/ 89315408 h 79"/>
                <a:gd name="T8" fmla="*/ 88771976 w 58"/>
                <a:gd name="T9" fmla="*/ 109163411 h 79"/>
                <a:gd name="T10" fmla="*/ 31704183 w 58"/>
                <a:gd name="T11" fmla="*/ 129011413 h 79"/>
                <a:gd name="T12" fmla="*/ 0 w 58"/>
                <a:gd name="T13" fmla="*/ 104201732 h 79"/>
                <a:gd name="T14" fmla="*/ 41215057 w 58"/>
                <a:gd name="T15" fmla="*/ 100893946 h 79"/>
                <a:gd name="T16" fmla="*/ 49142055 w 58"/>
                <a:gd name="T17" fmla="*/ 72775172 h 79"/>
                <a:gd name="T18" fmla="*/ 25363600 w 58"/>
                <a:gd name="T19" fmla="*/ 23155799 h 79"/>
                <a:gd name="T20" fmla="*/ 25363600 w 58"/>
                <a:gd name="T21" fmla="*/ 23155799 h 7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8"/>
                <a:gd name="T34" fmla="*/ 0 h 79"/>
                <a:gd name="T35" fmla="*/ 58 w 58"/>
                <a:gd name="T36" fmla="*/ 79 h 79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8" h="79">
                  <a:moveTo>
                    <a:pt x="16" y="14"/>
                  </a:moveTo>
                  <a:lnTo>
                    <a:pt x="22" y="0"/>
                  </a:lnTo>
                  <a:lnTo>
                    <a:pt x="57" y="32"/>
                  </a:lnTo>
                  <a:lnTo>
                    <a:pt x="51" y="54"/>
                  </a:lnTo>
                  <a:lnTo>
                    <a:pt x="56" y="66"/>
                  </a:lnTo>
                  <a:lnTo>
                    <a:pt x="20" y="78"/>
                  </a:lnTo>
                  <a:lnTo>
                    <a:pt x="0" y="63"/>
                  </a:lnTo>
                  <a:lnTo>
                    <a:pt x="26" y="61"/>
                  </a:lnTo>
                  <a:lnTo>
                    <a:pt x="31" y="44"/>
                  </a:lnTo>
                  <a:lnTo>
                    <a:pt x="16" y="14"/>
                  </a:lnTo>
                </a:path>
              </a:pathLst>
            </a:custGeom>
            <a:grpFill/>
            <a:ln w="6350">
              <a:solidFill>
                <a:schemeClr val="bg1"/>
              </a:solidFill>
              <a:round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>
                <a:defRPr/>
              </a:pPr>
              <a:endParaRPr lang="en-GB" dirty="0"/>
            </a:p>
          </p:txBody>
        </p:sp>
        <p:sp>
          <p:nvSpPr>
            <p:cNvPr id="103" name="Freeform 102"/>
            <p:cNvSpPr>
              <a:spLocks/>
            </p:cNvSpPr>
            <p:nvPr/>
          </p:nvSpPr>
          <p:spPr bwMode="auto">
            <a:xfrm>
              <a:off x="3197973" y="3531806"/>
              <a:ext cx="117474" cy="88900"/>
            </a:xfrm>
            <a:custGeom>
              <a:avLst/>
              <a:gdLst>
                <a:gd name="T0" fmla="*/ 4891812 w 92"/>
                <a:gd name="T1" fmla="*/ 24317568 h 65"/>
                <a:gd name="T2" fmla="*/ 35870734 w 92"/>
                <a:gd name="T3" fmla="*/ 18705924 h 65"/>
                <a:gd name="T4" fmla="*/ 58696640 w 92"/>
                <a:gd name="T5" fmla="*/ 1871003 h 65"/>
                <a:gd name="T6" fmla="*/ 78262605 w 92"/>
                <a:gd name="T7" fmla="*/ 0 h 65"/>
                <a:gd name="T8" fmla="*/ 99459194 w 92"/>
                <a:gd name="T9" fmla="*/ 18705924 h 65"/>
                <a:gd name="T10" fmla="*/ 148373469 w 92"/>
                <a:gd name="T11" fmla="*/ 7482644 h 65"/>
                <a:gd name="T12" fmla="*/ 130438108 w 92"/>
                <a:gd name="T13" fmla="*/ 54246776 h 65"/>
                <a:gd name="T14" fmla="*/ 83154416 w 92"/>
                <a:gd name="T15" fmla="*/ 57987413 h 65"/>
                <a:gd name="T16" fmla="*/ 99459194 w 92"/>
                <a:gd name="T17" fmla="*/ 93529637 h 65"/>
                <a:gd name="T18" fmla="*/ 99459194 w 92"/>
                <a:gd name="T19" fmla="*/ 119716830 h 65"/>
                <a:gd name="T20" fmla="*/ 55436709 w 92"/>
                <a:gd name="T21" fmla="*/ 87917977 h 65"/>
                <a:gd name="T22" fmla="*/ 17935367 w 92"/>
                <a:gd name="T23" fmla="*/ 41152485 h 65"/>
                <a:gd name="T24" fmla="*/ 0 w 92"/>
                <a:gd name="T25" fmla="*/ 44894500 h 65"/>
                <a:gd name="T26" fmla="*/ 4891812 w 92"/>
                <a:gd name="T27" fmla="*/ 24317568 h 65"/>
                <a:gd name="T28" fmla="*/ 4891812 w 92"/>
                <a:gd name="T29" fmla="*/ 24317568 h 6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92"/>
                <a:gd name="T46" fmla="*/ 0 h 65"/>
                <a:gd name="T47" fmla="*/ 92 w 92"/>
                <a:gd name="T48" fmla="*/ 65 h 65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92" h="65">
                  <a:moveTo>
                    <a:pt x="3" y="13"/>
                  </a:moveTo>
                  <a:lnTo>
                    <a:pt x="22" y="10"/>
                  </a:lnTo>
                  <a:lnTo>
                    <a:pt x="36" y="1"/>
                  </a:lnTo>
                  <a:lnTo>
                    <a:pt x="48" y="0"/>
                  </a:lnTo>
                  <a:lnTo>
                    <a:pt x="61" y="10"/>
                  </a:lnTo>
                  <a:lnTo>
                    <a:pt x="91" y="4"/>
                  </a:lnTo>
                  <a:lnTo>
                    <a:pt x="80" y="29"/>
                  </a:lnTo>
                  <a:lnTo>
                    <a:pt x="51" y="31"/>
                  </a:lnTo>
                  <a:lnTo>
                    <a:pt x="61" y="50"/>
                  </a:lnTo>
                  <a:lnTo>
                    <a:pt x="61" y="64"/>
                  </a:lnTo>
                  <a:lnTo>
                    <a:pt x="34" y="47"/>
                  </a:lnTo>
                  <a:lnTo>
                    <a:pt x="11" y="22"/>
                  </a:lnTo>
                  <a:lnTo>
                    <a:pt x="0" y="24"/>
                  </a:lnTo>
                  <a:lnTo>
                    <a:pt x="3" y="13"/>
                  </a:lnTo>
                </a:path>
              </a:pathLst>
            </a:custGeom>
            <a:grpFill/>
            <a:ln w="6350">
              <a:solidFill>
                <a:schemeClr val="bg1"/>
              </a:solidFill>
              <a:round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>
                <a:defRPr/>
              </a:pPr>
              <a:endParaRPr lang="en-GB" dirty="0"/>
            </a:p>
          </p:txBody>
        </p:sp>
        <p:grpSp>
          <p:nvGrpSpPr>
            <p:cNvPr id="104" name="Group 210"/>
            <p:cNvGrpSpPr>
              <a:grpSpLocks/>
            </p:cNvGrpSpPr>
            <p:nvPr/>
          </p:nvGrpSpPr>
          <p:grpSpPr bwMode="auto">
            <a:xfrm>
              <a:off x="2670930" y="3723854"/>
              <a:ext cx="1254113" cy="1325562"/>
              <a:chOff x="2841" y="2900"/>
              <a:chExt cx="1008" cy="1014"/>
            </a:xfrm>
            <a:grpFill/>
          </p:grpSpPr>
          <p:sp>
            <p:nvSpPr>
              <p:cNvPr id="108" name="Freeform 107"/>
              <p:cNvSpPr>
                <a:spLocks/>
              </p:cNvSpPr>
              <p:nvPr/>
            </p:nvSpPr>
            <p:spPr bwMode="auto">
              <a:xfrm>
                <a:off x="2963" y="2905"/>
                <a:ext cx="278" cy="265"/>
              </a:xfrm>
              <a:custGeom>
                <a:avLst/>
                <a:gdLst>
                  <a:gd name="T0" fmla="*/ 0 w 278"/>
                  <a:gd name="T1" fmla="*/ 141 h 265"/>
                  <a:gd name="T2" fmla="*/ 0 w 278"/>
                  <a:gd name="T3" fmla="*/ 141 h 265"/>
                  <a:gd name="T4" fmla="*/ 1 w 278"/>
                  <a:gd name="T5" fmla="*/ 146 h 265"/>
                  <a:gd name="T6" fmla="*/ 52 w 278"/>
                  <a:gd name="T7" fmla="*/ 179 h 265"/>
                  <a:gd name="T8" fmla="*/ 161 w 278"/>
                  <a:gd name="T9" fmla="*/ 251 h 265"/>
                  <a:gd name="T10" fmla="*/ 162 w 278"/>
                  <a:gd name="T11" fmla="*/ 264 h 265"/>
                  <a:gd name="T12" fmla="*/ 173 w 278"/>
                  <a:gd name="T13" fmla="*/ 262 h 265"/>
                  <a:gd name="T14" fmla="*/ 194 w 278"/>
                  <a:gd name="T15" fmla="*/ 257 h 265"/>
                  <a:gd name="T16" fmla="*/ 277 w 278"/>
                  <a:gd name="T17" fmla="*/ 200 h 265"/>
                  <a:gd name="T18" fmla="*/ 245 w 278"/>
                  <a:gd name="T19" fmla="*/ 162 h 265"/>
                  <a:gd name="T20" fmla="*/ 245 w 278"/>
                  <a:gd name="T21" fmla="*/ 101 h 265"/>
                  <a:gd name="T22" fmla="*/ 241 w 278"/>
                  <a:gd name="T23" fmla="*/ 74 h 265"/>
                  <a:gd name="T24" fmla="*/ 218 w 278"/>
                  <a:gd name="T25" fmla="*/ 46 h 265"/>
                  <a:gd name="T26" fmla="*/ 230 w 278"/>
                  <a:gd name="T27" fmla="*/ 37 h 265"/>
                  <a:gd name="T28" fmla="*/ 236 w 278"/>
                  <a:gd name="T29" fmla="*/ 0 h 265"/>
                  <a:gd name="T30" fmla="*/ 138 w 278"/>
                  <a:gd name="T31" fmla="*/ 6 h 265"/>
                  <a:gd name="T32" fmla="*/ 88 w 278"/>
                  <a:gd name="T33" fmla="*/ 28 h 265"/>
                  <a:gd name="T34" fmla="*/ 100 w 278"/>
                  <a:gd name="T35" fmla="*/ 73 h 265"/>
                  <a:gd name="T36" fmla="*/ 79 w 278"/>
                  <a:gd name="T37" fmla="*/ 74 h 265"/>
                  <a:gd name="T38" fmla="*/ 67 w 278"/>
                  <a:gd name="T39" fmla="*/ 79 h 265"/>
                  <a:gd name="T40" fmla="*/ 69 w 278"/>
                  <a:gd name="T41" fmla="*/ 91 h 265"/>
                  <a:gd name="T42" fmla="*/ 7 w 278"/>
                  <a:gd name="T43" fmla="*/ 118 h 265"/>
                  <a:gd name="T44" fmla="*/ 0 w 278"/>
                  <a:gd name="T45" fmla="*/ 141 h 265"/>
                  <a:gd name="T46" fmla="*/ 0 w 278"/>
                  <a:gd name="T47" fmla="*/ 141 h 265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278"/>
                  <a:gd name="T73" fmla="*/ 0 h 265"/>
                  <a:gd name="T74" fmla="*/ 278 w 278"/>
                  <a:gd name="T75" fmla="*/ 265 h 265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278" h="265">
                    <a:moveTo>
                      <a:pt x="0" y="141"/>
                    </a:moveTo>
                    <a:lnTo>
                      <a:pt x="0" y="141"/>
                    </a:lnTo>
                    <a:lnTo>
                      <a:pt x="1" y="146"/>
                    </a:lnTo>
                    <a:lnTo>
                      <a:pt x="52" y="179"/>
                    </a:lnTo>
                    <a:lnTo>
                      <a:pt x="161" y="251"/>
                    </a:lnTo>
                    <a:lnTo>
                      <a:pt x="162" y="264"/>
                    </a:lnTo>
                    <a:lnTo>
                      <a:pt x="173" y="262"/>
                    </a:lnTo>
                    <a:lnTo>
                      <a:pt x="194" y="257"/>
                    </a:lnTo>
                    <a:lnTo>
                      <a:pt x="277" y="200"/>
                    </a:lnTo>
                    <a:lnTo>
                      <a:pt x="245" y="162"/>
                    </a:lnTo>
                    <a:lnTo>
                      <a:pt x="245" y="101"/>
                    </a:lnTo>
                    <a:lnTo>
                      <a:pt x="241" y="74"/>
                    </a:lnTo>
                    <a:lnTo>
                      <a:pt x="218" y="46"/>
                    </a:lnTo>
                    <a:lnTo>
                      <a:pt x="230" y="37"/>
                    </a:lnTo>
                    <a:lnTo>
                      <a:pt x="236" y="0"/>
                    </a:lnTo>
                    <a:lnTo>
                      <a:pt x="138" y="6"/>
                    </a:lnTo>
                    <a:lnTo>
                      <a:pt x="88" y="28"/>
                    </a:lnTo>
                    <a:lnTo>
                      <a:pt x="100" y="73"/>
                    </a:lnTo>
                    <a:lnTo>
                      <a:pt x="79" y="74"/>
                    </a:lnTo>
                    <a:lnTo>
                      <a:pt x="67" y="79"/>
                    </a:lnTo>
                    <a:lnTo>
                      <a:pt x="69" y="91"/>
                    </a:lnTo>
                    <a:lnTo>
                      <a:pt x="7" y="118"/>
                    </a:lnTo>
                    <a:lnTo>
                      <a:pt x="0" y="141"/>
                    </a:lnTo>
                  </a:path>
                </a:pathLst>
              </a:custGeom>
              <a:grpFill/>
              <a:ln w="63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pPr>
                  <a:defRPr/>
                </a:pPr>
                <a:endParaRPr lang="en-GB" dirty="0"/>
              </a:p>
            </p:txBody>
          </p:sp>
          <p:sp>
            <p:nvSpPr>
              <p:cNvPr id="109" name="Freeform 108"/>
              <p:cNvSpPr>
                <a:spLocks/>
              </p:cNvSpPr>
              <p:nvPr/>
            </p:nvSpPr>
            <p:spPr bwMode="auto">
              <a:xfrm>
                <a:off x="3608" y="2900"/>
                <a:ext cx="136" cy="125"/>
              </a:xfrm>
              <a:custGeom>
                <a:avLst/>
                <a:gdLst>
                  <a:gd name="T0" fmla="*/ 0 w 136"/>
                  <a:gd name="T1" fmla="*/ 60 h 125"/>
                  <a:gd name="T2" fmla="*/ 0 w 136"/>
                  <a:gd name="T3" fmla="*/ 60 h 125"/>
                  <a:gd name="T4" fmla="*/ 6 w 136"/>
                  <a:gd name="T5" fmla="*/ 78 h 125"/>
                  <a:gd name="T6" fmla="*/ 68 w 136"/>
                  <a:gd name="T7" fmla="*/ 105 h 125"/>
                  <a:gd name="T8" fmla="*/ 68 w 136"/>
                  <a:gd name="T9" fmla="*/ 115 h 125"/>
                  <a:gd name="T10" fmla="*/ 83 w 136"/>
                  <a:gd name="T11" fmla="*/ 122 h 125"/>
                  <a:gd name="T12" fmla="*/ 108 w 136"/>
                  <a:gd name="T13" fmla="*/ 124 h 125"/>
                  <a:gd name="T14" fmla="*/ 128 w 136"/>
                  <a:gd name="T15" fmla="*/ 111 h 125"/>
                  <a:gd name="T16" fmla="*/ 135 w 136"/>
                  <a:gd name="T17" fmla="*/ 110 h 125"/>
                  <a:gd name="T18" fmla="*/ 117 w 136"/>
                  <a:gd name="T19" fmla="*/ 75 h 125"/>
                  <a:gd name="T20" fmla="*/ 92 w 136"/>
                  <a:gd name="T21" fmla="*/ 54 h 125"/>
                  <a:gd name="T22" fmla="*/ 104 w 136"/>
                  <a:gd name="T23" fmla="*/ 22 h 125"/>
                  <a:gd name="T24" fmla="*/ 93 w 136"/>
                  <a:gd name="T25" fmla="*/ 18 h 125"/>
                  <a:gd name="T26" fmla="*/ 83 w 136"/>
                  <a:gd name="T27" fmla="*/ 0 h 125"/>
                  <a:gd name="T28" fmla="*/ 53 w 136"/>
                  <a:gd name="T29" fmla="*/ 2 h 125"/>
                  <a:gd name="T30" fmla="*/ 38 w 136"/>
                  <a:gd name="T31" fmla="*/ 13 h 125"/>
                  <a:gd name="T32" fmla="*/ 33 w 136"/>
                  <a:gd name="T33" fmla="*/ 42 h 125"/>
                  <a:gd name="T34" fmla="*/ 0 w 136"/>
                  <a:gd name="T35" fmla="*/ 60 h 125"/>
                  <a:gd name="T36" fmla="*/ 0 w 136"/>
                  <a:gd name="T37" fmla="*/ 60 h 125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136"/>
                  <a:gd name="T58" fmla="*/ 0 h 125"/>
                  <a:gd name="T59" fmla="*/ 136 w 136"/>
                  <a:gd name="T60" fmla="*/ 125 h 125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136" h="125">
                    <a:moveTo>
                      <a:pt x="0" y="60"/>
                    </a:moveTo>
                    <a:lnTo>
                      <a:pt x="0" y="60"/>
                    </a:lnTo>
                    <a:lnTo>
                      <a:pt x="6" y="78"/>
                    </a:lnTo>
                    <a:lnTo>
                      <a:pt x="68" y="105"/>
                    </a:lnTo>
                    <a:lnTo>
                      <a:pt x="68" y="115"/>
                    </a:lnTo>
                    <a:lnTo>
                      <a:pt x="83" y="122"/>
                    </a:lnTo>
                    <a:lnTo>
                      <a:pt x="108" y="124"/>
                    </a:lnTo>
                    <a:lnTo>
                      <a:pt x="128" y="111"/>
                    </a:lnTo>
                    <a:lnTo>
                      <a:pt x="135" y="110"/>
                    </a:lnTo>
                    <a:lnTo>
                      <a:pt x="117" y="75"/>
                    </a:lnTo>
                    <a:lnTo>
                      <a:pt x="92" y="54"/>
                    </a:lnTo>
                    <a:lnTo>
                      <a:pt x="104" y="22"/>
                    </a:lnTo>
                    <a:lnTo>
                      <a:pt x="93" y="18"/>
                    </a:lnTo>
                    <a:lnTo>
                      <a:pt x="83" y="0"/>
                    </a:lnTo>
                    <a:lnTo>
                      <a:pt x="53" y="2"/>
                    </a:lnTo>
                    <a:lnTo>
                      <a:pt x="38" y="13"/>
                    </a:lnTo>
                    <a:lnTo>
                      <a:pt x="33" y="42"/>
                    </a:lnTo>
                    <a:lnTo>
                      <a:pt x="0" y="60"/>
                    </a:lnTo>
                  </a:path>
                </a:pathLst>
              </a:custGeom>
              <a:grpFill/>
              <a:ln w="63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pPr>
                  <a:defRPr/>
                </a:pPr>
                <a:endParaRPr lang="en-GB" dirty="0"/>
              </a:p>
            </p:txBody>
          </p:sp>
          <p:sp>
            <p:nvSpPr>
              <p:cNvPr id="110" name="Freeform 109"/>
              <p:cNvSpPr>
                <a:spLocks/>
              </p:cNvSpPr>
              <p:nvPr/>
            </p:nvSpPr>
            <p:spPr bwMode="auto">
              <a:xfrm>
                <a:off x="3553" y="2978"/>
                <a:ext cx="288" cy="240"/>
              </a:xfrm>
              <a:custGeom>
                <a:avLst/>
                <a:gdLst>
                  <a:gd name="T0" fmla="*/ 0 w 288"/>
                  <a:gd name="T1" fmla="*/ 62 h 240"/>
                  <a:gd name="T2" fmla="*/ 0 w 288"/>
                  <a:gd name="T3" fmla="*/ 62 h 240"/>
                  <a:gd name="T4" fmla="*/ 4 w 288"/>
                  <a:gd name="T5" fmla="*/ 41 h 240"/>
                  <a:gd name="T6" fmla="*/ 19 w 288"/>
                  <a:gd name="T7" fmla="*/ 46 h 240"/>
                  <a:gd name="T8" fmla="*/ 38 w 288"/>
                  <a:gd name="T9" fmla="*/ 33 h 240"/>
                  <a:gd name="T10" fmla="*/ 46 w 288"/>
                  <a:gd name="T11" fmla="*/ 24 h 240"/>
                  <a:gd name="T12" fmla="*/ 30 w 288"/>
                  <a:gd name="T13" fmla="*/ 10 h 240"/>
                  <a:gd name="T14" fmla="*/ 61 w 288"/>
                  <a:gd name="T15" fmla="*/ 0 h 240"/>
                  <a:gd name="T16" fmla="*/ 123 w 288"/>
                  <a:gd name="T17" fmla="*/ 27 h 240"/>
                  <a:gd name="T18" fmla="*/ 123 w 288"/>
                  <a:gd name="T19" fmla="*/ 37 h 240"/>
                  <a:gd name="T20" fmla="*/ 138 w 288"/>
                  <a:gd name="T21" fmla="*/ 44 h 240"/>
                  <a:gd name="T22" fmla="*/ 151 w 288"/>
                  <a:gd name="T23" fmla="*/ 51 h 240"/>
                  <a:gd name="T24" fmla="*/ 163 w 288"/>
                  <a:gd name="T25" fmla="*/ 46 h 240"/>
                  <a:gd name="T26" fmla="*/ 187 w 288"/>
                  <a:gd name="T27" fmla="*/ 54 h 240"/>
                  <a:gd name="T28" fmla="*/ 220 w 288"/>
                  <a:gd name="T29" fmla="*/ 108 h 240"/>
                  <a:gd name="T30" fmla="*/ 224 w 288"/>
                  <a:gd name="T31" fmla="*/ 112 h 240"/>
                  <a:gd name="T32" fmla="*/ 237 w 288"/>
                  <a:gd name="T33" fmla="*/ 133 h 240"/>
                  <a:gd name="T34" fmla="*/ 280 w 288"/>
                  <a:gd name="T35" fmla="*/ 139 h 240"/>
                  <a:gd name="T36" fmla="*/ 287 w 288"/>
                  <a:gd name="T37" fmla="*/ 149 h 240"/>
                  <a:gd name="T38" fmla="*/ 277 w 288"/>
                  <a:gd name="T39" fmla="*/ 177 h 240"/>
                  <a:gd name="T40" fmla="*/ 237 w 288"/>
                  <a:gd name="T41" fmla="*/ 191 h 240"/>
                  <a:gd name="T42" fmla="*/ 193 w 288"/>
                  <a:gd name="T43" fmla="*/ 200 h 240"/>
                  <a:gd name="T44" fmla="*/ 159 w 288"/>
                  <a:gd name="T45" fmla="*/ 239 h 240"/>
                  <a:gd name="T46" fmla="*/ 159 w 288"/>
                  <a:gd name="T47" fmla="*/ 224 h 240"/>
                  <a:gd name="T48" fmla="*/ 134 w 288"/>
                  <a:gd name="T49" fmla="*/ 214 h 240"/>
                  <a:gd name="T50" fmla="*/ 109 w 288"/>
                  <a:gd name="T51" fmla="*/ 227 h 240"/>
                  <a:gd name="T52" fmla="*/ 84 w 288"/>
                  <a:gd name="T53" fmla="*/ 184 h 240"/>
                  <a:gd name="T54" fmla="*/ 64 w 288"/>
                  <a:gd name="T55" fmla="*/ 167 h 240"/>
                  <a:gd name="T56" fmla="*/ 51 w 288"/>
                  <a:gd name="T57" fmla="*/ 122 h 240"/>
                  <a:gd name="T58" fmla="*/ 0 w 288"/>
                  <a:gd name="T59" fmla="*/ 62 h 240"/>
                  <a:gd name="T60" fmla="*/ 0 w 288"/>
                  <a:gd name="T61" fmla="*/ 62 h 240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288"/>
                  <a:gd name="T94" fmla="*/ 0 h 240"/>
                  <a:gd name="T95" fmla="*/ 288 w 288"/>
                  <a:gd name="T96" fmla="*/ 240 h 240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288" h="240">
                    <a:moveTo>
                      <a:pt x="0" y="62"/>
                    </a:moveTo>
                    <a:lnTo>
                      <a:pt x="0" y="62"/>
                    </a:lnTo>
                    <a:lnTo>
                      <a:pt x="4" y="41"/>
                    </a:lnTo>
                    <a:lnTo>
                      <a:pt x="19" y="46"/>
                    </a:lnTo>
                    <a:lnTo>
                      <a:pt x="38" y="33"/>
                    </a:lnTo>
                    <a:lnTo>
                      <a:pt x="46" y="24"/>
                    </a:lnTo>
                    <a:lnTo>
                      <a:pt x="30" y="10"/>
                    </a:lnTo>
                    <a:lnTo>
                      <a:pt x="61" y="0"/>
                    </a:lnTo>
                    <a:lnTo>
                      <a:pt x="123" y="27"/>
                    </a:lnTo>
                    <a:lnTo>
                      <a:pt x="123" y="37"/>
                    </a:lnTo>
                    <a:lnTo>
                      <a:pt x="138" y="44"/>
                    </a:lnTo>
                    <a:lnTo>
                      <a:pt x="151" y="51"/>
                    </a:lnTo>
                    <a:lnTo>
                      <a:pt x="163" y="46"/>
                    </a:lnTo>
                    <a:lnTo>
                      <a:pt x="187" y="54"/>
                    </a:lnTo>
                    <a:lnTo>
                      <a:pt x="220" y="108"/>
                    </a:lnTo>
                    <a:lnTo>
                      <a:pt x="224" y="112"/>
                    </a:lnTo>
                    <a:lnTo>
                      <a:pt x="237" y="133"/>
                    </a:lnTo>
                    <a:lnTo>
                      <a:pt x="280" y="139"/>
                    </a:lnTo>
                    <a:lnTo>
                      <a:pt x="287" y="149"/>
                    </a:lnTo>
                    <a:lnTo>
                      <a:pt x="277" y="177"/>
                    </a:lnTo>
                    <a:lnTo>
                      <a:pt x="237" y="191"/>
                    </a:lnTo>
                    <a:lnTo>
                      <a:pt x="193" y="200"/>
                    </a:lnTo>
                    <a:lnTo>
                      <a:pt x="159" y="239"/>
                    </a:lnTo>
                    <a:lnTo>
                      <a:pt x="159" y="224"/>
                    </a:lnTo>
                    <a:lnTo>
                      <a:pt x="134" y="214"/>
                    </a:lnTo>
                    <a:lnTo>
                      <a:pt x="109" y="227"/>
                    </a:lnTo>
                    <a:lnTo>
                      <a:pt x="84" y="184"/>
                    </a:lnTo>
                    <a:lnTo>
                      <a:pt x="64" y="167"/>
                    </a:lnTo>
                    <a:lnTo>
                      <a:pt x="51" y="122"/>
                    </a:lnTo>
                    <a:lnTo>
                      <a:pt x="0" y="62"/>
                    </a:lnTo>
                  </a:path>
                </a:pathLst>
              </a:custGeom>
              <a:grpFill/>
              <a:ln w="63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pPr>
                  <a:defRPr/>
                </a:pPr>
                <a:endParaRPr lang="en-GB" dirty="0"/>
              </a:p>
            </p:txBody>
          </p:sp>
          <p:sp>
            <p:nvSpPr>
              <p:cNvPr id="111" name="Freeform 110"/>
              <p:cNvSpPr>
                <a:spLocks/>
              </p:cNvSpPr>
              <p:nvPr/>
            </p:nvSpPr>
            <p:spPr bwMode="auto">
              <a:xfrm>
                <a:off x="3564" y="2902"/>
                <a:ext cx="98" cy="75"/>
              </a:xfrm>
              <a:custGeom>
                <a:avLst/>
                <a:gdLst>
                  <a:gd name="T0" fmla="*/ 0 w 98"/>
                  <a:gd name="T1" fmla="*/ 68 h 75"/>
                  <a:gd name="T2" fmla="*/ 0 w 98"/>
                  <a:gd name="T3" fmla="*/ 68 h 75"/>
                  <a:gd name="T4" fmla="*/ 1 w 98"/>
                  <a:gd name="T5" fmla="*/ 61 h 75"/>
                  <a:gd name="T6" fmla="*/ 15 w 98"/>
                  <a:gd name="T7" fmla="*/ 45 h 75"/>
                  <a:gd name="T8" fmla="*/ 8 w 98"/>
                  <a:gd name="T9" fmla="*/ 38 h 75"/>
                  <a:gd name="T10" fmla="*/ 7 w 98"/>
                  <a:gd name="T11" fmla="*/ 19 h 75"/>
                  <a:gd name="T12" fmla="*/ 15 w 98"/>
                  <a:gd name="T13" fmla="*/ 3 h 75"/>
                  <a:gd name="T14" fmla="*/ 97 w 98"/>
                  <a:gd name="T15" fmla="*/ 0 h 75"/>
                  <a:gd name="T16" fmla="*/ 82 w 98"/>
                  <a:gd name="T17" fmla="*/ 11 h 75"/>
                  <a:gd name="T18" fmla="*/ 77 w 98"/>
                  <a:gd name="T19" fmla="*/ 40 h 75"/>
                  <a:gd name="T20" fmla="*/ 44 w 98"/>
                  <a:gd name="T21" fmla="*/ 58 h 75"/>
                  <a:gd name="T22" fmla="*/ 14 w 98"/>
                  <a:gd name="T23" fmla="*/ 74 h 75"/>
                  <a:gd name="T24" fmla="*/ 0 w 98"/>
                  <a:gd name="T25" fmla="*/ 68 h 75"/>
                  <a:gd name="T26" fmla="*/ 0 w 98"/>
                  <a:gd name="T27" fmla="*/ 68 h 75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98"/>
                  <a:gd name="T43" fmla="*/ 0 h 75"/>
                  <a:gd name="T44" fmla="*/ 98 w 98"/>
                  <a:gd name="T45" fmla="*/ 75 h 75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98" h="75">
                    <a:moveTo>
                      <a:pt x="0" y="68"/>
                    </a:moveTo>
                    <a:lnTo>
                      <a:pt x="0" y="68"/>
                    </a:lnTo>
                    <a:lnTo>
                      <a:pt x="1" y="61"/>
                    </a:lnTo>
                    <a:lnTo>
                      <a:pt x="15" y="45"/>
                    </a:lnTo>
                    <a:lnTo>
                      <a:pt x="8" y="38"/>
                    </a:lnTo>
                    <a:lnTo>
                      <a:pt x="7" y="19"/>
                    </a:lnTo>
                    <a:lnTo>
                      <a:pt x="15" y="3"/>
                    </a:lnTo>
                    <a:lnTo>
                      <a:pt x="97" y="0"/>
                    </a:lnTo>
                    <a:lnTo>
                      <a:pt x="82" y="11"/>
                    </a:lnTo>
                    <a:lnTo>
                      <a:pt x="77" y="40"/>
                    </a:lnTo>
                    <a:lnTo>
                      <a:pt x="44" y="58"/>
                    </a:lnTo>
                    <a:lnTo>
                      <a:pt x="14" y="74"/>
                    </a:lnTo>
                    <a:lnTo>
                      <a:pt x="0" y="68"/>
                    </a:lnTo>
                  </a:path>
                </a:pathLst>
              </a:custGeom>
              <a:grpFill/>
              <a:ln w="63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pPr>
                  <a:defRPr/>
                </a:pPr>
                <a:endParaRPr lang="en-GB" dirty="0"/>
              </a:p>
            </p:txBody>
          </p:sp>
          <p:sp>
            <p:nvSpPr>
              <p:cNvPr id="112" name="Freeform 111"/>
              <p:cNvSpPr>
                <a:spLocks/>
              </p:cNvSpPr>
              <p:nvPr/>
            </p:nvSpPr>
            <p:spPr bwMode="auto">
              <a:xfrm>
                <a:off x="3777" y="3068"/>
                <a:ext cx="72" cy="50"/>
              </a:xfrm>
              <a:custGeom>
                <a:avLst/>
                <a:gdLst>
                  <a:gd name="T0" fmla="*/ 0 w 72"/>
                  <a:gd name="T1" fmla="*/ 22 h 50"/>
                  <a:gd name="T2" fmla="*/ 0 w 72"/>
                  <a:gd name="T3" fmla="*/ 22 h 50"/>
                  <a:gd name="T4" fmla="*/ 4 w 72"/>
                  <a:gd name="T5" fmla="*/ 21 h 50"/>
                  <a:gd name="T6" fmla="*/ 10 w 72"/>
                  <a:gd name="T7" fmla="*/ 29 h 50"/>
                  <a:gd name="T8" fmla="*/ 40 w 72"/>
                  <a:gd name="T9" fmla="*/ 28 h 50"/>
                  <a:gd name="T10" fmla="*/ 67 w 72"/>
                  <a:gd name="T11" fmla="*/ 0 h 50"/>
                  <a:gd name="T12" fmla="*/ 71 w 72"/>
                  <a:gd name="T13" fmla="*/ 17 h 50"/>
                  <a:gd name="T14" fmla="*/ 63 w 72"/>
                  <a:gd name="T15" fmla="*/ 18 h 50"/>
                  <a:gd name="T16" fmla="*/ 67 w 72"/>
                  <a:gd name="T17" fmla="*/ 28 h 50"/>
                  <a:gd name="T18" fmla="*/ 56 w 72"/>
                  <a:gd name="T19" fmla="*/ 49 h 50"/>
                  <a:gd name="T20" fmla="*/ 13 w 72"/>
                  <a:gd name="T21" fmla="*/ 43 h 50"/>
                  <a:gd name="T22" fmla="*/ 0 w 72"/>
                  <a:gd name="T23" fmla="*/ 22 h 50"/>
                  <a:gd name="T24" fmla="*/ 0 w 72"/>
                  <a:gd name="T25" fmla="*/ 22 h 5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72"/>
                  <a:gd name="T40" fmla="*/ 0 h 50"/>
                  <a:gd name="T41" fmla="*/ 72 w 72"/>
                  <a:gd name="T42" fmla="*/ 50 h 50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72" h="50">
                    <a:moveTo>
                      <a:pt x="0" y="22"/>
                    </a:moveTo>
                    <a:lnTo>
                      <a:pt x="0" y="22"/>
                    </a:lnTo>
                    <a:lnTo>
                      <a:pt x="4" y="21"/>
                    </a:lnTo>
                    <a:lnTo>
                      <a:pt x="10" y="29"/>
                    </a:lnTo>
                    <a:lnTo>
                      <a:pt x="40" y="28"/>
                    </a:lnTo>
                    <a:lnTo>
                      <a:pt x="67" y="0"/>
                    </a:lnTo>
                    <a:lnTo>
                      <a:pt x="71" y="17"/>
                    </a:lnTo>
                    <a:lnTo>
                      <a:pt x="63" y="18"/>
                    </a:lnTo>
                    <a:lnTo>
                      <a:pt x="67" y="28"/>
                    </a:lnTo>
                    <a:lnTo>
                      <a:pt x="56" y="49"/>
                    </a:lnTo>
                    <a:lnTo>
                      <a:pt x="13" y="43"/>
                    </a:lnTo>
                    <a:lnTo>
                      <a:pt x="0" y="22"/>
                    </a:lnTo>
                  </a:path>
                </a:pathLst>
              </a:custGeom>
              <a:grpFill/>
              <a:ln w="63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pPr>
                  <a:defRPr/>
                </a:pPr>
                <a:endParaRPr lang="en-GB" dirty="0"/>
              </a:p>
            </p:txBody>
          </p:sp>
          <p:sp>
            <p:nvSpPr>
              <p:cNvPr id="113" name="Freeform 112"/>
              <p:cNvSpPr>
                <a:spLocks/>
              </p:cNvSpPr>
              <p:nvPr/>
            </p:nvSpPr>
            <p:spPr bwMode="auto">
              <a:xfrm>
                <a:off x="3673" y="3169"/>
                <a:ext cx="132" cy="89"/>
              </a:xfrm>
              <a:custGeom>
                <a:avLst/>
                <a:gdLst>
                  <a:gd name="T0" fmla="*/ 0 w 132"/>
                  <a:gd name="T1" fmla="*/ 88 h 89"/>
                  <a:gd name="T2" fmla="*/ 0 w 132"/>
                  <a:gd name="T3" fmla="*/ 88 h 89"/>
                  <a:gd name="T4" fmla="*/ 35 w 132"/>
                  <a:gd name="T5" fmla="*/ 68 h 89"/>
                  <a:gd name="T6" fmla="*/ 29 w 132"/>
                  <a:gd name="T7" fmla="*/ 59 h 89"/>
                  <a:gd name="T8" fmla="*/ 39 w 132"/>
                  <a:gd name="T9" fmla="*/ 48 h 89"/>
                  <a:gd name="T10" fmla="*/ 73 w 132"/>
                  <a:gd name="T11" fmla="*/ 9 h 89"/>
                  <a:gd name="T12" fmla="*/ 117 w 132"/>
                  <a:gd name="T13" fmla="*/ 0 h 89"/>
                  <a:gd name="T14" fmla="*/ 131 w 132"/>
                  <a:gd name="T15" fmla="*/ 34 h 89"/>
                  <a:gd name="T16" fmla="*/ 120 w 132"/>
                  <a:gd name="T17" fmla="*/ 48 h 89"/>
                  <a:gd name="T18" fmla="*/ 70 w 132"/>
                  <a:gd name="T19" fmla="*/ 71 h 89"/>
                  <a:gd name="T20" fmla="*/ 0 w 132"/>
                  <a:gd name="T21" fmla="*/ 88 h 89"/>
                  <a:gd name="T22" fmla="*/ 0 w 132"/>
                  <a:gd name="T23" fmla="*/ 88 h 89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132"/>
                  <a:gd name="T37" fmla="*/ 0 h 89"/>
                  <a:gd name="T38" fmla="*/ 132 w 132"/>
                  <a:gd name="T39" fmla="*/ 89 h 89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132" h="89">
                    <a:moveTo>
                      <a:pt x="0" y="88"/>
                    </a:moveTo>
                    <a:lnTo>
                      <a:pt x="0" y="88"/>
                    </a:lnTo>
                    <a:lnTo>
                      <a:pt x="35" y="68"/>
                    </a:lnTo>
                    <a:lnTo>
                      <a:pt x="29" y="59"/>
                    </a:lnTo>
                    <a:lnTo>
                      <a:pt x="39" y="48"/>
                    </a:lnTo>
                    <a:lnTo>
                      <a:pt x="73" y="9"/>
                    </a:lnTo>
                    <a:lnTo>
                      <a:pt x="117" y="0"/>
                    </a:lnTo>
                    <a:lnTo>
                      <a:pt x="131" y="34"/>
                    </a:lnTo>
                    <a:lnTo>
                      <a:pt x="120" y="48"/>
                    </a:lnTo>
                    <a:lnTo>
                      <a:pt x="70" y="71"/>
                    </a:lnTo>
                    <a:lnTo>
                      <a:pt x="0" y="88"/>
                    </a:lnTo>
                  </a:path>
                </a:pathLst>
              </a:custGeom>
              <a:grpFill/>
              <a:ln w="63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pPr>
                  <a:defRPr/>
                </a:pPr>
                <a:endParaRPr lang="en-GB" dirty="0"/>
              </a:p>
            </p:txBody>
          </p:sp>
          <p:sp>
            <p:nvSpPr>
              <p:cNvPr id="114" name="Freeform 113"/>
              <p:cNvSpPr>
                <a:spLocks/>
              </p:cNvSpPr>
              <p:nvPr/>
            </p:nvSpPr>
            <p:spPr bwMode="auto">
              <a:xfrm>
                <a:off x="3662" y="3192"/>
                <a:ext cx="51" cy="66"/>
              </a:xfrm>
              <a:custGeom>
                <a:avLst/>
                <a:gdLst>
                  <a:gd name="T0" fmla="*/ 0 w 51"/>
                  <a:gd name="T1" fmla="*/ 13 h 66"/>
                  <a:gd name="T2" fmla="*/ 0 w 51"/>
                  <a:gd name="T3" fmla="*/ 13 h 66"/>
                  <a:gd name="T4" fmla="*/ 11 w 51"/>
                  <a:gd name="T5" fmla="*/ 65 h 66"/>
                  <a:gd name="T6" fmla="*/ 46 w 51"/>
                  <a:gd name="T7" fmla="*/ 45 h 66"/>
                  <a:gd name="T8" fmla="*/ 40 w 51"/>
                  <a:gd name="T9" fmla="*/ 36 h 66"/>
                  <a:gd name="T10" fmla="*/ 50 w 51"/>
                  <a:gd name="T11" fmla="*/ 25 h 66"/>
                  <a:gd name="T12" fmla="*/ 50 w 51"/>
                  <a:gd name="T13" fmla="*/ 10 h 66"/>
                  <a:gd name="T14" fmla="*/ 25 w 51"/>
                  <a:gd name="T15" fmla="*/ 0 h 66"/>
                  <a:gd name="T16" fmla="*/ 0 w 51"/>
                  <a:gd name="T17" fmla="*/ 13 h 66"/>
                  <a:gd name="T18" fmla="*/ 0 w 51"/>
                  <a:gd name="T19" fmla="*/ 13 h 6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51"/>
                  <a:gd name="T31" fmla="*/ 0 h 66"/>
                  <a:gd name="T32" fmla="*/ 51 w 51"/>
                  <a:gd name="T33" fmla="*/ 66 h 6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51" h="66">
                    <a:moveTo>
                      <a:pt x="0" y="13"/>
                    </a:moveTo>
                    <a:lnTo>
                      <a:pt x="0" y="13"/>
                    </a:lnTo>
                    <a:lnTo>
                      <a:pt x="11" y="65"/>
                    </a:lnTo>
                    <a:lnTo>
                      <a:pt x="46" y="45"/>
                    </a:lnTo>
                    <a:lnTo>
                      <a:pt x="40" y="36"/>
                    </a:lnTo>
                    <a:lnTo>
                      <a:pt x="50" y="25"/>
                    </a:lnTo>
                    <a:lnTo>
                      <a:pt x="50" y="10"/>
                    </a:lnTo>
                    <a:lnTo>
                      <a:pt x="25" y="0"/>
                    </a:lnTo>
                    <a:lnTo>
                      <a:pt x="0" y="13"/>
                    </a:lnTo>
                  </a:path>
                </a:pathLst>
              </a:custGeom>
              <a:grpFill/>
              <a:ln w="63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pPr>
                  <a:defRPr/>
                </a:pPr>
                <a:endParaRPr lang="en-GB" dirty="0"/>
              </a:p>
            </p:txBody>
          </p:sp>
          <p:sp>
            <p:nvSpPr>
              <p:cNvPr id="115" name="Freeform 114"/>
              <p:cNvSpPr>
                <a:spLocks/>
              </p:cNvSpPr>
              <p:nvPr/>
            </p:nvSpPr>
            <p:spPr bwMode="auto">
              <a:xfrm>
                <a:off x="3238" y="3507"/>
                <a:ext cx="174" cy="170"/>
              </a:xfrm>
              <a:custGeom>
                <a:avLst/>
                <a:gdLst>
                  <a:gd name="T0" fmla="*/ 0 w 174"/>
                  <a:gd name="T1" fmla="*/ 159 h 170"/>
                  <a:gd name="T2" fmla="*/ 0 w 174"/>
                  <a:gd name="T3" fmla="*/ 159 h 170"/>
                  <a:gd name="T4" fmla="*/ 23 w 174"/>
                  <a:gd name="T5" fmla="*/ 153 h 170"/>
                  <a:gd name="T6" fmla="*/ 134 w 174"/>
                  <a:gd name="T7" fmla="*/ 169 h 170"/>
                  <a:gd name="T8" fmla="*/ 159 w 174"/>
                  <a:gd name="T9" fmla="*/ 162 h 170"/>
                  <a:gd name="T10" fmla="*/ 142 w 174"/>
                  <a:gd name="T11" fmla="*/ 149 h 170"/>
                  <a:gd name="T12" fmla="*/ 142 w 174"/>
                  <a:gd name="T13" fmla="*/ 98 h 170"/>
                  <a:gd name="T14" fmla="*/ 173 w 174"/>
                  <a:gd name="T15" fmla="*/ 98 h 170"/>
                  <a:gd name="T16" fmla="*/ 170 w 174"/>
                  <a:gd name="T17" fmla="*/ 70 h 170"/>
                  <a:gd name="T18" fmla="*/ 142 w 174"/>
                  <a:gd name="T19" fmla="*/ 73 h 170"/>
                  <a:gd name="T20" fmla="*/ 139 w 174"/>
                  <a:gd name="T21" fmla="*/ 24 h 170"/>
                  <a:gd name="T22" fmla="*/ 127 w 174"/>
                  <a:gd name="T23" fmla="*/ 15 h 170"/>
                  <a:gd name="T24" fmla="*/ 109 w 174"/>
                  <a:gd name="T25" fmla="*/ 16 h 170"/>
                  <a:gd name="T26" fmla="*/ 105 w 174"/>
                  <a:gd name="T27" fmla="*/ 30 h 170"/>
                  <a:gd name="T28" fmla="*/ 86 w 174"/>
                  <a:gd name="T29" fmla="*/ 32 h 170"/>
                  <a:gd name="T30" fmla="*/ 63 w 174"/>
                  <a:gd name="T31" fmla="*/ 0 h 170"/>
                  <a:gd name="T32" fmla="*/ 11 w 174"/>
                  <a:gd name="T33" fmla="*/ 7 h 170"/>
                  <a:gd name="T34" fmla="*/ 30 w 174"/>
                  <a:gd name="T35" fmla="*/ 71 h 170"/>
                  <a:gd name="T36" fmla="*/ 0 w 174"/>
                  <a:gd name="T37" fmla="*/ 159 h 170"/>
                  <a:gd name="T38" fmla="*/ 0 w 174"/>
                  <a:gd name="T39" fmla="*/ 159 h 170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174"/>
                  <a:gd name="T61" fmla="*/ 0 h 170"/>
                  <a:gd name="T62" fmla="*/ 174 w 174"/>
                  <a:gd name="T63" fmla="*/ 170 h 170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174" h="170">
                    <a:moveTo>
                      <a:pt x="0" y="159"/>
                    </a:moveTo>
                    <a:lnTo>
                      <a:pt x="0" y="159"/>
                    </a:lnTo>
                    <a:lnTo>
                      <a:pt x="23" y="153"/>
                    </a:lnTo>
                    <a:lnTo>
                      <a:pt x="134" y="169"/>
                    </a:lnTo>
                    <a:lnTo>
                      <a:pt x="159" y="162"/>
                    </a:lnTo>
                    <a:lnTo>
                      <a:pt x="142" y="149"/>
                    </a:lnTo>
                    <a:lnTo>
                      <a:pt x="142" y="98"/>
                    </a:lnTo>
                    <a:lnTo>
                      <a:pt x="173" y="98"/>
                    </a:lnTo>
                    <a:lnTo>
                      <a:pt x="170" y="70"/>
                    </a:lnTo>
                    <a:lnTo>
                      <a:pt x="142" y="73"/>
                    </a:lnTo>
                    <a:lnTo>
                      <a:pt x="139" y="24"/>
                    </a:lnTo>
                    <a:lnTo>
                      <a:pt x="127" y="15"/>
                    </a:lnTo>
                    <a:lnTo>
                      <a:pt x="109" y="16"/>
                    </a:lnTo>
                    <a:lnTo>
                      <a:pt x="105" y="30"/>
                    </a:lnTo>
                    <a:lnTo>
                      <a:pt x="86" y="32"/>
                    </a:lnTo>
                    <a:lnTo>
                      <a:pt x="63" y="0"/>
                    </a:lnTo>
                    <a:lnTo>
                      <a:pt x="11" y="7"/>
                    </a:lnTo>
                    <a:lnTo>
                      <a:pt x="30" y="71"/>
                    </a:lnTo>
                    <a:lnTo>
                      <a:pt x="0" y="159"/>
                    </a:lnTo>
                  </a:path>
                </a:pathLst>
              </a:custGeom>
              <a:grpFill/>
              <a:ln w="63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pPr>
                  <a:defRPr/>
                </a:pPr>
                <a:endParaRPr lang="en-GB" dirty="0"/>
              </a:p>
            </p:txBody>
          </p:sp>
          <p:sp>
            <p:nvSpPr>
              <p:cNvPr id="116" name="Freeform 115"/>
              <p:cNvSpPr>
                <a:spLocks/>
              </p:cNvSpPr>
              <p:nvPr/>
            </p:nvSpPr>
            <p:spPr bwMode="auto">
              <a:xfrm>
                <a:off x="3243" y="3493"/>
                <a:ext cx="15" cy="15"/>
              </a:xfrm>
              <a:custGeom>
                <a:avLst/>
                <a:gdLst>
                  <a:gd name="T0" fmla="*/ 0 w 15"/>
                  <a:gd name="T1" fmla="*/ 4 h 15"/>
                  <a:gd name="T2" fmla="*/ 0 w 15"/>
                  <a:gd name="T3" fmla="*/ 4 h 15"/>
                  <a:gd name="T4" fmla="*/ 5 w 15"/>
                  <a:gd name="T5" fmla="*/ 14 h 15"/>
                  <a:gd name="T6" fmla="*/ 14 w 15"/>
                  <a:gd name="T7" fmla="*/ 0 h 15"/>
                  <a:gd name="T8" fmla="*/ 0 w 15"/>
                  <a:gd name="T9" fmla="*/ 4 h 15"/>
                  <a:gd name="T10" fmla="*/ 0 w 15"/>
                  <a:gd name="T11" fmla="*/ 4 h 1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5"/>
                  <a:gd name="T19" fmla="*/ 0 h 15"/>
                  <a:gd name="T20" fmla="*/ 15 w 15"/>
                  <a:gd name="T21" fmla="*/ 15 h 1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5" h="15">
                    <a:moveTo>
                      <a:pt x="0" y="4"/>
                    </a:moveTo>
                    <a:lnTo>
                      <a:pt x="0" y="4"/>
                    </a:lnTo>
                    <a:lnTo>
                      <a:pt x="5" y="14"/>
                    </a:lnTo>
                    <a:lnTo>
                      <a:pt x="14" y="0"/>
                    </a:lnTo>
                    <a:lnTo>
                      <a:pt x="0" y="4"/>
                    </a:lnTo>
                  </a:path>
                </a:pathLst>
              </a:custGeom>
              <a:grpFill/>
              <a:ln w="63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pPr>
                  <a:defRPr/>
                </a:pPr>
                <a:endParaRPr lang="en-GB" dirty="0"/>
              </a:p>
            </p:txBody>
          </p:sp>
          <p:sp>
            <p:nvSpPr>
              <p:cNvPr id="117" name="Freeform 116"/>
              <p:cNvSpPr>
                <a:spLocks/>
              </p:cNvSpPr>
              <p:nvPr/>
            </p:nvSpPr>
            <p:spPr bwMode="auto">
              <a:xfrm>
                <a:off x="3352" y="3672"/>
                <a:ext cx="128" cy="128"/>
              </a:xfrm>
              <a:custGeom>
                <a:avLst/>
                <a:gdLst>
                  <a:gd name="T0" fmla="*/ 0 w 128"/>
                  <a:gd name="T1" fmla="*/ 98 h 128"/>
                  <a:gd name="T2" fmla="*/ 0 w 128"/>
                  <a:gd name="T3" fmla="*/ 98 h 128"/>
                  <a:gd name="T4" fmla="*/ 0 w 128"/>
                  <a:gd name="T5" fmla="*/ 59 h 128"/>
                  <a:gd name="T6" fmla="*/ 14 w 128"/>
                  <a:gd name="T7" fmla="*/ 59 h 128"/>
                  <a:gd name="T8" fmla="*/ 14 w 128"/>
                  <a:gd name="T9" fmla="*/ 10 h 128"/>
                  <a:gd name="T10" fmla="*/ 40 w 128"/>
                  <a:gd name="T11" fmla="*/ 4 h 128"/>
                  <a:gd name="T12" fmla="*/ 48 w 128"/>
                  <a:gd name="T13" fmla="*/ 13 h 128"/>
                  <a:gd name="T14" fmla="*/ 71 w 128"/>
                  <a:gd name="T15" fmla="*/ 0 h 128"/>
                  <a:gd name="T16" fmla="*/ 109 w 128"/>
                  <a:gd name="T17" fmla="*/ 53 h 128"/>
                  <a:gd name="T18" fmla="*/ 127 w 128"/>
                  <a:gd name="T19" fmla="*/ 62 h 128"/>
                  <a:gd name="T20" fmla="*/ 76 w 128"/>
                  <a:gd name="T21" fmla="*/ 109 h 128"/>
                  <a:gd name="T22" fmla="*/ 46 w 128"/>
                  <a:gd name="T23" fmla="*/ 109 h 128"/>
                  <a:gd name="T24" fmla="*/ 30 w 128"/>
                  <a:gd name="T25" fmla="*/ 126 h 128"/>
                  <a:gd name="T26" fmla="*/ 11 w 128"/>
                  <a:gd name="T27" fmla="*/ 127 h 128"/>
                  <a:gd name="T28" fmla="*/ 11 w 128"/>
                  <a:gd name="T29" fmla="*/ 112 h 128"/>
                  <a:gd name="T30" fmla="*/ 0 w 128"/>
                  <a:gd name="T31" fmla="*/ 98 h 128"/>
                  <a:gd name="T32" fmla="*/ 0 w 128"/>
                  <a:gd name="T33" fmla="*/ 98 h 12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128"/>
                  <a:gd name="T52" fmla="*/ 0 h 128"/>
                  <a:gd name="T53" fmla="*/ 128 w 128"/>
                  <a:gd name="T54" fmla="*/ 128 h 12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128" h="128">
                    <a:moveTo>
                      <a:pt x="0" y="98"/>
                    </a:moveTo>
                    <a:lnTo>
                      <a:pt x="0" y="98"/>
                    </a:lnTo>
                    <a:lnTo>
                      <a:pt x="0" y="59"/>
                    </a:lnTo>
                    <a:lnTo>
                      <a:pt x="14" y="59"/>
                    </a:lnTo>
                    <a:lnTo>
                      <a:pt x="14" y="10"/>
                    </a:lnTo>
                    <a:lnTo>
                      <a:pt x="40" y="4"/>
                    </a:lnTo>
                    <a:lnTo>
                      <a:pt x="48" y="13"/>
                    </a:lnTo>
                    <a:lnTo>
                      <a:pt x="71" y="0"/>
                    </a:lnTo>
                    <a:lnTo>
                      <a:pt x="109" y="53"/>
                    </a:lnTo>
                    <a:lnTo>
                      <a:pt x="127" y="62"/>
                    </a:lnTo>
                    <a:lnTo>
                      <a:pt x="76" y="109"/>
                    </a:lnTo>
                    <a:lnTo>
                      <a:pt x="46" y="109"/>
                    </a:lnTo>
                    <a:lnTo>
                      <a:pt x="30" y="126"/>
                    </a:lnTo>
                    <a:lnTo>
                      <a:pt x="11" y="127"/>
                    </a:lnTo>
                    <a:lnTo>
                      <a:pt x="11" y="112"/>
                    </a:lnTo>
                    <a:lnTo>
                      <a:pt x="0" y="98"/>
                    </a:lnTo>
                  </a:path>
                </a:pathLst>
              </a:custGeom>
              <a:grpFill/>
              <a:ln w="63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pPr>
                  <a:defRPr/>
                </a:pPr>
                <a:endParaRPr lang="en-GB" dirty="0"/>
              </a:p>
            </p:txBody>
          </p:sp>
          <p:sp>
            <p:nvSpPr>
              <p:cNvPr id="118" name="Freeform 117"/>
              <p:cNvSpPr>
                <a:spLocks/>
              </p:cNvSpPr>
              <p:nvPr/>
            </p:nvSpPr>
            <p:spPr bwMode="auto">
              <a:xfrm>
                <a:off x="3477" y="3461"/>
                <a:ext cx="25" cy="28"/>
              </a:xfrm>
              <a:custGeom>
                <a:avLst/>
                <a:gdLst>
                  <a:gd name="T0" fmla="*/ 0 w 25"/>
                  <a:gd name="T1" fmla="*/ 4 h 28"/>
                  <a:gd name="T2" fmla="*/ 0 w 25"/>
                  <a:gd name="T3" fmla="*/ 4 h 28"/>
                  <a:gd name="T4" fmla="*/ 3 w 25"/>
                  <a:gd name="T5" fmla="*/ 14 h 28"/>
                  <a:gd name="T6" fmla="*/ 9 w 25"/>
                  <a:gd name="T7" fmla="*/ 27 h 28"/>
                  <a:gd name="T8" fmla="*/ 24 w 25"/>
                  <a:gd name="T9" fmla="*/ 11 h 28"/>
                  <a:gd name="T10" fmla="*/ 23 w 25"/>
                  <a:gd name="T11" fmla="*/ 0 h 28"/>
                  <a:gd name="T12" fmla="*/ 0 w 25"/>
                  <a:gd name="T13" fmla="*/ 4 h 28"/>
                  <a:gd name="T14" fmla="*/ 0 w 25"/>
                  <a:gd name="T15" fmla="*/ 4 h 2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5"/>
                  <a:gd name="T25" fmla="*/ 0 h 28"/>
                  <a:gd name="T26" fmla="*/ 25 w 25"/>
                  <a:gd name="T27" fmla="*/ 28 h 28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5" h="28">
                    <a:moveTo>
                      <a:pt x="0" y="4"/>
                    </a:moveTo>
                    <a:lnTo>
                      <a:pt x="0" y="4"/>
                    </a:lnTo>
                    <a:lnTo>
                      <a:pt x="3" y="14"/>
                    </a:lnTo>
                    <a:lnTo>
                      <a:pt x="9" y="27"/>
                    </a:lnTo>
                    <a:lnTo>
                      <a:pt x="24" y="11"/>
                    </a:lnTo>
                    <a:lnTo>
                      <a:pt x="23" y="0"/>
                    </a:lnTo>
                    <a:lnTo>
                      <a:pt x="0" y="4"/>
                    </a:lnTo>
                  </a:path>
                </a:pathLst>
              </a:custGeom>
              <a:grpFill/>
              <a:ln w="63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pPr>
                  <a:defRPr/>
                </a:pPr>
                <a:endParaRPr lang="en-GB" dirty="0"/>
              </a:p>
            </p:txBody>
          </p:sp>
          <p:sp>
            <p:nvSpPr>
              <p:cNvPr id="119" name="Freeform 118"/>
              <p:cNvSpPr>
                <a:spLocks/>
              </p:cNvSpPr>
              <p:nvPr/>
            </p:nvSpPr>
            <p:spPr bwMode="auto">
              <a:xfrm>
                <a:off x="3195" y="3256"/>
                <a:ext cx="106" cy="153"/>
              </a:xfrm>
              <a:custGeom>
                <a:avLst/>
                <a:gdLst>
                  <a:gd name="T0" fmla="*/ 0 w 106"/>
                  <a:gd name="T1" fmla="*/ 109 h 153"/>
                  <a:gd name="T2" fmla="*/ 0 w 106"/>
                  <a:gd name="T3" fmla="*/ 109 h 153"/>
                  <a:gd name="T4" fmla="*/ 14 w 106"/>
                  <a:gd name="T5" fmla="*/ 80 h 153"/>
                  <a:gd name="T6" fmla="*/ 40 w 106"/>
                  <a:gd name="T7" fmla="*/ 84 h 153"/>
                  <a:gd name="T8" fmla="*/ 68 w 106"/>
                  <a:gd name="T9" fmla="*/ 25 h 153"/>
                  <a:gd name="T10" fmla="*/ 82 w 106"/>
                  <a:gd name="T11" fmla="*/ 14 h 153"/>
                  <a:gd name="T12" fmla="*/ 77 w 106"/>
                  <a:gd name="T13" fmla="*/ 2 h 153"/>
                  <a:gd name="T14" fmla="*/ 84 w 106"/>
                  <a:gd name="T15" fmla="*/ 0 h 153"/>
                  <a:gd name="T16" fmla="*/ 94 w 106"/>
                  <a:gd name="T17" fmla="*/ 37 h 153"/>
                  <a:gd name="T18" fmla="*/ 77 w 106"/>
                  <a:gd name="T19" fmla="*/ 44 h 153"/>
                  <a:gd name="T20" fmla="*/ 96 w 106"/>
                  <a:gd name="T21" fmla="*/ 73 h 153"/>
                  <a:gd name="T22" fmla="*/ 84 w 106"/>
                  <a:gd name="T23" fmla="*/ 107 h 153"/>
                  <a:gd name="T24" fmla="*/ 105 w 106"/>
                  <a:gd name="T25" fmla="*/ 134 h 153"/>
                  <a:gd name="T26" fmla="*/ 103 w 106"/>
                  <a:gd name="T27" fmla="*/ 152 h 153"/>
                  <a:gd name="T28" fmla="*/ 67 w 106"/>
                  <a:gd name="T29" fmla="*/ 144 h 153"/>
                  <a:gd name="T30" fmla="*/ 39 w 106"/>
                  <a:gd name="T31" fmla="*/ 143 h 153"/>
                  <a:gd name="T32" fmla="*/ 17 w 106"/>
                  <a:gd name="T33" fmla="*/ 144 h 153"/>
                  <a:gd name="T34" fmla="*/ 16 w 106"/>
                  <a:gd name="T35" fmla="*/ 119 h 153"/>
                  <a:gd name="T36" fmla="*/ 0 w 106"/>
                  <a:gd name="T37" fmla="*/ 109 h 153"/>
                  <a:gd name="T38" fmla="*/ 0 w 106"/>
                  <a:gd name="T39" fmla="*/ 109 h 153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106"/>
                  <a:gd name="T61" fmla="*/ 0 h 153"/>
                  <a:gd name="T62" fmla="*/ 106 w 106"/>
                  <a:gd name="T63" fmla="*/ 153 h 153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106" h="153">
                    <a:moveTo>
                      <a:pt x="0" y="109"/>
                    </a:moveTo>
                    <a:lnTo>
                      <a:pt x="0" y="109"/>
                    </a:lnTo>
                    <a:lnTo>
                      <a:pt x="14" y="80"/>
                    </a:lnTo>
                    <a:lnTo>
                      <a:pt x="40" y="84"/>
                    </a:lnTo>
                    <a:lnTo>
                      <a:pt x="68" y="25"/>
                    </a:lnTo>
                    <a:lnTo>
                      <a:pt x="82" y="14"/>
                    </a:lnTo>
                    <a:lnTo>
                      <a:pt x="77" y="2"/>
                    </a:lnTo>
                    <a:lnTo>
                      <a:pt x="84" y="0"/>
                    </a:lnTo>
                    <a:lnTo>
                      <a:pt x="94" y="37"/>
                    </a:lnTo>
                    <a:lnTo>
                      <a:pt x="77" y="44"/>
                    </a:lnTo>
                    <a:lnTo>
                      <a:pt x="96" y="73"/>
                    </a:lnTo>
                    <a:lnTo>
                      <a:pt x="84" y="107"/>
                    </a:lnTo>
                    <a:lnTo>
                      <a:pt x="105" y="134"/>
                    </a:lnTo>
                    <a:lnTo>
                      <a:pt x="103" y="152"/>
                    </a:lnTo>
                    <a:lnTo>
                      <a:pt x="67" y="144"/>
                    </a:lnTo>
                    <a:lnTo>
                      <a:pt x="39" y="143"/>
                    </a:lnTo>
                    <a:lnTo>
                      <a:pt x="17" y="144"/>
                    </a:lnTo>
                    <a:lnTo>
                      <a:pt x="16" y="119"/>
                    </a:lnTo>
                    <a:lnTo>
                      <a:pt x="0" y="109"/>
                    </a:lnTo>
                  </a:path>
                </a:pathLst>
              </a:custGeom>
              <a:grpFill/>
              <a:ln w="63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pPr>
                  <a:defRPr/>
                </a:pPr>
                <a:endParaRPr lang="en-GB" dirty="0"/>
              </a:p>
            </p:txBody>
          </p:sp>
          <p:sp>
            <p:nvSpPr>
              <p:cNvPr id="120" name="Freeform 119"/>
              <p:cNvSpPr>
                <a:spLocks/>
              </p:cNvSpPr>
              <p:nvPr/>
            </p:nvSpPr>
            <p:spPr bwMode="auto">
              <a:xfrm>
                <a:off x="3279" y="3280"/>
                <a:ext cx="178" cy="111"/>
              </a:xfrm>
              <a:custGeom>
                <a:avLst/>
                <a:gdLst>
                  <a:gd name="T0" fmla="*/ 0 w 178"/>
                  <a:gd name="T1" fmla="*/ 83 h 111"/>
                  <a:gd name="T2" fmla="*/ 0 w 178"/>
                  <a:gd name="T3" fmla="*/ 83 h 111"/>
                  <a:gd name="T4" fmla="*/ 12 w 178"/>
                  <a:gd name="T5" fmla="*/ 49 h 111"/>
                  <a:gd name="T6" fmla="*/ 56 w 178"/>
                  <a:gd name="T7" fmla="*/ 40 h 111"/>
                  <a:gd name="T8" fmla="*/ 61 w 178"/>
                  <a:gd name="T9" fmla="*/ 29 h 111"/>
                  <a:gd name="T10" fmla="*/ 81 w 178"/>
                  <a:gd name="T11" fmla="*/ 25 h 111"/>
                  <a:gd name="T12" fmla="*/ 111 w 178"/>
                  <a:gd name="T13" fmla="*/ 0 h 111"/>
                  <a:gd name="T14" fmla="*/ 121 w 178"/>
                  <a:gd name="T15" fmla="*/ 29 h 111"/>
                  <a:gd name="T16" fmla="*/ 144 w 178"/>
                  <a:gd name="T17" fmla="*/ 40 h 111"/>
                  <a:gd name="T18" fmla="*/ 177 w 178"/>
                  <a:gd name="T19" fmla="*/ 80 h 111"/>
                  <a:gd name="T20" fmla="*/ 95 w 178"/>
                  <a:gd name="T21" fmla="*/ 91 h 111"/>
                  <a:gd name="T22" fmla="*/ 68 w 178"/>
                  <a:gd name="T23" fmla="*/ 80 h 111"/>
                  <a:gd name="T24" fmla="*/ 56 w 178"/>
                  <a:gd name="T25" fmla="*/ 99 h 111"/>
                  <a:gd name="T26" fmla="*/ 33 w 178"/>
                  <a:gd name="T27" fmla="*/ 99 h 111"/>
                  <a:gd name="T28" fmla="*/ 21 w 178"/>
                  <a:gd name="T29" fmla="*/ 110 h 111"/>
                  <a:gd name="T30" fmla="*/ 0 w 178"/>
                  <a:gd name="T31" fmla="*/ 83 h 111"/>
                  <a:gd name="T32" fmla="*/ 0 w 178"/>
                  <a:gd name="T33" fmla="*/ 83 h 111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178"/>
                  <a:gd name="T52" fmla="*/ 0 h 111"/>
                  <a:gd name="T53" fmla="*/ 178 w 178"/>
                  <a:gd name="T54" fmla="*/ 111 h 111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178" h="111">
                    <a:moveTo>
                      <a:pt x="0" y="83"/>
                    </a:moveTo>
                    <a:lnTo>
                      <a:pt x="0" y="83"/>
                    </a:lnTo>
                    <a:lnTo>
                      <a:pt x="12" y="49"/>
                    </a:lnTo>
                    <a:lnTo>
                      <a:pt x="56" y="40"/>
                    </a:lnTo>
                    <a:lnTo>
                      <a:pt x="61" y="29"/>
                    </a:lnTo>
                    <a:lnTo>
                      <a:pt x="81" y="25"/>
                    </a:lnTo>
                    <a:lnTo>
                      <a:pt x="111" y="0"/>
                    </a:lnTo>
                    <a:lnTo>
                      <a:pt x="121" y="29"/>
                    </a:lnTo>
                    <a:lnTo>
                      <a:pt x="144" y="40"/>
                    </a:lnTo>
                    <a:lnTo>
                      <a:pt x="177" y="80"/>
                    </a:lnTo>
                    <a:lnTo>
                      <a:pt x="95" y="91"/>
                    </a:lnTo>
                    <a:lnTo>
                      <a:pt x="68" y="80"/>
                    </a:lnTo>
                    <a:lnTo>
                      <a:pt x="56" y="99"/>
                    </a:lnTo>
                    <a:lnTo>
                      <a:pt x="33" y="99"/>
                    </a:lnTo>
                    <a:lnTo>
                      <a:pt x="21" y="110"/>
                    </a:lnTo>
                    <a:lnTo>
                      <a:pt x="0" y="83"/>
                    </a:lnTo>
                  </a:path>
                </a:pathLst>
              </a:custGeom>
              <a:grpFill/>
              <a:ln w="63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pPr>
                  <a:defRPr/>
                </a:pPr>
                <a:endParaRPr lang="en-GB" dirty="0"/>
              </a:p>
            </p:txBody>
          </p:sp>
          <p:sp>
            <p:nvSpPr>
              <p:cNvPr id="121" name="Freeform 120"/>
              <p:cNvSpPr>
                <a:spLocks/>
              </p:cNvSpPr>
              <p:nvPr/>
            </p:nvSpPr>
            <p:spPr bwMode="auto">
              <a:xfrm>
                <a:off x="3263" y="3106"/>
                <a:ext cx="147" cy="224"/>
              </a:xfrm>
              <a:custGeom>
                <a:avLst/>
                <a:gdLst>
                  <a:gd name="T0" fmla="*/ 0 w 147"/>
                  <a:gd name="T1" fmla="*/ 128 h 224"/>
                  <a:gd name="T2" fmla="*/ 0 w 147"/>
                  <a:gd name="T3" fmla="*/ 128 h 224"/>
                  <a:gd name="T4" fmla="*/ 21 w 147"/>
                  <a:gd name="T5" fmla="*/ 139 h 224"/>
                  <a:gd name="T6" fmla="*/ 16 w 147"/>
                  <a:gd name="T7" fmla="*/ 150 h 224"/>
                  <a:gd name="T8" fmla="*/ 26 w 147"/>
                  <a:gd name="T9" fmla="*/ 187 h 224"/>
                  <a:gd name="T10" fmla="*/ 9 w 147"/>
                  <a:gd name="T11" fmla="*/ 194 h 224"/>
                  <a:gd name="T12" fmla="*/ 28 w 147"/>
                  <a:gd name="T13" fmla="*/ 223 h 224"/>
                  <a:gd name="T14" fmla="*/ 72 w 147"/>
                  <a:gd name="T15" fmla="*/ 214 h 224"/>
                  <a:gd name="T16" fmla="*/ 77 w 147"/>
                  <a:gd name="T17" fmla="*/ 203 h 224"/>
                  <a:gd name="T18" fmla="*/ 97 w 147"/>
                  <a:gd name="T19" fmla="*/ 199 h 224"/>
                  <a:gd name="T20" fmla="*/ 127 w 147"/>
                  <a:gd name="T21" fmla="*/ 174 h 224"/>
                  <a:gd name="T22" fmla="*/ 117 w 147"/>
                  <a:gd name="T23" fmla="*/ 147 h 224"/>
                  <a:gd name="T24" fmla="*/ 131 w 147"/>
                  <a:gd name="T25" fmla="*/ 111 h 224"/>
                  <a:gd name="T26" fmla="*/ 145 w 147"/>
                  <a:gd name="T27" fmla="*/ 108 h 224"/>
                  <a:gd name="T28" fmla="*/ 146 w 147"/>
                  <a:gd name="T29" fmla="*/ 56 h 224"/>
                  <a:gd name="T30" fmla="*/ 36 w 147"/>
                  <a:gd name="T31" fmla="*/ 0 h 224"/>
                  <a:gd name="T32" fmla="*/ 22 w 147"/>
                  <a:gd name="T33" fmla="*/ 5 h 224"/>
                  <a:gd name="T34" fmla="*/ 22 w 147"/>
                  <a:gd name="T35" fmla="*/ 27 h 224"/>
                  <a:gd name="T36" fmla="*/ 36 w 147"/>
                  <a:gd name="T37" fmla="*/ 43 h 224"/>
                  <a:gd name="T38" fmla="*/ 28 w 147"/>
                  <a:gd name="T39" fmla="*/ 92 h 224"/>
                  <a:gd name="T40" fmla="*/ 0 w 147"/>
                  <a:gd name="T41" fmla="*/ 128 h 224"/>
                  <a:gd name="T42" fmla="*/ 0 w 147"/>
                  <a:gd name="T43" fmla="*/ 128 h 224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147"/>
                  <a:gd name="T67" fmla="*/ 0 h 224"/>
                  <a:gd name="T68" fmla="*/ 147 w 147"/>
                  <a:gd name="T69" fmla="*/ 224 h 224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147" h="224">
                    <a:moveTo>
                      <a:pt x="0" y="128"/>
                    </a:moveTo>
                    <a:lnTo>
                      <a:pt x="0" y="128"/>
                    </a:lnTo>
                    <a:lnTo>
                      <a:pt x="21" y="139"/>
                    </a:lnTo>
                    <a:lnTo>
                      <a:pt x="16" y="150"/>
                    </a:lnTo>
                    <a:lnTo>
                      <a:pt x="26" y="187"/>
                    </a:lnTo>
                    <a:lnTo>
                      <a:pt x="9" y="194"/>
                    </a:lnTo>
                    <a:lnTo>
                      <a:pt x="28" y="223"/>
                    </a:lnTo>
                    <a:lnTo>
                      <a:pt x="72" y="214"/>
                    </a:lnTo>
                    <a:lnTo>
                      <a:pt x="77" y="203"/>
                    </a:lnTo>
                    <a:lnTo>
                      <a:pt x="97" y="199"/>
                    </a:lnTo>
                    <a:lnTo>
                      <a:pt x="127" y="174"/>
                    </a:lnTo>
                    <a:lnTo>
                      <a:pt x="117" y="147"/>
                    </a:lnTo>
                    <a:lnTo>
                      <a:pt x="131" y="111"/>
                    </a:lnTo>
                    <a:lnTo>
                      <a:pt x="145" y="108"/>
                    </a:lnTo>
                    <a:lnTo>
                      <a:pt x="146" y="56"/>
                    </a:lnTo>
                    <a:lnTo>
                      <a:pt x="36" y="0"/>
                    </a:lnTo>
                    <a:lnTo>
                      <a:pt x="22" y="5"/>
                    </a:lnTo>
                    <a:lnTo>
                      <a:pt x="22" y="27"/>
                    </a:lnTo>
                    <a:lnTo>
                      <a:pt x="36" y="43"/>
                    </a:lnTo>
                    <a:lnTo>
                      <a:pt x="28" y="92"/>
                    </a:lnTo>
                    <a:lnTo>
                      <a:pt x="0" y="128"/>
                    </a:lnTo>
                  </a:path>
                </a:pathLst>
              </a:custGeom>
              <a:grpFill/>
              <a:ln w="63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pPr>
                  <a:defRPr/>
                </a:pPr>
                <a:endParaRPr lang="en-GB" dirty="0"/>
              </a:p>
            </p:txBody>
          </p:sp>
          <p:sp>
            <p:nvSpPr>
              <p:cNvPr id="122" name="Freeform 121"/>
              <p:cNvSpPr>
                <a:spLocks/>
              </p:cNvSpPr>
              <p:nvPr/>
            </p:nvSpPr>
            <p:spPr bwMode="auto">
              <a:xfrm>
                <a:off x="3232" y="3379"/>
                <a:ext cx="104" cy="119"/>
              </a:xfrm>
              <a:custGeom>
                <a:avLst/>
                <a:gdLst>
                  <a:gd name="T0" fmla="*/ 0 w 104"/>
                  <a:gd name="T1" fmla="*/ 104 h 119"/>
                  <a:gd name="T2" fmla="*/ 0 w 104"/>
                  <a:gd name="T3" fmla="*/ 104 h 119"/>
                  <a:gd name="T4" fmla="*/ 11 w 104"/>
                  <a:gd name="T5" fmla="*/ 118 h 119"/>
                  <a:gd name="T6" fmla="*/ 25 w 104"/>
                  <a:gd name="T7" fmla="*/ 114 h 119"/>
                  <a:gd name="T8" fmla="*/ 46 w 104"/>
                  <a:gd name="T9" fmla="*/ 115 h 119"/>
                  <a:gd name="T10" fmla="*/ 65 w 104"/>
                  <a:gd name="T11" fmla="*/ 103 h 119"/>
                  <a:gd name="T12" fmla="*/ 70 w 104"/>
                  <a:gd name="T13" fmla="*/ 79 h 119"/>
                  <a:gd name="T14" fmla="*/ 90 w 104"/>
                  <a:gd name="T15" fmla="*/ 59 h 119"/>
                  <a:gd name="T16" fmla="*/ 103 w 104"/>
                  <a:gd name="T17" fmla="*/ 0 h 119"/>
                  <a:gd name="T18" fmla="*/ 80 w 104"/>
                  <a:gd name="T19" fmla="*/ 0 h 119"/>
                  <a:gd name="T20" fmla="*/ 68 w 104"/>
                  <a:gd name="T21" fmla="*/ 11 h 119"/>
                  <a:gd name="T22" fmla="*/ 66 w 104"/>
                  <a:gd name="T23" fmla="*/ 29 h 119"/>
                  <a:gd name="T24" fmla="*/ 30 w 104"/>
                  <a:gd name="T25" fmla="*/ 21 h 119"/>
                  <a:gd name="T26" fmla="*/ 29 w 104"/>
                  <a:gd name="T27" fmla="*/ 33 h 119"/>
                  <a:gd name="T28" fmla="*/ 43 w 104"/>
                  <a:gd name="T29" fmla="*/ 35 h 119"/>
                  <a:gd name="T30" fmla="*/ 39 w 104"/>
                  <a:gd name="T31" fmla="*/ 81 h 119"/>
                  <a:gd name="T32" fmla="*/ 21 w 104"/>
                  <a:gd name="T33" fmla="*/ 76 h 119"/>
                  <a:gd name="T34" fmla="*/ 0 w 104"/>
                  <a:gd name="T35" fmla="*/ 104 h 119"/>
                  <a:gd name="T36" fmla="*/ 0 w 104"/>
                  <a:gd name="T37" fmla="*/ 104 h 119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104"/>
                  <a:gd name="T58" fmla="*/ 0 h 119"/>
                  <a:gd name="T59" fmla="*/ 104 w 104"/>
                  <a:gd name="T60" fmla="*/ 119 h 119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104" h="119">
                    <a:moveTo>
                      <a:pt x="0" y="104"/>
                    </a:moveTo>
                    <a:lnTo>
                      <a:pt x="0" y="104"/>
                    </a:lnTo>
                    <a:lnTo>
                      <a:pt x="11" y="118"/>
                    </a:lnTo>
                    <a:lnTo>
                      <a:pt x="25" y="114"/>
                    </a:lnTo>
                    <a:lnTo>
                      <a:pt x="46" y="115"/>
                    </a:lnTo>
                    <a:lnTo>
                      <a:pt x="65" y="103"/>
                    </a:lnTo>
                    <a:lnTo>
                      <a:pt x="70" y="79"/>
                    </a:lnTo>
                    <a:lnTo>
                      <a:pt x="90" y="59"/>
                    </a:lnTo>
                    <a:lnTo>
                      <a:pt x="103" y="0"/>
                    </a:lnTo>
                    <a:lnTo>
                      <a:pt x="80" y="0"/>
                    </a:lnTo>
                    <a:lnTo>
                      <a:pt x="68" y="11"/>
                    </a:lnTo>
                    <a:lnTo>
                      <a:pt x="66" y="29"/>
                    </a:lnTo>
                    <a:lnTo>
                      <a:pt x="30" y="21"/>
                    </a:lnTo>
                    <a:lnTo>
                      <a:pt x="29" y="33"/>
                    </a:lnTo>
                    <a:lnTo>
                      <a:pt x="43" y="35"/>
                    </a:lnTo>
                    <a:lnTo>
                      <a:pt x="39" y="81"/>
                    </a:lnTo>
                    <a:lnTo>
                      <a:pt x="21" y="76"/>
                    </a:lnTo>
                    <a:lnTo>
                      <a:pt x="0" y="104"/>
                    </a:lnTo>
                  </a:path>
                </a:pathLst>
              </a:custGeom>
              <a:grpFill/>
              <a:ln w="63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pPr>
                  <a:defRPr/>
                </a:pPr>
                <a:endParaRPr lang="en-GB" dirty="0"/>
              </a:p>
            </p:txBody>
          </p:sp>
          <p:sp>
            <p:nvSpPr>
              <p:cNvPr id="123" name="Freeform 122"/>
              <p:cNvSpPr>
                <a:spLocks/>
              </p:cNvSpPr>
              <p:nvPr/>
            </p:nvSpPr>
            <p:spPr bwMode="auto">
              <a:xfrm>
                <a:off x="3248" y="3360"/>
                <a:ext cx="260" cy="250"/>
              </a:xfrm>
              <a:custGeom>
                <a:avLst/>
                <a:gdLst>
                  <a:gd name="T0" fmla="*/ 0 w 260"/>
                  <a:gd name="T1" fmla="*/ 147 h 250"/>
                  <a:gd name="T2" fmla="*/ 0 w 260"/>
                  <a:gd name="T3" fmla="*/ 147 h 250"/>
                  <a:gd name="T4" fmla="*/ 1 w 260"/>
                  <a:gd name="T5" fmla="*/ 154 h 250"/>
                  <a:gd name="T6" fmla="*/ 53 w 260"/>
                  <a:gd name="T7" fmla="*/ 147 h 250"/>
                  <a:gd name="T8" fmla="*/ 76 w 260"/>
                  <a:gd name="T9" fmla="*/ 179 h 250"/>
                  <a:gd name="T10" fmla="*/ 95 w 260"/>
                  <a:gd name="T11" fmla="*/ 177 h 250"/>
                  <a:gd name="T12" fmla="*/ 99 w 260"/>
                  <a:gd name="T13" fmla="*/ 163 h 250"/>
                  <a:gd name="T14" fmla="*/ 117 w 260"/>
                  <a:gd name="T15" fmla="*/ 162 h 250"/>
                  <a:gd name="T16" fmla="*/ 129 w 260"/>
                  <a:gd name="T17" fmla="*/ 171 h 250"/>
                  <a:gd name="T18" fmla="*/ 132 w 260"/>
                  <a:gd name="T19" fmla="*/ 220 h 250"/>
                  <a:gd name="T20" fmla="*/ 160 w 260"/>
                  <a:gd name="T21" fmla="*/ 217 h 250"/>
                  <a:gd name="T22" fmla="*/ 238 w 260"/>
                  <a:gd name="T23" fmla="*/ 249 h 250"/>
                  <a:gd name="T24" fmla="*/ 238 w 260"/>
                  <a:gd name="T25" fmla="*/ 235 h 250"/>
                  <a:gd name="T26" fmla="*/ 222 w 260"/>
                  <a:gd name="T27" fmla="*/ 228 h 250"/>
                  <a:gd name="T28" fmla="*/ 225 w 260"/>
                  <a:gd name="T29" fmla="*/ 192 h 250"/>
                  <a:gd name="T30" fmla="*/ 250 w 260"/>
                  <a:gd name="T31" fmla="*/ 180 h 250"/>
                  <a:gd name="T32" fmla="*/ 234 w 260"/>
                  <a:gd name="T33" fmla="*/ 156 h 250"/>
                  <a:gd name="T34" fmla="*/ 232 w 260"/>
                  <a:gd name="T35" fmla="*/ 115 h 250"/>
                  <a:gd name="T36" fmla="*/ 229 w 260"/>
                  <a:gd name="T37" fmla="*/ 105 h 250"/>
                  <a:gd name="T38" fmla="*/ 238 w 260"/>
                  <a:gd name="T39" fmla="*/ 87 h 250"/>
                  <a:gd name="T40" fmla="*/ 250 w 260"/>
                  <a:gd name="T41" fmla="*/ 52 h 250"/>
                  <a:gd name="T42" fmla="*/ 259 w 260"/>
                  <a:gd name="T43" fmla="*/ 39 h 250"/>
                  <a:gd name="T44" fmla="*/ 254 w 260"/>
                  <a:gd name="T45" fmla="*/ 20 h 250"/>
                  <a:gd name="T46" fmla="*/ 208 w 260"/>
                  <a:gd name="T47" fmla="*/ 0 h 250"/>
                  <a:gd name="T48" fmla="*/ 126 w 260"/>
                  <a:gd name="T49" fmla="*/ 11 h 250"/>
                  <a:gd name="T50" fmla="*/ 99 w 260"/>
                  <a:gd name="T51" fmla="*/ 0 h 250"/>
                  <a:gd name="T52" fmla="*/ 87 w 260"/>
                  <a:gd name="T53" fmla="*/ 19 h 250"/>
                  <a:gd name="T54" fmla="*/ 74 w 260"/>
                  <a:gd name="T55" fmla="*/ 78 h 250"/>
                  <a:gd name="T56" fmla="*/ 54 w 260"/>
                  <a:gd name="T57" fmla="*/ 98 h 250"/>
                  <a:gd name="T58" fmla="*/ 49 w 260"/>
                  <a:gd name="T59" fmla="*/ 122 h 250"/>
                  <a:gd name="T60" fmla="*/ 30 w 260"/>
                  <a:gd name="T61" fmla="*/ 134 h 250"/>
                  <a:gd name="T62" fmla="*/ 9 w 260"/>
                  <a:gd name="T63" fmla="*/ 133 h 250"/>
                  <a:gd name="T64" fmla="*/ 0 w 260"/>
                  <a:gd name="T65" fmla="*/ 147 h 250"/>
                  <a:gd name="T66" fmla="*/ 0 w 260"/>
                  <a:gd name="T67" fmla="*/ 147 h 250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260"/>
                  <a:gd name="T103" fmla="*/ 0 h 250"/>
                  <a:gd name="T104" fmla="*/ 260 w 260"/>
                  <a:gd name="T105" fmla="*/ 250 h 250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260" h="250">
                    <a:moveTo>
                      <a:pt x="0" y="147"/>
                    </a:moveTo>
                    <a:lnTo>
                      <a:pt x="0" y="147"/>
                    </a:lnTo>
                    <a:lnTo>
                      <a:pt x="1" y="154"/>
                    </a:lnTo>
                    <a:lnTo>
                      <a:pt x="53" y="147"/>
                    </a:lnTo>
                    <a:lnTo>
                      <a:pt x="76" y="179"/>
                    </a:lnTo>
                    <a:lnTo>
                      <a:pt x="95" y="177"/>
                    </a:lnTo>
                    <a:lnTo>
                      <a:pt x="99" y="163"/>
                    </a:lnTo>
                    <a:lnTo>
                      <a:pt x="117" y="162"/>
                    </a:lnTo>
                    <a:lnTo>
                      <a:pt x="129" y="171"/>
                    </a:lnTo>
                    <a:lnTo>
                      <a:pt x="132" y="220"/>
                    </a:lnTo>
                    <a:lnTo>
                      <a:pt x="160" y="217"/>
                    </a:lnTo>
                    <a:lnTo>
                      <a:pt x="238" y="249"/>
                    </a:lnTo>
                    <a:lnTo>
                      <a:pt x="238" y="235"/>
                    </a:lnTo>
                    <a:lnTo>
                      <a:pt x="222" y="228"/>
                    </a:lnTo>
                    <a:lnTo>
                      <a:pt x="225" y="192"/>
                    </a:lnTo>
                    <a:lnTo>
                      <a:pt x="250" y="180"/>
                    </a:lnTo>
                    <a:lnTo>
                      <a:pt x="234" y="156"/>
                    </a:lnTo>
                    <a:lnTo>
                      <a:pt x="232" y="115"/>
                    </a:lnTo>
                    <a:lnTo>
                      <a:pt x="229" y="105"/>
                    </a:lnTo>
                    <a:lnTo>
                      <a:pt x="238" y="87"/>
                    </a:lnTo>
                    <a:lnTo>
                      <a:pt x="250" y="52"/>
                    </a:lnTo>
                    <a:lnTo>
                      <a:pt x="259" y="39"/>
                    </a:lnTo>
                    <a:lnTo>
                      <a:pt x="254" y="20"/>
                    </a:lnTo>
                    <a:lnTo>
                      <a:pt x="208" y="0"/>
                    </a:lnTo>
                    <a:lnTo>
                      <a:pt x="126" y="11"/>
                    </a:lnTo>
                    <a:lnTo>
                      <a:pt x="99" y="0"/>
                    </a:lnTo>
                    <a:lnTo>
                      <a:pt x="87" y="19"/>
                    </a:lnTo>
                    <a:lnTo>
                      <a:pt x="74" y="78"/>
                    </a:lnTo>
                    <a:lnTo>
                      <a:pt x="54" y="98"/>
                    </a:lnTo>
                    <a:lnTo>
                      <a:pt x="49" y="122"/>
                    </a:lnTo>
                    <a:lnTo>
                      <a:pt x="30" y="134"/>
                    </a:lnTo>
                    <a:lnTo>
                      <a:pt x="9" y="133"/>
                    </a:lnTo>
                    <a:lnTo>
                      <a:pt x="0" y="147"/>
                    </a:lnTo>
                  </a:path>
                </a:pathLst>
              </a:custGeom>
              <a:grpFill/>
              <a:ln w="63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pPr>
                  <a:defRPr/>
                </a:pPr>
                <a:endParaRPr lang="en-GB" dirty="0"/>
              </a:p>
            </p:txBody>
          </p:sp>
          <p:sp>
            <p:nvSpPr>
              <p:cNvPr id="124" name="Freeform 123"/>
              <p:cNvSpPr>
                <a:spLocks/>
              </p:cNvSpPr>
              <p:nvPr/>
            </p:nvSpPr>
            <p:spPr bwMode="auto">
              <a:xfrm>
                <a:off x="3522" y="2925"/>
                <a:ext cx="33" cy="18"/>
              </a:xfrm>
              <a:custGeom>
                <a:avLst/>
                <a:gdLst>
                  <a:gd name="T0" fmla="*/ 0 w 33"/>
                  <a:gd name="T1" fmla="*/ 9 h 18"/>
                  <a:gd name="T2" fmla="*/ 0 w 33"/>
                  <a:gd name="T3" fmla="*/ 9 h 18"/>
                  <a:gd name="T4" fmla="*/ 11 w 33"/>
                  <a:gd name="T5" fmla="*/ 17 h 18"/>
                  <a:gd name="T6" fmla="*/ 32 w 33"/>
                  <a:gd name="T7" fmla="*/ 0 h 18"/>
                  <a:gd name="T8" fmla="*/ 0 w 33"/>
                  <a:gd name="T9" fmla="*/ 9 h 18"/>
                  <a:gd name="T10" fmla="*/ 0 w 33"/>
                  <a:gd name="T11" fmla="*/ 9 h 1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3"/>
                  <a:gd name="T19" fmla="*/ 0 h 18"/>
                  <a:gd name="T20" fmla="*/ 33 w 33"/>
                  <a:gd name="T21" fmla="*/ 18 h 1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3" h="18">
                    <a:moveTo>
                      <a:pt x="0" y="9"/>
                    </a:moveTo>
                    <a:lnTo>
                      <a:pt x="0" y="9"/>
                    </a:lnTo>
                    <a:lnTo>
                      <a:pt x="11" y="17"/>
                    </a:lnTo>
                    <a:lnTo>
                      <a:pt x="32" y="0"/>
                    </a:lnTo>
                    <a:lnTo>
                      <a:pt x="0" y="9"/>
                    </a:lnTo>
                  </a:path>
                </a:pathLst>
              </a:custGeom>
              <a:grpFill/>
              <a:ln w="63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pPr>
                  <a:defRPr/>
                </a:pPr>
                <a:endParaRPr lang="en-GB" dirty="0"/>
              </a:p>
            </p:txBody>
          </p:sp>
          <p:sp>
            <p:nvSpPr>
              <p:cNvPr id="125" name="Freeform 124"/>
              <p:cNvSpPr>
                <a:spLocks/>
              </p:cNvSpPr>
              <p:nvPr/>
            </p:nvSpPr>
            <p:spPr bwMode="auto">
              <a:xfrm>
                <a:off x="3093" y="3260"/>
                <a:ext cx="38" cy="85"/>
              </a:xfrm>
              <a:custGeom>
                <a:avLst/>
                <a:gdLst>
                  <a:gd name="T0" fmla="*/ 0 w 38"/>
                  <a:gd name="T1" fmla="*/ 21 h 85"/>
                  <a:gd name="T2" fmla="*/ 0 w 38"/>
                  <a:gd name="T3" fmla="*/ 21 h 85"/>
                  <a:gd name="T4" fmla="*/ 14 w 38"/>
                  <a:gd name="T5" fmla="*/ 84 h 85"/>
                  <a:gd name="T6" fmla="*/ 26 w 38"/>
                  <a:gd name="T7" fmla="*/ 83 h 85"/>
                  <a:gd name="T8" fmla="*/ 37 w 38"/>
                  <a:gd name="T9" fmla="*/ 10 h 85"/>
                  <a:gd name="T10" fmla="*/ 26 w 38"/>
                  <a:gd name="T11" fmla="*/ 0 h 85"/>
                  <a:gd name="T12" fmla="*/ 19 w 38"/>
                  <a:gd name="T13" fmla="*/ 7 h 85"/>
                  <a:gd name="T14" fmla="*/ 0 w 38"/>
                  <a:gd name="T15" fmla="*/ 21 h 85"/>
                  <a:gd name="T16" fmla="*/ 0 w 38"/>
                  <a:gd name="T17" fmla="*/ 21 h 8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38"/>
                  <a:gd name="T28" fmla="*/ 0 h 85"/>
                  <a:gd name="T29" fmla="*/ 38 w 38"/>
                  <a:gd name="T30" fmla="*/ 85 h 85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38" h="85">
                    <a:moveTo>
                      <a:pt x="0" y="21"/>
                    </a:moveTo>
                    <a:lnTo>
                      <a:pt x="0" y="21"/>
                    </a:lnTo>
                    <a:lnTo>
                      <a:pt x="14" y="84"/>
                    </a:lnTo>
                    <a:lnTo>
                      <a:pt x="26" y="83"/>
                    </a:lnTo>
                    <a:lnTo>
                      <a:pt x="37" y="10"/>
                    </a:lnTo>
                    <a:lnTo>
                      <a:pt x="26" y="0"/>
                    </a:lnTo>
                    <a:lnTo>
                      <a:pt x="19" y="7"/>
                    </a:lnTo>
                    <a:lnTo>
                      <a:pt x="0" y="21"/>
                    </a:lnTo>
                  </a:path>
                </a:pathLst>
              </a:custGeom>
              <a:grpFill/>
              <a:ln w="63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pPr>
                  <a:defRPr/>
                </a:pPr>
                <a:endParaRPr lang="en-GB" dirty="0"/>
              </a:p>
            </p:txBody>
          </p:sp>
          <p:sp>
            <p:nvSpPr>
              <p:cNvPr id="126" name="Freeform 125"/>
              <p:cNvSpPr>
                <a:spLocks/>
              </p:cNvSpPr>
              <p:nvPr/>
            </p:nvSpPr>
            <p:spPr bwMode="auto">
              <a:xfrm>
                <a:off x="3209" y="3399"/>
                <a:ext cx="26" cy="18"/>
              </a:xfrm>
              <a:custGeom>
                <a:avLst/>
                <a:gdLst>
                  <a:gd name="T0" fmla="*/ 0 w 26"/>
                  <a:gd name="T1" fmla="*/ 17 h 18"/>
                  <a:gd name="T2" fmla="*/ 0 w 26"/>
                  <a:gd name="T3" fmla="*/ 17 h 18"/>
                  <a:gd name="T4" fmla="*/ 3 w 26"/>
                  <a:gd name="T5" fmla="*/ 1 h 18"/>
                  <a:gd name="T6" fmla="*/ 25 w 26"/>
                  <a:gd name="T7" fmla="*/ 0 h 18"/>
                  <a:gd name="T8" fmla="*/ 25 w 26"/>
                  <a:gd name="T9" fmla="*/ 15 h 18"/>
                  <a:gd name="T10" fmla="*/ 0 w 26"/>
                  <a:gd name="T11" fmla="*/ 17 h 18"/>
                  <a:gd name="T12" fmla="*/ 0 w 26"/>
                  <a:gd name="T13" fmla="*/ 17 h 1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6"/>
                  <a:gd name="T22" fmla="*/ 0 h 18"/>
                  <a:gd name="T23" fmla="*/ 26 w 26"/>
                  <a:gd name="T24" fmla="*/ 18 h 1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6" h="18">
                    <a:moveTo>
                      <a:pt x="0" y="17"/>
                    </a:moveTo>
                    <a:lnTo>
                      <a:pt x="0" y="17"/>
                    </a:lnTo>
                    <a:lnTo>
                      <a:pt x="3" y="1"/>
                    </a:lnTo>
                    <a:lnTo>
                      <a:pt x="25" y="0"/>
                    </a:lnTo>
                    <a:lnTo>
                      <a:pt x="25" y="15"/>
                    </a:lnTo>
                    <a:lnTo>
                      <a:pt x="0" y="17"/>
                    </a:lnTo>
                  </a:path>
                </a:pathLst>
              </a:custGeom>
              <a:grpFill/>
              <a:ln w="63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pPr>
                  <a:defRPr/>
                </a:pPr>
                <a:endParaRPr lang="en-GB" dirty="0"/>
              </a:p>
            </p:txBody>
          </p:sp>
          <p:sp>
            <p:nvSpPr>
              <p:cNvPr id="127" name="Freeform 126"/>
              <p:cNvSpPr>
                <a:spLocks/>
              </p:cNvSpPr>
              <p:nvPr/>
            </p:nvSpPr>
            <p:spPr bwMode="auto">
              <a:xfrm>
                <a:off x="3530" y="3182"/>
                <a:ext cx="207" cy="201"/>
              </a:xfrm>
              <a:custGeom>
                <a:avLst/>
                <a:gdLst>
                  <a:gd name="T0" fmla="*/ 0 w 207"/>
                  <a:gd name="T1" fmla="*/ 140 h 201"/>
                  <a:gd name="T2" fmla="*/ 0 w 207"/>
                  <a:gd name="T3" fmla="*/ 140 h 201"/>
                  <a:gd name="T4" fmla="*/ 16 w 207"/>
                  <a:gd name="T5" fmla="*/ 129 h 201"/>
                  <a:gd name="T6" fmla="*/ 17 w 207"/>
                  <a:gd name="T7" fmla="*/ 105 h 201"/>
                  <a:gd name="T8" fmla="*/ 44 w 207"/>
                  <a:gd name="T9" fmla="*/ 72 h 201"/>
                  <a:gd name="T10" fmla="*/ 55 w 207"/>
                  <a:gd name="T11" fmla="*/ 13 h 201"/>
                  <a:gd name="T12" fmla="*/ 76 w 207"/>
                  <a:gd name="T13" fmla="*/ 0 h 201"/>
                  <a:gd name="T14" fmla="*/ 92 w 207"/>
                  <a:gd name="T15" fmla="*/ 40 h 201"/>
                  <a:gd name="T16" fmla="*/ 137 w 207"/>
                  <a:gd name="T17" fmla="*/ 74 h 201"/>
                  <a:gd name="T18" fmla="*/ 121 w 207"/>
                  <a:gd name="T19" fmla="*/ 95 h 201"/>
                  <a:gd name="T20" fmla="*/ 136 w 207"/>
                  <a:gd name="T21" fmla="*/ 100 h 201"/>
                  <a:gd name="T22" fmla="*/ 152 w 207"/>
                  <a:gd name="T23" fmla="*/ 124 h 201"/>
                  <a:gd name="T24" fmla="*/ 206 w 207"/>
                  <a:gd name="T25" fmla="*/ 138 h 201"/>
                  <a:gd name="T26" fmla="*/ 165 w 207"/>
                  <a:gd name="T27" fmla="*/ 179 h 201"/>
                  <a:gd name="T28" fmla="*/ 122 w 207"/>
                  <a:gd name="T29" fmla="*/ 194 h 201"/>
                  <a:gd name="T30" fmla="*/ 83 w 207"/>
                  <a:gd name="T31" fmla="*/ 200 h 201"/>
                  <a:gd name="T32" fmla="*/ 39 w 207"/>
                  <a:gd name="T33" fmla="*/ 185 h 201"/>
                  <a:gd name="T34" fmla="*/ 24 w 207"/>
                  <a:gd name="T35" fmla="*/ 156 h 201"/>
                  <a:gd name="T36" fmla="*/ 0 w 207"/>
                  <a:gd name="T37" fmla="*/ 140 h 201"/>
                  <a:gd name="T38" fmla="*/ 0 w 207"/>
                  <a:gd name="T39" fmla="*/ 140 h 201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207"/>
                  <a:gd name="T61" fmla="*/ 0 h 201"/>
                  <a:gd name="T62" fmla="*/ 207 w 207"/>
                  <a:gd name="T63" fmla="*/ 201 h 201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207" h="201">
                    <a:moveTo>
                      <a:pt x="0" y="140"/>
                    </a:moveTo>
                    <a:lnTo>
                      <a:pt x="0" y="140"/>
                    </a:lnTo>
                    <a:lnTo>
                      <a:pt x="16" y="129"/>
                    </a:lnTo>
                    <a:lnTo>
                      <a:pt x="17" y="105"/>
                    </a:lnTo>
                    <a:lnTo>
                      <a:pt x="44" y="72"/>
                    </a:lnTo>
                    <a:lnTo>
                      <a:pt x="55" y="13"/>
                    </a:lnTo>
                    <a:lnTo>
                      <a:pt x="76" y="0"/>
                    </a:lnTo>
                    <a:lnTo>
                      <a:pt x="92" y="40"/>
                    </a:lnTo>
                    <a:lnTo>
                      <a:pt x="137" y="74"/>
                    </a:lnTo>
                    <a:lnTo>
                      <a:pt x="121" y="95"/>
                    </a:lnTo>
                    <a:lnTo>
                      <a:pt x="136" y="100"/>
                    </a:lnTo>
                    <a:lnTo>
                      <a:pt x="152" y="124"/>
                    </a:lnTo>
                    <a:lnTo>
                      <a:pt x="206" y="138"/>
                    </a:lnTo>
                    <a:lnTo>
                      <a:pt x="165" y="179"/>
                    </a:lnTo>
                    <a:lnTo>
                      <a:pt x="122" y="194"/>
                    </a:lnTo>
                    <a:lnTo>
                      <a:pt x="83" y="200"/>
                    </a:lnTo>
                    <a:lnTo>
                      <a:pt x="39" y="185"/>
                    </a:lnTo>
                    <a:lnTo>
                      <a:pt x="24" y="156"/>
                    </a:lnTo>
                    <a:lnTo>
                      <a:pt x="0" y="140"/>
                    </a:lnTo>
                  </a:path>
                </a:pathLst>
              </a:custGeom>
              <a:grpFill/>
              <a:ln w="63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pPr>
                  <a:defRPr/>
                </a:pPr>
                <a:endParaRPr lang="en-GB" dirty="0"/>
              </a:p>
            </p:txBody>
          </p:sp>
          <p:sp>
            <p:nvSpPr>
              <p:cNvPr id="128" name="Freeform 127"/>
              <p:cNvSpPr>
                <a:spLocks/>
              </p:cNvSpPr>
              <p:nvPr/>
            </p:nvSpPr>
            <p:spPr bwMode="auto">
              <a:xfrm>
                <a:off x="3651" y="3256"/>
                <a:ext cx="22" cy="27"/>
              </a:xfrm>
              <a:custGeom>
                <a:avLst/>
                <a:gdLst>
                  <a:gd name="T0" fmla="*/ 0 w 22"/>
                  <a:gd name="T1" fmla="*/ 21 h 27"/>
                  <a:gd name="T2" fmla="*/ 0 w 22"/>
                  <a:gd name="T3" fmla="*/ 21 h 27"/>
                  <a:gd name="T4" fmla="*/ 15 w 22"/>
                  <a:gd name="T5" fmla="*/ 26 h 27"/>
                  <a:gd name="T6" fmla="*/ 21 w 22"/>
                  <a:gd name="T7" fmla="*/ 18 h 27"/>
                  <a:gd name="T8" fmla="*/ 10 w 22"/>
                  <a:gd name="T9" fmla="*/ 16 h 27"/>
                  <a:gd name="T10" fmla="*/ 21 w 22"/>
                  <a:gd name="T11" fmla="*/ 10 h 27"/>
                  <a:gd name="T12" fmla="*/ 16 w 22"/>
                  <a:gd name="T13" fmla="*/ 0 h 27"/>
                  <a:gd name="T14" fmla="*/ 0 w 22"/>
                  <a:gd name="T15" fmla="*/ 21 h 27"/>
                  <a:gd name="T16" fmla="*/ 0 w 22"/>
                  <a:gd name="T17" fmla="*/ 21 h 2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2"/>
                  <a:gd name="T28" fmla="*/ 0 h 27"/>
                  <a:gd name="T29" fmla="*/ 22 w 22"/>
                  <a:gd name="T30" fmla="*/ 27 h 27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2" h="27">
                    <a:moveTo>
                      <a:pt x="0" y="21"/>
                    </a:moveTo>
                    <a:lnTo>
                      <a:pt x="0" y="21"/>
                    </a:lnTo>
                    <a:lnTo>
                      <a:pt x="15" y="26"/>
                    </a:lnTo>
                    <a:lnTo>
                      <a:pt x="21" y="18"/>
                    </a:lnTo>
                    <a:lnTo>
                      <a:pt x="10" y="16"/>
                    </a:lnTo>
                    <a:lnTo>
                      <a:pt x="21" y="10"/>
                    </a:lnTo>
                    <a:lnTo>
                      <a:pt x="16" y="0"/>
                    </a:lnTo>
                    <a:lnTo>
                      <a:pt x="0" y="21"/>
                    </a:lnTo>
                  </a:path>
                </a:pathLst>
              </a:custGeom>
              <a:grpFill/>
              <a:ln w="63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pPr>
                  <a:defRPr/>
                </a:pPr>
                <a:endParaRPr lang="en-GB" dirty="0"/>
              </a:p>
            </p:txBody>
          </p:sp>
          <p:sp>
            <p:nvSpPr>
              <p:cNvPr id="129" name="Freeform 128"/>
              <p:cNvSpPr>
                <a:spLocks/>
              </p:cNvSpPr>
              <p:nvPr/>
            </p:nvSpPr>
            <p:spPr bwMode="auto">
              <a:xfrm>
                <a:off x="3199" y="3399"/>
                <a:ext cx="77" cy="85"/>
              </a:xfrm>
              <a:custGeom>
                <a:avLst/>
                <a:gdLst>
                  <a:gd name="T0" fmla="*/ 0 w 77"/>
                  <a:gd name="T1" fmla="*/ 40 h 85"/>
                  <a:gd name="T2" fmla="*/ 0 w 77"/>
                  <a:gd name="T3" fmla="*/ 40 h 85"/>
                  <a:gd name="T4" fmla="*/ 9 w 77"/>
                  <a:gd name="T5" fmla="*/ 27 h 85"/>
                  <a:gd name="T6" fmla="*/ 14 w 77"/>
                  <a:gd name="T7" fmla="*/ 28 h 85"/>
                  <a:gd name="T8" fmla="*/ 10 w 77"/>
                  <a:gd name="T9" fmla="*/ 17 h 85"/>
                  <a:gd name="T10" fmla="*/ 35 w 77"/>
                  <a:gd name="T11" fmla="*/ 15 h 85"/>
                  <a:gd name="T12" fmla="*/ 35 w 77"/>
                  <a:gd name="T13" fmla="*/ 0 h 85"/>
                  <a:gd name="T14" fmla="*/ 63 w 77"/>
                  <a:gd name="T15" fmla="*/ 1 h 85"/>
                  <a:gd name="T16" fmla="*/ 62 w 77"/>
                  <a:gd name="T17" fmla="*/ 13 h 85"/>
                  <a:gd name="T18" fmla="*/ 76 w 77"/>
                  <a:gd name="T19" fmla="*/ 15 h 85"/>
                  <a:gd name="T20" fmla="*/ 72 w 77"/>
                  <a:gd name="T21" fmla="*/ 61 h 85"/>
                  <a:gd name="T22" fmla="*/ 54 w 77"/>
                  <a:gd name="T23" fmla="*/ 56 h 85"/>
                  <a:gd name="T24" fmla="*/ 33 w 77"/>
                  <a:gd name="T25" fmla="*/ 84 h 85"/>
                  <a:gd name="T26" fmla="*/ 0 w 77"/>
                  <a:gd name="T27" fmla="*/ 40 h 85"/>
                  <a:gd name="T28" fmla="*/ 0 w 77"/>
                  <a:gd name="T29" fmla="*/ 40 h 85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77"/>
                  <a:gd name="T46" fmla="*/ 0 h 85"/>
                  <a:gd name="T47" fmla="*/ 77 w 77"/>
                  <a:gd name="T48" fmla="*/ 85 h 85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77" h="85">
                    <a:moveTo>
                      <a:pt x="0" y="40"/>
                    </a:moveTo>
                    <a:lnTo>
                      <a:pt x="0" y="40"/>
                    </a:lnTo>
                    <a:lnTo>
                      <a:pt x="9" y="27"/>
                    </a:lnTo>
                    <a:lnTo>
                      <a:pt x="14" y="28"/>
                    </a:lnTo>
                    <a:lnTo>
                      <a:pt x="10" y="17"/>
                    </a:lnTo>
                    <a:lnTo>
                      <a:pt x="35" y="15"/>
                    </a:lnTo>
                    <a:lnTo>
                      <a:pt x="35" y="0"/>
                    </a:lnTo>
                    <a:lnTo>
                      <a:pt x="63" y="1"/>
                    </a:lnTo>
                    <a:lnTo>
                      <a:pt x="62" y="13"/>
                    </a:lnTo>
                    <a:lnTo>
                      <a:pt x="76" y="15"/>
                    </a:lnTo>
                    <a:lnTo>
                      <a:pt x="72" y="61"/>
                    </a:lnTo>
                    <a:lnTo>
                      <a:pt x="54" y="56"/>
                    </a:lnTo>
                    <a:lnTo>
                      <a:pt x="33" y="84"/>
                    </a:lnTo>
                    <a:lnTo>
                      <a:pt x="0" y="40"/>
                    </a:lnTo>
                  </a:path>
                </a:pathLst>
              </a:custGeom>
              <a:grpFill/>
              <a:ln w="63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pPr>
                  <a:defRPr/>
                </a:pPr>
                <a:endParaRPr lang="en-GB" dirty="0"/>
              </a:p>
            </p:txBody>
          </p:sp>
          <p:sp>
            <p:nvSpPr>
              <p:cNvPr id="130" name="Freeform 129"/>
              <p:cNvSpPr>
                <a:spLocks/>
              </p:cNvSpPr>
              <p:nvPr/>
            </p:nvSpPr>
            <p:spPr bwMode="auto">
              <a:xfrm>
                <a:off x="2852" y="3244"/>
                <a:ext cx="42" cy="8"/>
              </a:xfrm>
              <a:custGeom>
                <a:avLst/>
                <a:gdLst>
                  <a:gd name="T0" fmla="*/ 0 w 42"/>
                  <a:gd name="T1" fmla="*/ 7 h 8"/>
                  <a:gd name="T2" fmla="*/ 0 w 42"/>
                  <a:gd name="T3" fmla="*/ 7 h 8"/>
                  <a:gd name="T4" fmla="*/ 2 w 42"/>
                  <a:gd name="T5" fmla="*/ 0 h 8"/>
                  <a:gd name="T6" fmla="*/ 41 w 42"/>
                  <a:gd name="T7" fmla="*/ 2 h 8"/>
                  <a:gd name="T8" fmla="*/ 0 w 42"/>
                  <a:gd name="T9" fmla="*/ 7 h 8"/>
                  <a:gd name="T10" fmla="*/ 0 w 42"/>
                  <a:gd name="T11" fmla="*/ 7 h 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2"/>
                  <a:gd name="T19" fmla="*/ 0 h 8"/>
                  <a:gd name="T20" fmla="*/ 42 w 42"/>
                  <a:gd name="T21" fmla="*/ 8 h 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2" h="8">
                    <a:moveTo>
                      <a:pt x="0" y="7"/>
                    </a:moveTo>
                    <a:lnTo>
                      <a:pt x="0" y="7"/>
                    </a:lnTo>
                    <a:lnTo>
                      <a:pt x="2" y="0"/>
                    </a:lnTo>
                    <a:lnTo>
                      <a:pt x="41" y="2"/>
                    </a:lnTo>
                    <a:lnTo>
                      <a:pt x="0" y="7"/>
                    </a:lnTo>
                  </a:path>
                </a:pathLst>
              </a:custGeom>
              <a:grpFill/>
              <a:ln w="63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pPr>
                  <a:defRPr/>
                </a:pPr>
                <a:endParaRPr lang="en-GB" dirty="0"/>
              </a:p>
            </p:txBody>
          </p:sp>
          <p:sp>
            <p:nvSpPr>
              <p:cNvPr id="131" name="Freeform 130"/>
              <p:cNvSpPr>
                <a:spLocks/>
              </p:cNvSpPr>
              <p:nvPr/>
            </p:nvSpPr>
            <p:spPr bwMode="auto">
              <a:xfrm>
                <a:off x="3039" y="3277"/>
                <a:ext cx="59" cy="89"/>
              </a:xfrm>
              <a:custGeom>
                <a:avLst/>
                <a:gdLst>
                  <a:gd name="T0" fmla="*/ 0 w 59"/>
                  <a:gd name="T1" fmla="*/ 83 h 89"/>
                  <a:gd name="T2" fmla="*/ 0 w 59"/>
                  <a:gd name="T3" fmla="*/ 83 h 89"/>
                  <a:gd name="T4" fmla="*/ 5 w 59"/>
                  <a:gd name="T5" fmla="*/ 23 h 89"/>
                  <a:gd name="T6" fmla="*/ 3 w 59"/>
                  <a:gd name="T7" fmla="*/ 4 h 89"/>
                  <a:gd name="T8" fmla="*/ 39 w 59"/>
                  <a:gd name="T9" fmla="*/ 0 h 89"/>
                  <a:gd name="T10" fmla="*/ 58 w 59"/>
                  <a:gd name="T11" fmla="*/ 70 h 89"/>
                  <a:gd name="T12" fmla="*/ 15 w 59"/>
                  <a:gd name="T13" fmla="*/ 88 h 89"/>
                  <a:gd name="T14" fmla="*/ 0 w 59"/>
                  <a:gd name="T15" fmla="*/ 83 h 89"/>
                  <a:gd name="T16" fmla="*/ 0 w 59"/>
                  <a:gd name="T17" fmla="*/ 83 h 8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59"/>
                  <a:gd name="T28" fmla="*/ 0 h 89"/>
                  <a:gd name="T29" fmla="*/ 59 w 59"/>
                  <a:gd name="T30" fmla="*/ 89 h 89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59" h="89">
                    <a:moveTo>
                      <a:pt x="0" y="83"/>
                    </a:moveTo>
                    <a:lnTo>
                      <a:pt x="0" y="83"/>
                    </a:lnTo>
                    <a:lnTo>
                      <a:pt x="5" y="23"/>
                    </a:lnTo>
                    <a:lnTo>
                      <a:pt x="3" y="4"/>
                    </a:lnTo>
                    <a:lnTo>
                      <a:pt x="39" y="0"/>
                    </a:lnTo>
                    <a:lnTo>
                      <a:pt x="58" y="70"/>
                    </a:lnTo>
                    <a:lnTo>
                      <a:pt x="15" y="88"/>
                    </a:lnTo>
                    <a:lnTo>
                      <a:pt x="0" y="83"/>
                    </a:lnTo>
                  </a:path>
                </a:pathLst>
              </a:custGeom>
              <a:grpFill/>
              <a:ln w="63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pPr>
                  <a:defRPr/>
                </a:pPr>
                <a:endParaRPr lang="en-GB" dirty="0"/>
              </a:p>
            </p:txBody>
          </p:sp>
          <p:sp>
            <p:nvSpPr>
              <p:cNvPr id="132" name="Freeform 131"/>
              <p:cNvSpPr>
                <a:spLocks/>
              </p:cNvSpPr>
              <p:nvPr/>
            </p:nvSpPr>
            <p:spPr bwMode="auto">
              <a:xfrm>
                <a:off x="2876" y="3256"/>
                <a:ext cx="101" cy="74"/>
              </a:xfrm>
              <a:custGeom>
                <a:avLst/>
                <a:gdLst>
                  <a:gd name="T0" fmla="*/ 0 w 101"/>
                  <a:gd name="T1" fmla="*/ 25 h 74"/>
                  <a:gd name="T2" fmla="*/ 0 w 101"/>
                  <a:gd name="T3" fmla="*/ 25 h 74"/>
                  <a:gd name="T4" fmla="*/ 17 w 101"/>
                  <a:gd name="T5" fmla="*/ 14 h 74"/>
                  <a:gd name="T6" fmla="*/ 17 w 101"/>
                  <a:gd name="T7" fmla="*/ 0 h 74"/>
                  <a:gd name="T8" fmla="*/ 50 w 101"/>
                  <a:gd name="T9" fmla="*/ 3 h 74"/>
                  <a:gd name="T10" fmla="*/ 59 w 101"/>
                  <a:gd name="T11" fmla="*/ 10 h 74"/>
                  <a:gd name="T12" fmla="*/ 82 w 101"/>
                  <a:gd name="T13" fmla="*/ 2 h 74"/>
                  <a:gd name="T14" fmla="*/ 96 w 101"/>
                  <a:gd name="T15" fmla="*/ 35 h 74"/>
                  <a:gd name="T16" fmla="*/ 100 w 101"/>
                  <a:gd name="T17" fmla="*/ 59 h 74"/>
                  <a:gd name="T18" fmla="*/ 91 w 101"/>
                  <a:gd name="T19" fmla="*/ 58 h 74"/>
                  <a:gd name="T20" fmla="*/ 89 w 101"/>
                  <a:gd name="T21" fmla="*/ 71 h 74"/>
                  <a:gd name="T22" fmla="*/ 75 w 101"/>
                  <a:gd name="T23" fmla="*/ 73 h 74"/>
                  <a:gd name="T24" fmla="*/ 74 w 101"/>
                  <a:gd name="T25" fmla="*/ 59 h 74"/>
                  <a:gd name="T26" fmla="*/ 66 w 101"/>
                  <a:gd name="T27" fmla="*/ 59 h 74"/>
                  <a:gd name="T28" fmla="*/ 52 w 101"/>
                  <a:gd name="T29" fmla="*/ 38 h 74"/>
                  <a:gd name="T30" fmla="*/ 23 w 101"/>
                  <a:gd name="T31" fmla="*/ 50 h 74"/>
                  <a:gd name="T32" fmla="*/ 0 w 101"/>
                  <a:gd name="T33" fmla="*/ 25 h 74"/>
                  <a:gd name="T34" fmla="*/ 0 w 101"/>
                  <a:gd name="T35" fmla="*/ 25 h 74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1"/>
                  <a:gd name="T55" fmla="*/ 0 h 74"/>
                  <a:gd name="T56" fmla="*/ 101 w 101"/>
                  <a:gd name="T57" fmla="*/ 74 h 74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1" h="74">
                    <a:moveTo>
                      <a:pt x="0" y="25"/>
                    </a:moveTo>
                    <a:lnTo>
                      <a:pt x="0" y="25"/>
                    </a:lnTo>
                    <a:lnTo>
                      <a:pt x="17" y="14"/>
                    </a:lnTo>
                    <a:lnTo>
                      <a:pt x="17" y="0"/>
                    </a:lnTo>
                    <a:lnTo>
                      <a:pt x="50" y="3"/>
                    </a:lnTo>
                    <a:lnTo>
                      <a:pt x="59" y="10"/>
                    </a:lnTo>
                    <a:lnTo>
                      <a:pt x="82" y="2"/>
                    </a:lnTo>
                    <a:lnTo>
                      <a:pt x="96" y="35"/>
                    </a:lnTo>
                    <a:lnTo>
                      <a:pt x="100" y="59"/>
                    </a:lnTo>
                    <a:lnTo>
                      <a:pt x="91" y="58"/>
                    </a:lnTo>
                    <a:lnTo>
                      <a:pt x="89" y="71"/>
                    </a:lnTo>
                    <a:lnTo>
                      <a:pt x="75" y="73"/>
                    </a:lnTo>
                    <a:lnTo>
                      <a:pt x="74" y="59"/>
                    </a:lnTo>
                    <a:lnTo>
                      <a:pt x="66" y="59"/>
                    </a:lnTo>
                    <a:lnTo>
                      <a:pt x="52" y="38"/>
                    </a:lnTo>
                    <a:lnTo>
                      <a:pt x="23" y="50"/>
                    </a:lnTo>
                    <a:lnTo>
                      <a:pt x="0" y="25"/>
                    </a:lnTo>
                  </a:path>
                </a:pathLst>
              </a:custGeom>
              <a:grpFill/>
              <a:ln w="63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pPr>
                  <a:defRPr/>
                </a:pPr>
                <a:endParaRPr lang="en-GB" dirty="0"/>
              </a:p>
            </p:txBody>
          </p:sp>
          <p:sp>
            <p:nvSpPr>
              <p:cNvPr id="133" name="Freeform 132"/>
              <p:cNvSpPr>
                <a:spLocks/>
              </p:cNvSpPr>
              <p:nvPr/>
            </p:nvSpPr>
            <p:spPr bwMode="auto">
              <a:xfrm>
                <a:off x="3691" y="3022"/>
                <a:ext cx="26" cy="8"/>
              </a:xfrm>
              <a:custGeom>
                <a:avLst/>
                <a:gdLst>
                  <a:gd name="T0" fmla="*/ 0 w 26"/>
                  <a:gd name="T1" fmla="*/ 0 h 8"/>
                  <a:gd name="T2" fmla="*/ 0 w 26"/>
                  <a:gd name="T3" fmla="*/ 0 h 8"/>
                  <a:gd name="T4" fmla="*/ 13 w 26"/>
                  <a:gd name="T5" fmla="*/ 7 h 8"/>
                  <a:gd name="T6" fmla="*/ 25 w 26"/>
                  <a:gd name="T7" fmla="*/ 2 h 8"/>
                  <a:gd name="T8" fmla="*/ 0 w 26"/>
                  <a:gd name="T9" fmla="*/ 0 h 8"/>
                  <a:gd name="T10" fmla="*/ 0 w 26"/>
                  <a:gd name="T11" fmla="*/ 0 h 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6"/>
                  <a:gd name="T19" fmla="*/ 0 h 8"/>
                  <a:gd name="T20" fmla="*/ 26 w 26"/>
                  <a:gd name="T21" fmla="*/ 8 h 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6" h="8">
                    <a:moveTo>
                      <a:pt x="0" y="0"/>
                    </a:moveTo>
                    <a:lnTo>
                      <a:pt x="0" y="0"/>
                    </a:lnTo>
                    <a:lnTo>
                      <a:pt x="13" y="7"/>
                    </a:lnTo>
                    <a:lnTo>
                      <a:pt x="25" y="2"/>
                    </a:lnTo>
                    <a:lnTo>
                      <a:pt x="0" y="0"/>
                    </a:lnTo>
                  </a:path>
                </a:pathLst>
              </a:custGeom>
              <a:grpFill/>
              <a:ln w="63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pPr>
                  <a:defRPr/>
                </a:pPr>
                <a:endParaRPr lang="en-GB" dirty="0"/>
              </a:p>
            </p:txBody>
          </p:sp>
          <p:sp>
            <p:nvSpPr>
              <p:cNvPr id="134" name="Freeform 133"/>
              <p:cNvSpPr>
                <a:spLocks/>
              </p:cNvSpPr>
              <p:nvPr/>
            </p:nvSpPr>
            <p:spPr bwMode="auto">
              <a:xfrm>
                <a:off x="3544" y="2963"/>
                <a:ext cx="22" cy="58"/>
              </a:xfrm>
              <a:custGeom>
                <a:avLst/>
                <a:gdLst>
                  <a:gd name="T0" fmla="*/ 0 w 22"/>
                  <a:gd name="T1" fmla="*/ 28 h 58"/>
                  <a:gd name="T2" fmla="*/ 0 w 22"/>
                  <a:gd name="T3" fmla="*/ 28 h 58"/>
                  <a:gd name="T4" fmla="*/ 11 w 22"/>
                  <a:gd name="T5" fmla="*/ 57 h 58"/>
                  <a:gd name="T6" fmla="*/ 13 w 22"/>
                  <a:gd name="T7" fmla="*/ 56 h 58"/>
                  <a:gd name="T8" fmla="*/ 19 w 22"/>
                  <a:gd name="T9" fmla="*/ 25 h 58"/>
                  <a:gd name="T10" fmla="*/ 11 w 22"/>
                  <a:gd name="T11" fmla="*/ 28 h 58"/>
                  <a:gd name="T12" fmla="*/ 13 w 22"/>
                  <a:gd name="T13" fmla="*/ 14 h 58"/>
                  <a:gd name="T14" fmla="*/ 20 w 22"/>
                  <a:gd name="T15" fmla="*/ 7 h 58"/>
                  <a:gd name="T16" fmla="*/ 21 w 22"/>
                  <a:gd name="T17" fmla="*/ 0 h 58"/>
                  <a:gd name="T18" fmla="*/ 14 w 22"/>
                  <a:gd name="T19" fmla="*/ 1 h 58"/>
                  <a:gd name="T20" fmla="*/ 0 w 22"/>
                  <a:gd name="T21" fmla="*/ 28 h 58"/>
                  <a:gd name="T22" fmla="*/ 0 w 22"/>
                  <a:gd name="T23" fmla="*/ 28 h 5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22"/>
                  <a:gd name="T37" fmla="*/ 0 h 58"/>
                  <a:gd name="T38" fmla="*/ 22 w 22"/>
                  <a:gd name="T39" fmla="*/ 58 h 58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22" h="58">
                    <a:moveTo>
                      <a:pt x="0" y="28"/>
                    </a:moveTo>
                    <a:lnTo>
                      <a:pt x="0" y="28"/>
                    </a:lnTo>
                    <a:lnTo>
                      <a:pt x="11" y="57"/>
                    </a:lnTo>
                    <a:lnTo>
                      <a:pt x="13" y="56"/>
                    </a:lnTo>
                    <a:lnTo>
                      <a:pt x="19" y="25"/>
                    </a:lnTo>
                    <a:lnTo>
                      <a:pt x="11" y="28"/>
                    </a:lnTo>
                    <a:lnTo>
                      <a:pt x="13" y="14"/>
                    </a:lnTo>
                    <a:lnTo>
                      <a:pt x="20" y="7"/>
                    </a:lnTo>
                    <a:lnTo>
                      <a:pt x="21" y="0"/>
                    </a:lnTo>
                    <a:lnTo>
                      <a:pt x="14" y="1"/>
                    </a:lnTo>
                    <a:lnTo>
                      <a:pt x="0" y="28"/>
                    </a:lnTo>
                  </a:path>
                </a:pathLst>
              </a:custGeom>
              <a:grpFill/>
              <a:ln w="63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pPr>
                  <a:defRPr/>
                </a:pPr>
                <a:endParaRPr lang="en-GB" dirty="0"/>
              </a:p>
            </p:txBody>
          </p:sp>
          <p:sp>
            <p:nvSpPr>
              <p:cNvPr id="135" name="Freeform 134"/>
              <p:cNvSpPr>
                <a:spLocks/>
              </p:cNvSpPr>
              <p:nvPr/>
            </p:nvSpPr>
            <p:spPr bwMode="auto">
              <a:xfrm>
                <a:off x="2964" y="3283"/>
                <a:ext cx="81" cy="87"/>
              </a:xfrm>
              <a:custGeom>
                <a:avLst/>
                <a:gdLst>
                  <a:gd name="T0" fmla="*/ 0 w 81"/>
                  <a:gd name="T1" fmla="*/ 57 h 87"/>
                  <a:gd name="T2" fmla="*/ 0 w 81"/>
                  <a:gd name="T3" fmla="*/ 57 h 87"/>
                  <a:gd name="T4" fmla="*/ 1 w 81"/>
                  <a:gd name="T5" fmla="*/ 44 h 87"/>
                  <a:gd name="T6" fmla="*/ 3 w 81"/>
                  <a:gd name="T7" fmla="*/ 31 h 87"/>
                  <a:gd name="T8" fmla="*/ 12 w 81"/>
                  <a:gd name="T9" fmla="*/ 32 h 87"/>
                  <a:gd name="T10" fmla="*/ 8 w 81"/>
                  <a:gd name="T11" fmla="*/ 8 h 87"/>
                  <a:gd name="T12" fmla="*/ 32 w 81"/>
                  <a:gd name="T13" fmla="*/ 0 h 87"/>
                  <a:gd name="T14" fmla="*/ 46 w 81"/>
                  <a:gd name="T15" fmla="*/ 5 h 87"/>
                  <a:gd name="T16" fmla="*/ 53 w 81"/>
                  <a:gd name="T17" fmla="*/ 14 h 87"/>
                  <a:gd name="T18" fmla="*/ 80 w 81"/>
                  <a:gd name="T19" fmla="*/ 17 h 87"/>
                  <a:gd name="T20" fmla="*/ 75 w 81"/>
                  <a:gd name="T21" fmla="*/ 77 h 87"/>
                  <a:gd name="T22" fmla="*/ 13 w 81"/>
                  <a:gd name="T23" fmla="*/ 86 h 87"/>
                  <a:gd name="T24" fmla="*/ 15 w 81"/>
                  <a:gd name="T25" fmla="*/ 66 h 87"/>
                  <a:gd name="T26" fmla="*/ 0 w 81"/>
                  <a:gd name="T27" fmla="*/ 57 h 87"/>
                  <a:gd name="T28" fmla="*/ 0 w 81"/>
                  <a:gd name="T29" fmla="*/ 57 h 87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81"/>
                  <a:gd name="T46" fmla="*/ 0 h 87"/>
                  <a:gd name="T47" fmla="*/ 81 w 81"/>
                  <a:gd name="T48" fmla="*/ 87 h 87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81" h="87">
                    <a:moveTo>
                      <a:pt x="0" y="57"/>
                    </a:moveTo>
                    <a:lnTo>
                      <a:pt x="0" y="57"/>
                    </a:lnTo>
                    <a:lnTo>
                      <a:pt x="1" y="44"/>
                    </a:lnTo>
                    <a:lnTo>
                      <a:pt x="3" y="31"/>
                    </a:lnTo>
                    <a:lnTo>
                      <a:pt x="12" y="32"/>
                    </a:lnTo>
                    <a:lnTo>
                      <a:pt x="8" y="8"/>
                    </a:lnTo>
                    <a:lnTo>
                      <a:pt x="32" y="0"/>
                    </a:lnTo>
                    <a:lnTo>
                      <a:pt x="46" y="5"/>
                    </a:lnTo>
                    <a:lnTo>
                      <a:pt x="53" y="14"/>
                    </a:lnTo>
                    <a:lnTo>
                      <a:pt x="80" y="17"/>
                    </a:lnTo>
                    <a:lnTo>
                      <a:pt x="75" y="77"/>
                    </a:lnTo>
                    <a:lnTo>
                      <a:pt x="13" y="86"/>
                    </a:lnTo>
                    <a:lnTo>
                      <a:pt x="15" y="66"/>
                    </a:lnTo>
                    <a:lnTo>
                      <a:pt x="0" y="57"/>
                    </a:lnTo>
                  </a:path>
                </a:pathLst>
              </a:custGeom>
              <a:grpFill/>
              <a:ln w="63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pPr>
                  <a:defRPr/>
                </a:pPr>
                <a:endParaRPr lang="en-GB" dirty="0"/>
              </a:p>
            </p:txBody>
          </p:sp>
          <p:sp>
            <p:nvSpPr>
              <p:cNvPr id="136" name="Freeform 135"/>
              <p:cNvSpPr>
                <a:spLocks/>
              </p:cNvSpPr>
              <p:nvPr/>
            </p:nvSpPr>
            <p:spPr bwMode="auto">
              <a:xfrm>
                <a:off x="3555" y="2960"/>
                <a:ext cx="60" cy="65"/>
              </a:xfrm>
              <a:custGeom>
                <a:avLst/>
                <a:gdLst>
                  <a:gd name="T0" fmla="*/ 0 w 60"/>
                  <a:gd name="T1" fmla="*/ 31 h 65"/>
                  <a:gd name="T2" fmla="*/ 0 w 60"/>
                  <a:gd name="T3" fmla="*/ 31 h 65"/>
                  <a:gd name="T4" fmla="*/ 2 w 60"/>
                  <a:gd name="T5" fmla="*/ 17 h 65"/>
                  <a:gd name="T6" fmla="*/ 9 w 60"/>
                  <a:gd name="T7" fmla="*/ 10 h 65"/>
                  <a:gd name="T8" fmla="*/ 23 w 60"/>
                  <a:gd name="T9" fmla="*/ 16 h 65"/>
                  <a:gd name="T10" fmla="*/ 53 w 60"/>
                  <a:gd name="T11" fmla="*/ 0 h 65"/>
                  <a:gd name="T12" fmla="*/ 59 w 60"/>
                  <a:gd name="T13" fmla="*/ 18 h 65"/>
                  <a:gd name="T14" fmla="*/ 28 w 60"/>
                  <a:gd name="T15" fmla="*/ 28 h 65"/>
                  <a:gd name="T16" fmla="*/ 44 w 60"/>
                  <a:gd name="T17" fmla="*/ 42 h 65"/>
                  <a:gd name="T18" fmla="*/ 36 w 60"/>
                  <a:gd name="T19" fmla="*/ 51 h 65"/>
                  <a:gd name="T20" fmla="*/ 17 w 60"/>
                  <a:gd name="T21" fmla="*/ 64 h 65"/>
                  <a:gd name="T22" fmla="*/ 2 w 60"/>
                  <a:gd name="T23" fmla="*/ 59 h 65"/>
                  <a:gd name="T24" fmla="*/ 2 w 60"/>
                  <a:gd name="T25" fmla="*/ 59 h 65"/>
                  <a:gd name="T26" fmla="*/ 8 w 60"/>
                  <a:gd name="T27" fmla="*/ 28 h 65"/>
                  <a:gd name="T28" fmla="*/ 0 w 60"/>
                  <a:gd name="T29" fmla="*/ 31 h 65"/>
                  <a:gd name="T30" fmla="*/ 0 w 60"/>
                  <a:gd name="T31" fmla="*/ 31 h 65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60"/>
                  <a:gd name="T49" fmla="*/ 0 h 65"/>
                  <a:gd name="T50" fmla="*/ 60 w 60"/>
                  <a:gd name="T51" fmla="*/ 65 h 65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60" h="65">
                    <a:moveTo>
                      <a:pt x="0" y="31"/>
                    </a:moveTo>
                    <a:lnTo>
                      <a:pt x="0" y="31"/>
                    </a:lnTo>
                    <a:lnTo>
                      <a:pt x="2" y="17"/>
                    </a:lnTo>
                    <a:lnTo>
                      <a:pt x="9" y="10"/>
                    </a:lnTo>
                    <a:lnTo>
                      <a:pt x="23" y="16"/>
                    </a:lnTo>
                    <a:lnTo>
                      <a:pt x="53" y="0"/>
                    </a:lnTo>
                    <a:lnTo>
                      <a:pt x="59" y="18"/>
                    </a:lnTo>
                    <a:lnTo>
                      <a:pt x="28" y="28"/>
                    </a:lnTo>
                    <a:lnTo>
                      <a:pt x="44" y="42"/>
                    </a:lnTo>
                    <a:lnTo>
                      <a:pt x="36" y="51"/>
                    </a:lnTo>
                    <a:lnTo>
                      <a:pt x="17" y="64"/>
                    </a:lnTo>
                    <a:lnTo>
                      <a:pt x="2" y="59"/>
                    </a:lnTo>
                    <a:lnTo>
                      <a:pt x="8" y="28"/>
                    </a:lnTo>
                    <a:lnTo>
                      <a:pt x="0" y="31"/>
                    </a:lnTo>
                  </a:path>
                </a:pathLst>
              </a:custGeom>
              <a:grpFill/>
              <a:ln w="63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pPr>
                  <a:defRPr/>
                </a:pPr>
                <a:endParaRPr lang="en-GB" dirty="0"/>
              </a:p>
            </p:txBody>
          </p:sp>
          <p:sp>
            <p:nvSpPr>
              <p:cNvPr id="137" name="Freeform 136"/>
              <p:cNvSpPr>
                <a:spLocks/>
              </p:cNvSpPr>
              <p:nvPr/>
            </p:nvSpPr>
            <p:spPr bwMode="auto">
              <a:xfrm>
                <a:off x="3544" y="3367"/>
                <a:ext cx="109" cy="126"/>
              </a:xfrm>
              <a:custGeom>
                <a:avLst/>
                <a:gdLst>
                  <a:gd name="T0" fmla="*/ 0 w 109"/>
                  <a:gd name="T1" fmla="*/ 8 h 126"/>
                  <a:gd name="T2" fmla="*/ 0 w 109"/>
                  <a:gd name="T3" fmla="*/ 8 h 126"/>
                  <a:gd name="T4" fmla="*/ 15 w 109"/>
                  <a:gd name="T5" fmla="*/ 34 h 126"/>
                  <a:gd name="T6" fmla="*/ 0 w 109"/>
                  <a:gd name="T7" fmla="*/ 59 h 126"/>
                  <a:gd name="T8" fmla="*/ 11 w 109"/>
                  <a:gd name="T9" fmla="*/ 66 h 126"/>
                  <a:gd name="T10" fmla="*/ 3 w 109"/>
                  <a:gd name="T11" fmla="*/ 75 h 126"/>
                  <a:gd name="T12" fmla="*/ 74 w 109"/>
                  <a:gd name="T13" fmla="*/ 125 h 126"/>
                  <a:gd name="T14" fmla="*/ 104 w 109"/>
                  <a:gd name="T15" fmla="*/ 85 h 126"/>
                  <a:gd name="T16" fmla="*/ 97 w 109"/>
                  <a:gd name="T17" fmla="*/ 74 h 126"/>
                  <a:gd name="T18" fmla="*/ 97 w 109"/>
                  <a:gd name="T19" fmla="*/ 23 h 126"/>
                  <a:gd name="T20" fmla="*/ 108 w 109"/>
                  <a:gd name="T21" fmla="*/ 9 h 126"/>
                  <a:gd name="T22" fmla="*/ 69 w 109"/>
                  <a:gd name="T23" fmla="*/ 15 h 126"/>
                  <a:gd name="T24" fmla="*/ 25 w 109"/>
                  <a:gd name="T25" fmla="*/ 0 h 126"/>
                  <a:gd name="T26" fmla="*/ 0 w 109"/>
                  <a:gd name="T27" fmla="*/ 8 h 126"/>
                  <a:gd name="T28" fmla="*/ 0 w 109"/>
                  <a:gd name="T29" fmla="*/ 8 h 12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09"/>
                  <a:gd name="T46" fmla="*/ 0 h 126"/>
                  <a:gd name="T47" fmla="*/ 109 w 109"/>
                  <a:gd name="T48" fmla="*/ 126 h 12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09" h="126">
                    <a:moveTo>
                      <a:pt x="0" y="8"/>
                    </a:moveTo>
                    <a:lnTo>
                      <a:pt x="0" y="8"/>
                    </a:lnTo>
                    <a:lnTo>
                      <a:pt x="15" y="34"/>
                    </a:lnTo>
                    <a:lnTo>
                      <a:pt x="0" y="59"/>
                    </a:lnTo>
                    <a:lnTo>
                      <a:pt x="11" y="66"/>
                    </a:lnTo>
                    <a:lnTo>
                      <a:pt x="3" y="75"/>
                    </a:lnTo>
                    <a:lnTo>
                      <a:pt x="74" y="125"/>
                    </a:lnTo>
                    <a:lnTo>
                      <a:pt x="104" y="85"/>
                    </a:lnTo>
                    <a:lnTo>
                      <a:pt x="97" y="74"/>
                    </a:lnTo>
                    <a:lnTo>
                      <a:pt x="97" y="23"/>
                    </a:lnTo>
                    <a:lnTo>
                      <a:pt x="108" y="9"/>
                    </a:lnTo>
                    <a:lnTo>
                      <a:pt x="69" y="15"/>
                    </a:lnTo>
                    <a:lnTo>
                      <a:pt x="25" y="0"/>
                    </a:lnTo>
                    <a:lnTo>
                      <a:pt x="0" y="8"/>
                    </a:lnTo>
                  </a:path>
                </a:pathLst>
              </a:custGeom>
              <a:grpFill/>
              <a:ln w="63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pPr>
                  <a:defRPr/>
                </a:pPr>
                <a:endParaRPr lang="en-GB" dirty="0"/>
              </a:p>
            </p:txBody>
          </p:sp>
          <p:sp>
            <p:nvSpPr>
              <p:cNvPr id="138" name="Freeform 137"/>
              <p:cNvSpPr>
                <a:spLocks/>
              </p:cNvSpPr>
              <p:nvPr/>
            </p:nvSpPr>
            <p:spPr bwMode="auto">
              <a:xfrm>
                <a:off x="3716" y="3011"/>
                <a:ext cx="25" cy="22"/>
              </a:xfrm>
              <a:custGeom>
                <a:avLst/>
                <a:gdLst>
                  <a:gd name="T0" fmla="*/ 0 w 25"/>
                  <a:gd name="T1" fmla="*/ 13 h 22"/>
                  <a:gd name="T2" fmla="*/ 0 w 25"/>
                  <a:gd name="T3" fmla="*/ 13 h 22"/>
                  <a:gd name="T4" fmla="*/ 20 w 25"/>
                  <a:gd name="T5" fmla="*/ 0 h 22"/>
                  <a:gd name="T6" fmla="*/ 24 w 25"/>
                  <a:gd name="T7" fmla="*/ 21 h 22"/>
                  <a:gd name="T8" fmla="*/ 0 w 25"/>
                  <a:gd name="T9" fmla="*/ 13 h 22"/>
                  <a:gd name="T10" fmla="*/ 0 w 25"/>
                  <a:gd name="T11" fmla="*/ 13 h 2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"/>
                  <a:gd name="T19" fmla="*/ 0 h 22"/>
                  <a:gd name="T20" fmla="*/ 25 w 25"/>
                  <a:gd name="T21" fmla="*/ 22 h 2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" h="22">
                    <a:moveTo>
                      <a:pt x="0" y="13"/>
                    </a:moveTo>
                    <a:lnTo>
                      <a:pt x="0" y="13"/>
                    </a:lnTo>
                    <a:lnTo>
                      <a:pt x="20" y="0"/>
                    </a:lnTo>
                    <a:lnTo>
                      <a:pt x="24" y="21"/>
                    </a:lnTo>
                    <a:lnTo>
                      <a:pt x="0" y="13"/>
                    </a:lnTo>
                  </a:path>
                </a:pathLst>
              </a:custGeom>
              <a:grpFill/>
              <a:ln w="63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pPr>
                  <a:defRPr/>
                </a:pPr>
                <a:endParaRPr lang="en-GB" dirty="0"/>
              </a:p>
            </p:txBody>
          </p:sp>
          <p:sp>
            <p:nvSpPr>
              <p:cNvPr id="139" name="Freeform 138"/>
              <p:cNvSpPr>
                <a:spLocks/>
              </p:cNvSpPr>
              <p:nvPr/>
            </p:nvSpPr>
            <p:spPr bwMode="auto">
              <a:xfrm>
                <a:off x="3558" y="2940"/>
                <a:ext cx="22" cy="25"/>
              </a:xfrm>
              <a:custGeom>
                <a:avLst/>
                <a:gdLst>
                  <a:gd name="T0" fmla="*/ 0 w 22"/>
                  <a:gd name="T1" fmla="*/ 24 h 25"/>
                  <a:gd name="T2" fmla="*/ 0 w 22"/>
                  <a:gd name="T3" fmla="*/ 24 h 25"/>
                  <a:gd name="T4" fmla="*/ 7 w 22"/>
                  <a:gd name="T5" fmla="*/ 23 h 25"/>
                  <a:gd name="T6" fmla="*/ 21 w 22"/>
                  <a:gd name="T7" fmla="*/ 7 h 25"/>
                  <a:gd name="T8" fmla="*/ 14 w 22"/>
                  <a:gd name="T9" fmla="*/ 0 h 25"/>
                  <a:gd name="T10" fmla="*/ 0 w 22"/>
                  <a:gd name="T11" fmla="*/ 24 h 25"/>
                  <a:gd name="T12" fmla="*/ 0 w 22"/>
                  <a:gd name="T13" fmla="*/ 24 h 2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2"/>
                  <a:gd name="T22" fmla="*/ 0 h 25"/>
                  <a:gd name="T23" fmla="*/ 22 w 22"/>
                  <a:gd name="T24" fmla="*/ 25 h 2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2" h="25">
                    <a:moveTo>
                      <a:pt x="0" y="24"/>
                    </a:moveTo>
                    <a:lnTo>
                      <a:pt x="0" y="24"/>
                    </a:lnTo>
                    <a:lnTo>
                      <a:pt x="7" y="23"/>
                    </a:lnTo>
                    <a:lnTo>
                      <a:pt x="21" y="7"/>
                    </a:lnTo>
                    <a:lnTo>
                      <a:pt x="14" y="0"/>
                    </a:lnTo>
                    <a:lnTo>
                      <a:pt x="0" y="24"/>
                    </a:lnTo>
                  </a:path>
                </a:pathLst>
              </a:custGeom>
              <a:grpFill/>
              <a:ln w="63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pPr>
                  <a:defRPr/>
                </a:pPr>
                <a:endParaRPr lang="en-GB" dirty="0"/>
              </a:p>
            </p:txBody>
          </p:sp>
          <p:sp>
            <p:nvSpPr>
              <p:cNvPr id="140" name="Freeform 139"/>
              <p:cNvSpPr>
                <a:spLocks/>
              </p:cNvSpPr>
              <p:nvPr/>
            </p:nvSpPr>
            <p:spPr bwMode="auto">
              <a:xfrm>
                <a:off x="2925" y="3315"/>
                <a:ext cx="55" cy="55"/>
              </a:xfrm>
              <a:custGeom>
                <a:avLst/>
                <a:gdLst>
                  <a:gd name="T0" fmla="*/ 0 w 55"/>
                  <a:gd name="T1" fmla="*/ 20 h 55"/>
                  <a:gd name="T2" fmla="*/ 0 w 55"/>
                  <a:gd name="T3" fmla="*/ 20 h 55"/>
                  <a:gd name="T4" fmla="*/ 17 w 55"/>
                  <a:gd name="T5" fmla="*/ 0 h 55"/>
                  <a:gd name="T6" fmla="*/ 25 w 55"/>
                  <a:gd name="T7" fmla="*/ 0 h 55"/>
                  <a:gd name="T8" fmla="*/ 26 w 55"/>
                  <a:gd name="T9" fmla="*/ 14 h 55"/>
                  <a:gd name="T10" fmla="*/ 40 w 55"/>
                  <a:gd name="T11" fmla="*/ 12 h 55"/>
                  <a:gd name="T12" fmla="*/ 39 w 55"/>
                  <a:gd name="T13" fmla="*/ 25 h 55"/>
                  <a:gd name="T14" fmla="*/ 54 w 55"/>
                  <a:gd name="T15" fmla="*/ 34 h 55"/>
                  <a:gd name="T16" fmla="*/ 52 w 55"/>
                  <a:gd name="T17" fmla="*/ 54 h 55"/>
                  <a:gd name="T18" fmla="*/ 0 w 55"/>
                  <a:gd name="T19" fmla="*/ 20 h 55"/>
                  <a:gd name="T20" fmla="*/ 0 w 55"/>
                  <a:gd name="T21" fmla="*/ 20 h 5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55"/>
                  <a:gd name="T34" fmla="*/ 0 h 55"/>
                  <a:gd name="T35" fmla="*/ 55 w 55"/>
                  <a:gd name="T36" fmla="*/ 55 h 55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55" h="55">
                    <a:moveTo>
                      <a:pt x="0" y="20"/>
                    </a:moveTo>
                    <a:lnTo>
                      <a:pt x="0" y="20"/>
                    </a:lnTo>
                    <a:lnTo>
                      <a:pt x="17" y="0"/>
                    </a:lnTo>
                    <a:lnTo>
                      <a:pt x="25" y="0"/>
                    </a:lnTo>
                    <a:lnTo>
                      <a:pt x="26" y="14"/>
                    </a:lnTo>
                    <a:lnTo>
                      <a:pt x="40" y="12"/>
                    </a:lnTo>
                    <a:lnTo>
                      <a:pt x="39" y="25"/>
                    </a:lnTo>
                    <a:lnTo>
                      <a:pt x="54" y="34"/>
                    </a:lnTo>
                    <a:lnTo>
                      <a:pt x="52" y="54"/>
                    </a:lnTo>
                    <a:lnTo>
                      <a:pt x="0" y="20"/>
                    </a:lnTo>
                  </a:path>
                </a:pathLst>
              </a:custGeom>
              <a:grpFill/>
              <a:ln w="63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pPr>
                  <a:defRPr/>
                </a:pPr>
                <a:endParaRPr lang="en-GB" dirty="0"/>
              </a:p>
            </p:txBody>
          </p:sp>
          <p:sp>
            <p:nvSpPr>
              <p:cNvPr id="141" name="Freeform 140"/>
              <p:cNvSpPr>
                <a:spLocks/>
              </p:cNvSpPr>
              <p:nvPr/>
            </p:nvSpPr>
            <p:spPr bwMode="auto">
              <a:xfrm>
                <a:off x="3208" y="2964"/>
                <a:ext cx="214" cy="199"/>
              </a:xfrm>
              <a:custGeom>
                <a:avLst/>
                <a:gdLst>
                  <a:gd name="T0" fmla="*/ 0 w 214"/>
                  <a:gd name="T1" fmla="*/ 103 h 199"/>
                  <a:gd name="T2" fmla="*/ 0 w 214"/>
                  <a:gd name="T3" fmla="*/ 103 h 199"/>
                  <a:gd name="T4" fmla="*/ 0 w 214"/>
                  <a:gd name="T5" fmla="*/ 42 h 199"/>
                  <a:gd name="T6" fmla="*/ 27 w 214"/>
                  <a:gd name="T7" fmla="*/ 0 h 199"/>
                  <a:gd name="T8" fmla="*/ 78 w 214"/>
                  <a:gd name="T9" fmla="*/ 12 h 199"/>
                  <a:gd name="T10" fmla="*/ 87 w 214"/>
                  <a:gd name="T11" fmla="*/ 27 h 199"/>
                  <a:gd name="T12" fmla="*/ 129 w 214"/>
                  <a:gd name="T13" fmla="*/ 42 h 199"/>
                  <a:gd name="T14" fmla="*/ 143 w 214"/>
                  <a:gd name="T15" fmla="*/ 37 h 199"/>
                  <a:gd name="T16" fmla="*/ 144 w 214"/>
                  <a:gd name="T17" fmla="*/ 15 h 199"/>
                  <a:gd name="T18" fmla="*/ 157 w 214"/>
                  <a:gd name="T19" fmla="*/ 5 h 199"/>
                  <a:gd name="T20" fmla="*/ 213 w 214"/>
                  <a:gd name="T21" fmla="*/ 22 h 199"/>
                  <a:gd name="T22" fmla="*/ 207 w 214"/>
                  <a:gd name="T23" fmla="*/ 46 h 199"/>
                  <a:gd name="T24" fmla="*/ 213 w 214"/>
                  <a:gd name="T25" fmla="*/ 162 h 199"/>
                  <a:gd name="T26" fmla="*/ 213 w 214"/>
                  <a:gd name="T27" fmla="*/ 190 h 199"/>
                  <a:gd name="T28" fmla="*/ 201 w 214"/>
                  <a:gd name="T29" fmla="*/ 190 h 199"/>
                  <a:gd name="T30" fmla="*/ 201 w 214"/>
                  <a:gd name="T31" fmla="*/ 198 h 199"/>
                  <a:gd name="T32" fmla="*/ 91 w 214"/>
                  <a:gd name="T33" fmla="*/ 142 h 199"/>
                  <a:gd name="T34" fmla="*/ 77 w 214"/>
                  <a:gd name="T35" fmla="*/ 147 h 199"/>
                  <a:gd name="T36" fmla="*/ 32 w 214"/>
                  <a:gd name="T37" fmla="*/ 141 h 199"/>
                  <a:gd name="T38" fmla="*/ 0 w 214"/>
                  <a:gd name="T39" fmla="*/ 103 h 199"/>
                  <a:gd name="T40" fmla="*/ 0 w 214"/>
                  <a:gd name="T41" fmla="*/ 103 h 199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214"/>
                  <a:gd name="T64" fmla="*/ 0 h 199"/>
                  <a:gd name="T65" fmla="*/ 214 w 214"/>
                  <a:gd name="T66" fmla="*/ 199 h 199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214" h="199">
                    <a:moveTo>
                      <a:pt x="0" y="103"/>
                    </a:moveTo>
                    <a:lnTo>
                      <a:pt x="0" y="103"/>
                    </a:lnTo>
                    <a:lnTo>
                      <a:pt x="0" y="42"/>
                    </a:lnTo>
                    <a:lnTo>
                      <a:pt x="27" y="0"/>
                    </a:lnTo>
                    <a:lnTo>
                      <a:pt x="78" y="12"/>
                    </a:lnTo>
                    <a:lnTo>
                      <a:pt x="87" y="27"/>
                    </a:lnTo>
                    <a:lnTo>
                      <a:pt x="129" y="42"/>
                    </a:lnTo>
                    <a:lnTo>
                      <a:pt x="143" y="37"/>
                    </a:lnTo>
                    <a:lnTo>
                      <a:pt x="144" y="15"/>
                    </a:lnTo>
                    <a:lnTo>
                      <a:pt x="157" y="5"/>
                    </a:lnTo>
                    <a:lnTo>
                      <a:pt x="213" y="22"/>
                    </a:lnTo>
                    <a:lnTo>
                      <a:pt x="207" y="46"/>
                    </a:lnTo>
                    <a:lnTo>
                      <a:pt x="213" y="162"/>
                    </a:lnTo>
                    <a:lnTo>
                      <a:pt x="213" y="190"/>
                    </a:lnTo>
                    <a:lnTo>
                      <a:pt x="201" y="190"/>
                    </a:lnTo>
                    <a:lnTo>
                      <a:pt x="201" y="198"/>
                    </a:lnTo>
                    <a:lnTo>
                      <a:pt x="91" y="142"/>
                    </a:lnTo>
                    <a:lnTo>
                      <a:pt x="77" y="147"/>
                    </a:lnTo>
                    <a:lnTo>
                      <a:pt x="32" y="141"/>
                    </a:lnTo>
                    <a:lnTo>
                      <a:pt x="0" y="103"/>
                    </a:lnTo>
                  </a:path>
                </a:pathLst>
              </a:custGeom>
              <a:grpFill/>
              <a:ln w="63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pPr>
                  <a:defRPr/>
                </a:pPr>
                <a:endParaRPr lang="en-GB" dirty="0"/>
              </a:p>
            </p:txBody>
          </p:sp>
          <p:sp>
            <p:nvSpPr>
              <p:cNvPr id="142" name="Freeform 141"/>
              <p:cNvSpPr>
                <a:spLocks/>
              </p:cNvSpPr>
              <p:nvPr/>
            </p:nvSpPr>
            <p:spPr bwMode="auto">
              <a:xfrm>
                <a:off x="3668" y="3595"/>
                <a:ext cx="97" cy="190"/>
              </a:xfrm>
              <a:custGeom>
                <a:avLst/>
                <a:gdLst>
                  <a:gd name="T0" fmla="*/ 0 w 97"/>
                  <a:gd name="T1" fmla="*/ 135 h 190"/>
                  <a:gd name="T2" fmla="*/ 0 w 97"/>
                  <a:gd name="T3" fmla="*/ 135 h 190"/>
                  <a:gd name="T4" fmla="*/ 9 w 97"/>
                  <a:gd name="T5" fmla="*/ 173 h 190"/>
                  <a:gd name="T6" fmla="*/ 27 w 97"/>
                  <a:gd name="T7" fmla="*/ 189 h 190"/>
                  <a:gd name="T8" fmla="*/ 57 w 97"/>
                  <a:gd name="T9" fmla="*/ 173 h 190"/>
                  <a:gd name="T10" fmla="*/ 90 w 97"/>
                  <a:gd name="T11" fmla="*/ 43 h 190"/>
                  <a:gd name="T12" fmla="*/ 96 w 97"/>
                  <a:gd name="T13" fmla="*/ 48 h 190"/>
                  <a:gd name="T14" fmla="*/ 82 w 97"/>
                  <a:gd name="T15" fmla="*/ 0 h 190"/>
                  <a:gd name="T16" fmla="*/ 64 w 97"/>
                  <a:gd name="T17" fmla="*/ 20 h 190"/>
                  <a:gd name="T18" fmla="*/ 65 w 97"/>
                  <a:gd name="T19" fmla="*/ 34 h 190"/>
                  <a:gd name="T20" fmla="*/ 44 w 97"/>
                  <a:gd name="T21" fmla="*/ 49 h 190"/>
                  <a:gd name="T22" fmla="*/ 17 w 97"/>
                  <a:gd name="T23" fmla="*/ 56 h 190"/>
                  <a:gd name="T24" fmla="*/ 10 w 97"/>
                  <a:gd name="T25" fmla="*/ 73 h 190"/>
                  <a:gd name="T26" fmla="*/ 17 w 97"/>
                  <a:gd name="T27" fmla="*/ 106 h 190"/>
                  <a:gd name="T28" fmla="*/ 0 w 97"/>
                  <a:gd name="T29" fmla="*/ 135 h 190"/>
                  <a:gd name="T30" fmla="*/ 0 w 97"/>
                  <a:gd name="T31" fmla="*/ 135 h 190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97"/>
                  <a:gd name="T49" fmla="*/ 0 h 190"/>
                  <a:gd name="T50" fmla="*/ 97 w 97"/>
                  <a:gd name="T51" fmla="*/ 190 h 190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97" h="190">
                    <a:moveTo>
                      <a:pt x="0" y="135"/>
                    </a:moveTo>
                    <a:lnTo>
                      <a:pt x="0" y="135"/>
                    </a:lnTo>
                    <a:lnTo>
                      <a:pt x="9" y="173"/>
                    </a:lnTo>
                    <a:lnTo>
                      <a:pt x="27" y="189"/>
                    </a:lnTo>
                    <a:lnTo>
                      <a:pt x="57" y="173"/>
                    </a:lnTo>
                    <a:lnTo>
                      <a:pt x="90" y="43"/>
                    </a:lnTo>
                    <a:lnTo>
                      <a:pt x="96" y="48"/>
                    </a:lnTo>
                    <a:lnTo>
                      <a:pt x="82" y="0"/>
                    </a:lnTo>
                    <a:lnTo>
                      <a:pt x="64" y="20"/>
                    </a:lnTo>
                    <a:lnTo>
                      <a:pt x="65" y="34"/>
                    </a:lnTo>
                    <a:lnTo>
                      <a:pt x="44" y="49"/>
                    </a:lnTo>
                    <a:lnTo>
                      <a:pt x="17" y="56"/>
                    </a:lnTo>
                    <a:lnTo>
                      <a:pt x="10" y="73"/>
                    </a:lnTo>
                    <a:lnTo>
                      <a:pt x="17" y="106"/>
                    </a:lnTo>
                    <a:lnTo>
                      <a:pt x="0" y="135"/>
                    </a:lnTo>
                  </a:path>
                </a:pathLst>
              </a:custGeom>
              <a:grpFill/>
              <a:ln w="63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pPr>
                  <a:defRPr/>
                </a:pPr>
                <a:endParaRPr lang="en-GB" dirty="0"/>
              </a:p>
            </p:txBody>
          </p:sp>
          <p:sp>
            <p:nvSpPr>
              <p:cNvPr id="143" name="Freeform 142"/>
              <p:cNvSpPr>
                <a:spLocks/>
              </p:cNvSpPr>
              <p:nvPr/>
            </p:nvSpPr>
            <p:spPr bwMode="auto">
              <a:xfrm>
                <a:off x="3527" y="3557"/>
                <a:ext cx="45" cy="107"/>
              </a:xfrm>
              <a:custGeom>
                <a:avLst/>
                <a:gdLst>
                  <a:gd name="T0" fmla="*/ 0 w 45"/>
                  <a:gd name="T1" fmla="*/ 58 h 107"/>
                  <a:gd name="T2" fmla="*/ 0 w 45"/>
                  <a:gd name="T3" fmla="*/ 58 h 107"/>
                  <a:gd name="T4" fmla="*/ 6 w 45"/>
                  <a:gd name="T5" fmla="*/ 64 h 107"/>
                  <a:gd name="T6" fmla="*/ 23 w 45"/>
                  <a:gd name="T7" fmla="*/ 70 h 107"/>
                  <a:gd name="T8" fmla="*/ 21 w 45"/>
                  <a:gd name="T9" fmla="*/ 90 h 107"/>
                  <a:gd name="T10" fmla="*/ 36 w 45"/>
                  <a:gd name="T11" fmla="*/ 106 h 107"/>
                  <a:gd name="T12" fmla="*/ 44 w 45"/>
                  <a:gd name="T13" fmla="*/ 76 h 107"/>
                  <a:gd name="T14" fmla="*/ 30 w 45"/>
                  <a:gd name="T15" fmla="*/ 56 h 107"/>
                  <a:gd name="T16" fmla="*/ 34 w 45"/>
                  <a:gd name="T17" fmla="*/ 67 h 107"/>
                  <a:gd name="T18" fmla="*/ 26 w 45"/>
                  <a:gd name="T19" fmla="*/ 67 h 107"/>
                  <a:gd name="T20" fmla="*/ 17 w 45"/>
                  <a:gd name="T21" fmla="*/ 39 h 107"/>
                  <a:gd name="T22" fmla="*/ 16 w 45"/>
                  <a:gd name="T23" fmla="*/ 3 h 107"/>
                  <a:gd name="T24" fmla="*/ 3 w 45"/>
                  <a:gd name="T25" fmla="*/ 0 h 107"/>
                  <a:gd name="T26" fmla="*/ 14 w 45"/>
                  <a:gd name="T27" fmla="*/ 17 h 107"/>
                  <a:gd name="T28" fmla="*/ 0 w 45"/>
                  <a:gd name="T29" fmla="*/ 58 h 107"/>
                  <a:gd name="T30" fmla="*/ 0 w 45"/>
                  <a:gd name="T31" fmla="*/ 58 h 107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45"/>
                  <a:gd name="T49" fmla="*/ 0 h 107"/>
                  <a:gd name="T50" fmla="*/ 45 w 45"/>
                  <a:gd name="T51" fmla="*/ 107 h 107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45" h="107">
                    <a:moveTo>
                      <a:pt x="0" y="58"/>
                    </a:moveTo>
                    <a:lnTo>
                      <a:pt x="0" y="58"/>
                    </a:lnTo>
                    <a:lnTo>
                      <a:pt x="6" y="64"/>
                    </a:lnTo>
                    <a:lnTo>
                      <a:pt x="23" y="70"/>
                    </a:lnTo>
                    <a:lnTo>
                      <a:pt x="21" y="90"/>
                    </a:lnTo>
                    <a:lnTo>
                      <a:pt x="36" y="106"/>
                    </a:lnTo>
                    <a:lnTo>
                      <a:pt x="44" y="76"/>
                    </a:lnTo>
                    <a:lnTo>
                      <a:pt x="30" y="56"/>
                    </a:lnTo>
                    <a:lnTo>
                      <a:pt x="34" y="67"/>
                    </a:lnTo>
                    <a:lnTo>
                      <a:pt x="26" y="67"/>
                    </a:lnTo>
                    <a:lnTo>
                      <a:pt x="17" y="39"/>
                    </a:lnTo>
                    <a:lnTo>
                      <a:pt x="16" y="3"/>
                    </a:lnTo>
                    <a:lnTo>
                      <a:pt x="3" y="0"/>
                    </a:lnTo>
                    <a:lnTo>
                      <a:pt x="14" y="17"/>
                    </a:lnTo>
                    <a:lnTo>
                      <a:pt x="0" y="58"/>
                    </a:lnTo>
                  </a:path>
                </a:pathLst>
              </a:custGeom>
              <a:grpFill/>
              <a:ln w="63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pPr>
                  <a:defRPr/>
                </a:pPr>
                <a:endParaRPr lang="en-GB" dirty="0"/>
              </a:p>
            </p:txBody>
          </p:sp>
          <p:sp>
            <p:nvSpPr>
              <p:cNvPr id="144" name="Freeform 143"/>
              <p:cNvSpPr>
                <a:spLocks/>
              </p:cNvSpPr>
              <p:nvPr/>
            </p:nvSpPr>
            <p:spPr bwMode="auto">
              <a:xfrm>
                <a:off x="2916" y="3084"/>
                <a:ext cx="221" cy="208"/>
              </a:xfrm>
              <a:custGeom>
                <a:avLst/>
                <a:gdLst>
                  <a:gd name="T0" fmla="*/ 0 w 221"/>
                  <a:gd name="T1" fmla="*/ 143 h 208"/>
                  <a:gd name="T2" fmla="*/ 0 w 221"/>
                  <a:gd name="T3" fmla="*/ 143 h 208"/>
                  <a:gd name="T4" fmla="*/ 9 w 221"/>
                  <a:gd name="T5" fmla="*/ 129 h 208"/>
                  <a:gd name="T6" fmla="*/ 20 w 221"/>
                  <a:gd name="T7" fmla="*/ 138 h 208"/>
                  <a:gd name="T8" fmla="*/ 89 w 221"/>
                  <a:gd name="T9" fmla="*/ 134 h 208"/>
                  <a:gd name="T10" fmla="*/ 75 w 221"/>
                  <a:gd name="T11" fmla="*/ 0 h 208"/>
                  <a:gd name="T12" fmla="*/ 99 w 221"/>
                  <a:gd name="T13" fmla="*/ 0 h 208"/>
                  <a:gd name="T14" fmla="*/ 208 w 221"/>
                  <a:gd name="T15" fmla="*/ 72 h 208"/>
                  <a:gd name="T16" fmla="*/ 209 w 221"/>
                  <a:gd name="T17" fmla="*/ 85 h 208"/>
                  <a:gd name="T18" fmla="*/ 220 w 221"/>
                  <a:gd name="T19" fmla="*/ 83 h 208"/>
                  <a:gd name="T20" fmla="*/ 220 w 221"/>
                  <a:gd name="T21" fmla="*/ 126 h 208"/>
                  <a:gd name="T22" fmla="*/ 211 w 221"/>
                  <a:gd name="T23" fmla="*/ 135 h 208"/>
                  <a:gd name="T24" fmla="*/ 167 w 221"/>
                  <a:gd name="T25" fmla="*/ 141 h 208"/>
                  <a:gd name="T26" fmla="*/ 111 w 221"/>
                  <a:gd name="T27" fmla="*/ 165 h 208"/>
                  <a:gd name="T28" fmla="*/ 94 w 221"/>
                  <a:gd name="T29" fmla="*/ 204 h 208"/>
                  <a:gd name="T30" fmla="*/ 80 w 221"/>
                  <a:gd name="T31" fmla="*/ 199 h 208"/>
                  <a:gd name="T32" fmla="*/ 56 w 221"/>
                  <a:gd name="T33" fmla="*/ 207 h 208"/>
                  <a:gd name="T34" fmla="*/ 42 w 221"/>
                  <a:gd name="T35" fmla="*/ 174 h 208"/>
                  <a:gd name="T36" fmla="*/ 19 w 221"/>
                  <a:gd name="T37" fmla="*/ 182 h 208"/>
                  <a:gd name="T38" fmla="*/ 10 w 221"/>
                  <a:gd name="T39" fmla="*/ 175 h 208"/>
                  <a:gd name="T40" fmla="*/ 0 w 221"/>
                  <a:gd name="T41" fmla="*/ 143 h 208"/>
                  <a:gd name="T42" fmla="*/ 0 w 221"/>
                  <a:gd name="T43" fmla="*/ 143 h 208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221"/>
                  <a:gd name="T67" fmla="*/ 0 h 208"/>
                  <a:gd name="T68" fmla="*/ 221 w 221"/>
                  <a:gd name="T69" fmla="*/ 208 h 208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221" h="208">
                    <a:moveTo>
                      <a:pt x="0" y="143"/>
                    </a:moveTo>
                    <a:lnTo>
                      <a:pt x="0" y="143"/>
                    </a:lnTo>
                    <a:lnTo>
                      <a:pt x="9" y="129"/>
                    </a:lnTo>
                    <a:lnTo>
                      <a:pt x="20" y="138"/>
                    </a:lnTo>
                    <a:lnTo>
                      <a:pt x="89" y="134"/>
                    </a:lnTo>
                    <a:lnTo>
                      <a:pt x="75" y="0"/>
                    </a:lnTo>
                    <a:lnTo>
                      <a:pt x="99" y="0"/>
                    </a:lnTo>
                    <a:lnTo>
                      <a:pt x="208" y="72"/>
                    </a:lnTo>
                    <a:lnTo>
                      <a:pt x="209" y="85"/>
                    </a:lnTo>
                    <a:lnTo>
                      <a:pt x="220" y="83"/>
                    </a:lnTo>
                    <a:lnTo>
                      <a:pt x="220" y="126"/>
                    </a:lnTo>
                    <a:lnTo>
                      <a:pt x="211" y="135"/>
                    </a:lnTo>
                    <a:lnTo>
                      <a:pt x="167" y="141"/>
                    </a:lnTo>
                    <a:lnTo>
                      <a:pt x="111" y="165"/>
                    </a:lnTo>
                    <a:lnTo>
                      <a:pt x="94" y="204"/>
                    </a:lnTo>
                    <a:lnTo>
                      <a:pt x="80" y="199"/>
                    </a:lnTo>
                    <a:lnTo>
                      <a:pt x="56" y="207"/>
                    </a:lnTo>
                    <a:lnTo>
                      <a:pt x="42" y="174"/>
                    </a:lnTo>
                    <a:lnTo>
                      <a:pt x="19" y="182"/>
                    </a:lnTo>
                    <a:lnTo>
                      <a:pt x="10" y="175"/>
                    </a:lnTo>
                    <a:lnTo>
                      <a:pt x="0" y="143"/>
                    </a:lnTo>
                  </a:path>
                </a:pathLst>
              </a:custGeom>
              <a:grpFill/>
              <a:ln w="63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pPr>
                  <a:defRPr/>
                </a:pPr>
                <a:endParaRPr lang="en-GB" dirty="0"/>
              </a:p>
            </p:txBody>
          </p:sp>
          <p:sp>
            <p:nvSpPr>
              <p:cNvPr id="145" name="Freeform 144"/>
              <p:cNvSpPr>
                <a:spLocks/>
              </p:cNvSpPr>
              <p:nvPr/>
            </p:nvSpPr>
            <p:spPr bwMode="auto">
              <a:xfrm>
                <a:off x="2849" y="3051"/>
                <a:ext cx="167" cy="177"/>
              </a:xfrm>
              <a:custGeom>
                <a:avLst/>
                <a:gdLst>
                  <a:gd name="T0" fmla="*/ 0 w 167"/>
                  <a:gd name="T1" fmla="*/ 89 h 177"/>
                  <a:gd name="T2" fmla="*/ 0 w 167"/>
                  <a:gd name="T3" fmla="*/ 89 h 177"/>
                  <a:gd name="T4" fmla="*/ 10 w 167"/>
                  <a:gd name="T5" fmla="*/ 99 h 177"/>
                  <a:gd name="T6" fmla="*/ 13 w 167"/>
                  <a:gd name="T7" fmla="*/ 125 h 177"/>
                  <a:gd name="T8" fmla="*/ 5 w 167"/>
                  <a:gd name="T9" fmla="*/ 158 h 177"/>
                  <a:gd name="T10" fmla="*/ 36 w 167"/>
                  <a:gd name="T11" fmla="*/ 151 h 177"/>
                  <a:gd name="T12" fmla="*/ 67 w 167"/>
                  <a:gd name="T13" fmla="*/ 176 h 177"/>
                  <a:gd name="T14" fmla="*/ 76 w 167"/>
                  <a:gd name="T15" fmla="*/ 162 h 177"/>
                  <a:gd name="T16" fmla="*/ 87 w 167"/>
                  <a:gd name="T17" fmla="*/ 171 h 177"/>
                  <a:gd name="T18" fmla="*/ 156 w 167"/>
                  <a:gd name="T19" fmla="*/ 167 h 177"/>
                  <a:gd name="T20" fmla="*/ 142 w 167"/>
                  <a:gd name="T21" fmla="*/ 33 h 177"/>
                  <a:gd name="T22" fmla="*/ 166 w 167"/>
                  <a:gd name="T23" fmla="*/ 33 h 177"/>
                  <a:gd name="T24" fmla="*/ 115 w 167"/>
                  <a:gd name="T25" fmla="*/ 0 h 177"/>
                  <a:gd name="T26" fmla="*/ 114 w 167"/>
                  <a:gd name="T27" fmla="*/ 18 h 177"/>
                  <a:gd name="T28" fmla="*/ 70 w 167"/>
                  <a:gd name="T29" fmla="*/ 17 h 177"/>
                  <a:gd name="T30" fmla="*/ 70 w 167"/>
                  <a:gd name="T31" fmla="*/ 54 h 177"/>
                  <a:gd name="T32" fmla="*/ 54 w 167"/>
                  <a:gd name="T33" fmla="*/ 60 h 177"/>
                  <a:gd name="T34" fmla="*/ 55 w 167"/>
                  <a:gd name="T35" fmla="*/ 83 h 177"/>
                  <a:gd name="T36" fmla="*/ 0 w 167"/>
                  <a:gd name="T37" fmla="*/ 89 h 177"/>
                  <a:gd name="T38" fmla="*/ 0 w 167"/>
                  <a:gd name="T39" fmla="*/ 89 h 177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167"/>
                  <a:gd name="T61" fmla="*/ 0 h 177"/>
                  <a:gd name="T62" fmla="*/ 167 w 167"/>
                  <a:gd name="T63" fmla="*/ 177 h 177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167" h="177">
                    <a:moveTo>
                      <a:pt x="0" y="89"/>
                    </a:moveTo>
                    <a:lnTo>
                      <a:pt x="0" y="89"/>
                    </a:lnTo>
                    <a:lnTo>
                      <a:pt x="10" y="99"/>
                    </a:lnTo>
                    <a:lnTo>
                      <a:pt x="13" y="125"/>
                    </a:lnTo>
                    <a:lnTo>
                      <a:pt x="5" y="158"/>
                    </a:lnTo>
                    <a:lnTo>
                      <a:pt x="36" y="151"/>
                    </a:lnTo>
                    <a:lnTo>
                      <a:pt x="67" y="176"/>
                    </a:lnTo>
                    <a:lnTo>
                      <a:pt x="76" y="162"/>
                    </a:lnTo>
                    <a:lnTo>
                      <a:pt x="87" y="171"/>
                    </a:lnTo>
                    <a:lnTo>
                      <a:pt x="156" y="167"/>
                    </a:lnTo>
                    <a:lnTo>
                      <a:pt x="142" y="33"/>
                    </a:lnTo>
                    <a:lnTo>
                      <a:pt x="166" y="33"/>
                    </a:lnTo>
                    <a:lnTo>
                      <a:pt x="115" y="0"/>
                    </a:lnTo>
                    <a:lnTo>
                      <a:pt x="114" y="18"/>
                    </a:lnTo>
                    <a:lnTo>
                      <a:pt x="70" y="17"/>
                    </a:lnTo>
                    <a:lnTo>
                      <a:pt x="70" y="54"/>
                    </a:lnTo>
                    <a:lnTo>
                      <a:pt x="54" y="60"/>
                    </a:lnTo>
                    <a:lnTo>
                      <a:pt x="55" y="83"/>
                    </a:lnTo>
                    <a:lnTo>
                      <a:pt x="0" y="89"/>
                    </a:lnTo>
                  </a:path>
                </a:pathLst>
              </a:custGeom>
              <a:grpFill/>
              <a:ln w="63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pPr>
                  <a:defRPr/>
                </a:pPr>
                <a:endParaRPr lang="en-GB" dirty="0"/>
              </a:p>
            </p:txBody>
          </p:sp>
          <p:sp>
            <p:nvSpPr>
              <p:cNvPr id="146" name="Freeform 145"/>
              <p:cNvSpPr>
                <a:spLocks/>
              </p:cNvSpPr>
              <p:nvPr/>
            </p:nvSpPr>
            <p:spPr bwMode="auto">
              <a:xfrm>
                <a:off x="2903" y="2925"/>
                <a:ext cx="161" cy="122"/>
              </a:xfrm>
              <a:custGeom>
                <a:avLst/>
                <a:gdLst>
                  <a:gd name="T0" fmla="*/ 0 w 161"/>
                  <a:gd name="T1" fmla="*/ 119 h 122"/>
                  <a:gd name="T2" fmla="*/ 0 w 161"/>
                  <a:gd name="T3" fmla="*/ 119 h 122"/>
                  <a:gd name="T4" fmla="*/ 40 w 161"/>
                  <a:gd name="T5" fmla="*/ 96 h 122"/>
                  <a:gd name="T6" fmla="*/ 54 w 161"/>
                  <a:gd name="T7" fmla="*/ 48 h 122"/>
                  <a:gd name="T8" fmla="*/ 88 w 161"/>
                  <a:gd name="T9" fmla="*/ 24 h 122"/>
                  <a:gd name="T10" fmla="*/ 99 w 161"/>
                  <a:gd name="T11" fmla="*/ 0 h 122"/>
                  <a:gd name="T12" fmla="*/ 148 w 161"/>
                  <a:gd name="T13" fmla="*/ 8 h 122"/>
                  <a:gd name="T14" fmla="*/ 160 w 161"/>
                  <a:gd name="T15" fmla="*/ 53 h 122"/>
                  <a:gd name="T16" fmla="*/ 139 w 161"/>
                  <a:gd name="T17" fmla="*/ 54 h 122"/>
                  <a:gd name="T18" fmla="*/ 127 w 161"/>
                  <a:gd name="T19" fmla="*/ 59 h 122"/>
                  <a:gd name="T20" fmla="*/ 129 w 161"/>
                  <a:gd name="T21" fmla="*/ 71 h 122"/>
                  <a:gd name="T22" fmla="*/ 67 w 161"/>
                  <a:gd name="T23" fmla="*/ 98 h 122"/>
                  <a:gd name="T24" fmla="*/ 60 w 161"/>
                  <a:gd name="T25" fmla="*/ 121 h 122"/>
                  <a:gd name="T26" fmla="*/ 0 w 161"/>
                  <a:gd name="T27" fmla="*/ 119 h 122"/>
                  <a:gd name="T28" fmla="*/ 0 w 161"/>
                  <a:gd name="T29" fmla="*/ 119 h 122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61"/>
                  <a:gd name="T46" fmla="*/ 0 h 122"/>
                  <a:gd name="T47" fmla="*/ 161 w 161"/>
                  <a:gd name="T48" fmla="*/ 122 h 122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61" h="122">
                    <a:moveTo>
                      <a:pt x="0" y="119"/>
                    </a:moveTo>
                    <a:lnTo>
                      <a:pt x="0" y="119"/>
                    </a:lnTo>
                    <a:lnTo>
                      <a:pt x="40" y="96"/>
                    </a:lnTo>
                    <a:lnTo>
                      <a:pt x="54" y="48"/>
                    </a:lnTo>
                    <a:lnTo>
                      <a:pt x="88" y="24"/>
                    </a:lnTo>
                    <a:lnTo>
                      <a:pt x="99" y="0"/>
                    </a:lnTo>
                    <a:lnTo>
                      <a:pt x="148" y="8"/>
                    </a:lnTo>
                    <a:lnTo>
                      <a:pt x="160" y="53"/>
                    </a:lnTo>
                    <a:lnTo>
                      <a:pt x="139" y="54"/>
                    </a:lnTo>
                    <a:lnTo>
                      <a:pt x="127" y="59"/>
                    </a:lnTo>
                    <a:lnTo>
                      <a:pt x="129" y="71"/>
                    </a:lnTo>
                    <a:lnTo>
                      <a:pt x="67" y="98"/>
                    </a:lnTo>
                    <a:lnTo>
                      <a:pt x="60" y="121"/>
                    </a:lnTo>
                    <a:lnTo>
                      <a:pt x="0" y="119"/>
                    </a:lnTo>
                  </a:path>
                </a:pathLst>
              </a:custGeom>
              <a:grpFill/>
              <a:ln w="63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pPr>
                  <a:defRPr/>
                </a:pPr>
                <a:endParaRPr lang="en-GB" dirty="0"/>
              </a:p>
            </p:txBody>
          </p:sp>
          <p:sp>
            <p:nvSpPr>
              <p:cNvPr id="147" name="Freeform 146"/>
              <p:cNvSpPr>
                <a:spLocks/>
              </p:cNvSpPr>
              <p:nvPr/>
            </p:nvSpPr>
            <p:spPr bwMode="auto">
              <a:xfrm>
                <a:off x="3489" y="3572"/>
                <a:ext cx="145" cy="228"/>
              </a:xfrm>
              <a:custGeom>
                <a:avLst/>
                <a:gdLst>
                  <a:gd name="T0" fmla="*/ 0 w 145"/>
                  <a:gd name="T1" fmla="*/ 63 h 228"/>
                  <a:gd name="T2" fmla="*/ 0 w 145"/>
                  <a:gd name="T3" fmla="*/ 63 h 228"/>
                  <a:gd name="T4" fmla="*/ 4 w 145"/>
                  <a:gd name="T5" fmla="*/ 70 h 228"/>
                  <a:gd name="T6" fmla="*/ 38 w 145"/>
                  <a:gd name="T7" fmla="*/ 81 h 228"/>
                  <a:gd name="T8" fmla="*/ 41 w 145"/>
                  <a:gd name="T9" fmla="*/ 95 h 228"/>
                  <a:gd name="T10" fmla="*/ 39 w 145"/>
                  <a:gd name="T11" fmla="*/ 131 h 228"/>
                  <a:gd name="T12" fmla="*/ 21 w 145"/>
                  <a:gd name="T13" fmla="*/ 168 h 228"/>
                  <a:gd name="T14" fmla="*/ 26 w 145"/>
                  <a:gd name="T15" fmla="*/ 213 h 228"/>
                  <a:gd name="T16" fmla="*/ 28 w 145"/>
                  <a:gd name="T17" fmla="*/ 227 h 228"/>
                  <a:gd name="T18" fmla="*/ 39 w 145"/>
                  <a:gd name="T19" fmla="*/ 227 h 228"/>
                  <a:gd name="T20" fmla="*/ 39 w 145"/>
                  <a:gd name="T21" fmla="*/ 212 h 228"/>
                  <a:gd name="T22" fmla="*/ 74 w 145"/>
                  <a:gd name="T23" fmla="*/ 191 h 228"/>
                  <a:gd name="T24" fmla="*/ 64 w 145"/>
                  <a:gd name="T25" fmla="*/ 131 h 228"/>
                  <a:gd name="T26" fmla="*/ 143 w 145"/>
                  <a:gd name="T27" fmla="*/ 70 h 228"/>
                  <a:gd name="T28" fmla="*/ 144 w 145"/>
                  <a:gd name="T29" fmla="*/ 0 h 228"/>
                  <a:gd name="T30" fmla="*/ 124 w 145"/>
                  <a:gd name="T31" fmla="*/ 12 h 228"/>
                  <a:gd name="T32" fmla="*/ 69 w 145"/>
                  <a:gd name="T33" fmla="*/ 15 h 228"/>
                  <a:gd name="T34" fmla="*/ 68 w 145"/>
                  <a:gd name="T35" fmla="*/ 41 h 228"/>
                  <a:gd name="T36" fmla="*/ 82 w 145"/>
                  <a:gd name="T37" fmla="*/ 61 h 228"/>
                  <a:gd name="T38" fmla="*/ 74 w 145"/>
                  <a:gd name="T39" fmla="*/ 91 h 228"/>
                  <a:gd name="T40" fmla="*/ 59 w 145"/>
                  <a:gd name="T41" fmla="*/ 75 h 228"/>
                  <a:gd name="T42" fmla="*/ 61 w 145"/>
                  <a:gd name="T43" fmla="*/ 55 h 228"/>
                  <a:gd name="T44" fmla="*/ 44 w 145"/>
                  <a:gd name="T45" fmla="*/ 49 h 228"/>
                  <a:gd name="T46" fmla="*/ 0 w 145"/>
                  <a:gd name="T47" fmla="*/ 63 h 228"/>
                  <a:gd name="T48" fmla="*/ 0 w 145"/>
                  <a:gd name="T49" fmla="*/ 63 h 228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145"/>
                  <a:gd name="T76" fmla="*/ 0 h 228"/>
                  <a:gd name="T77" fmla="*/ 145 w 145"/>
                  <a:gd name="T78" fmla="*/ 228 h 228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145" h="228">
                    <a:moveTo>
                      <a:pt x="0" y="63"/>
                    </a:moveTo>
                    <a:lnTo>
                      <a:pt x="0" y="63"/>
                    </a:lnTo>
                    <a:lnTo>
                      <a:pt x="4" y="70"/>
                    </a:lnTo>
                    <a:lnTo>
                      <a:pt x="38" y="81"/>
                    </a:lnTo>
                    <a:lnTo>
                      <a:pt x="41" y="95"/>
                    </a:lnTo>
                    <a:lnTo>
                      <a:pt x="39" y="131"/>
                    </a:lnTo>
                    <a:lnTo>
                      <a:pt x="21" y="168"/>
                    </a:lnTo>
                    <a:lnTo>
                      <a:pt x="26" y="213"/>
                    </a:lnTo>
                    <a:lnTo>
                      <a:pt x="28" y="227"/>
                    </a:lnTo>
                    <a:lnTo>
                      <a:pt x="39" y="227"/>
                    </a:lnTo>
                    <a:lnTo>
                      <a:pt x="39" y="212"/>
                    </a:lnTo>
                    <a:lnTo>
                      <a:pt x="74" y="191"/>
                    </a:lnTo>
                    <a:lnTo>
                      <a:pt x="64" y="131"/>
                    </a:lnTo>
                    <a:lnTo>
                      <a:pt x="143" y="70"/>
                    </a:lnTo>
                    <a:lnTo>
                      <a:pt x="144" y="0"/>
                    </a:lnTo>
                    <a:lnTo>
                      <a:pt x="124" y="12"/>
                    </a:lnTo>
                    <a:lnTo>
                      <a:pt x="69" y="15"/>
                    </a:lnTo>
                    <a:lnTo>
                      <a:pt x="68" y="41"/>
                    </a:lnTo>
                    <a:lnTo>
                      <a:pt x="82" y="61"/>
                    </a:lnTo>
                    <a:lnTo>
                      <a:pt x="74" y="91"/>
                    </a:lnTo>
                    <a:lnTo>
                      <a:pt x="59" y="75"/>
                    </a:lnTo>
                    <a:lnTo>
                      <a:pt x="61" y="55"/>
                    </a:lnTo>
                    <a:lnTo>
                      <a:pt x="44" y="49"/>
                    </a:lnTo>
                    <a:lnTo>
                      <a:pt x="0" y="63"/>
                    </a:lnTo>
                  </a:path>
                </a:pathLst>
              </a:custGeom>
              <a:grpFill/>
              <a:ln w="63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pPr>
                  <a:defRPr/>
                </a:pPr>
                <a:endParaRPr lang="en-GB" dirty="0"/>
              </a:p>
            </p:txBody>
          </p:sp>
          <p:sp>
            <p:nvSpPr>
              <p:cNvPr id="148" name="Freeform 147"/>
              <p:cNvSpPr>
                <a:spLocks/>
              </p:cNvSpPr>
              <p:nvPr/>
            </p:nvSpPr>
            <p:spPr bwMode="auto">
              <a:xfrm>
                <a:off x="3083" y="3105"/>
                <a:ext cx="217" cy="166"/>
              </a:xfrm>
              <a:custGeom>
                <a:avLst/>
                <a:gdLst>
                  <a:gd name="T0" fmla="*/ 0 w 217"/>
                  <a:gd name="T1" fmla="*/ 120 h 166"/>
                  <a:gd name="T2" fmla="*/ 0 w 217"/>
                  <a:gd name="T3" fmla="*/ 120 h 166"/>
                  <a:gd name="T4" fmla="*/ 3 w 217"/>
                  <a:gd name="T5" fmla="*/ 133 h 166"/>
                  <a:gd name="T6" fmla="*/ 29 w 217"/>
                  <a:gd name="T7" fmla="*/ 162 h 166"/>
                  <a:gd name="T8" fmla="*/ 36 w 217"/>
                  <a:gd name="T9" fmla="*/ 155 h 166"/>
                  <a:gd name="T10" fmla="*/ 47 w 217"/>
                  <a:gd name="T11" fmla="*/ 165 h 166"/>
                  <a:gd name="T12" fmla="*/ 63 w 217"/>
                  <a:gd name="T13" fmla="*/ 136 h 166"/>
                  <a:gd name="T14" fmla="*/ 125 w 217"/>
                  <a:gd name="T15" fmla="*/ 151 h 166"/>
                  <a:gd name="T16" fmla="*/ 178 w 217"/>
                  <a:gd name="T17" fmla="*/ 136 h 166"/>
                  <a:gd name="T18" fmla="*/ 180 w 217"/>
                  <a:gd name="T19" fmla="*/ 129 h 166"/>
                  <a:gd name="T20" fmla="*/ 208 w 217"/>
                  <a:gd name="T21" fmla="*/ 93 h 166"/>
                  <a:gd name="T22" fmla="*/ 216 w 217"/>
                  <a:gd name="T23" fmla="*/ 44 h 166"/>
                  <a:gd name="T24" fmla="*/ 202 w 217"/>
                  <a:gd name="T25" fmla="*/ 28 h 166"/>
                  <a:gd name="T26" fmla="*/ 202 w 217"/>
                  <a:gd name="T27" fmla="*/ 6 h 166"/>
                  <a:gd name="T28" fmla="*/ 157 w 217"/>
                  <a:gd name="T29" fmla="*/ 0 h 166"/>
                  <a:gd name="T30" fmla="*/ 74 w 217"/>
                  <a:gd name="T31" fmla="*/ 57 h 166"/>
                  <a:gd name="T32" fmla="*/ 53 w 217"/>
                  <a:gd name="T33" fmla="*/ 62 h 166"/>
                  <a:gd name="T34" fmla="*/ 53 w 217"/>
                  <a:gd name="T35" fmla="*/ 105 h 166"/>
                  <a:gd name="T36" fmla="*/ 44 w 217"/>
                  <a:gd name="T37" fmla="*/ 114 h 166"/>
                  <a:gd name="T38" fmla="*/ 0 w 217"/>
                  <a:gd name="T39" fmla="*/ 120 h 166"/>
                  <a:gd name="T40" fmla="*/ 0 w 217"/>
                  <a:gd name="T41" fmla="*/ 120 h 16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217"/>
                  <a:gd name="T64" fmla="*/ 0 h 166"/>
                  <a:gd name="T65" fmla="*/ 217 w 217"/>
                  <a:gd name="T66" fmla="*/ 166 h 16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217" h="166">
                    <a:moveTo>
                      <a:pt x="0" y="120"/>
                    </a:moveTo>
                    <a:lnTo>
                      <a:pt x="0" y="120"/>
                    </a:lnTo>
                    <a:lnTo>
                      <a:pt x="3" y="133"/>
                    </a:lnTo>
                    <a:lnTo>
                      <a:pt x="29" y="162"/>
                    </a:lnTo>
                    <a:lnTo>
                      <a:pt x="36" y="155"/>
                    </a:lnTo>
                    <a:lnTo>
                      <a:pt x="47" y="165"/>
                    </a:lnTo>
                    <a:lnTo>
                      <a:pt x="63" y="136"/>
                    </a:lnTo>
                    <a:lnTo>
                      <a:pt x="125" y="151"/>
                    </a:lnTo>
                    <a:lnTo>
                      <a:pt x="178" y="136"/>
                    </a:lnTo>
                    <a:lnTo>
                      <a:pt x="180" y="129"/>
                    </a:lnTo>
                    <a:lnTo>
                      <a:pt x="208" y="93"/>
                    </a:lnTo>
                    <a:lnTo>
                      <a:pt x="216" y="44"/>
                    </a:lnTo>
                    <a:lnTo>
                      <a:pt x="202" y="28"/>
                    </a:lnTo>
                    <a:lnTo>
                      <a:pt x="202" y="6"/>
                    </a:lnTo>
                    <a:lnTo>
                      <a:pt x="157" y="0"/>
                    </a:lnTo>
                    <a:lnTo>
                      <a:pt x="74" y="57"/>
                    </a:lnTo>
                    <a:lnTo>
                      <a:pt x="53" y="62"/>
                    </a:lnTo>
                    <a:lnTo>
                      <a:pt x="53" y="105"/>
                    </a:lnTo>
                    <a:lnTo>
                      <a:pt x="44" y="114"/>
                    </a:lnTo>
                    <a:lnTo>
                      <a:pt x="0" y="120"/>
                    </a:lnTo>
                  </a:path>
                </a:pathLst>
              </a:custGeom>
              <a:grpFill/>
              <a:ln w="63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pPr>
                  <a:defRPr/>
                </a:pPr>
                <a:endParaRPr lang="en-GB" dirty="0"/>
              </a:p>
            </p:txBody>
          </p:sp>
          <p:sp>
            <p:nvSpPr>
              <p:cNvPr id="149" name="Freeform 148"/>
              <p:cNvSpPr>
                <a:spLocks/>
              </p:cNvSpPr>
              <p:nvPr/>
            </p:nvSpPr>
            <p:spPr bwMode="auto">
              <a:xfrm>
                <a:off x="3119" y="3241"/>
                <a:ext cx="159" cy="132"/>
              </a:xfrm>
              <a:custGeom>
                <a:avLst/>
                <a:gdLst>
                  <a:gd name="T0" fmla="*/ 0 w 159"/>
                  <a:gd name="T1" fmla="*/ 102 h 132"/>
                  <a:gd name="T2" fmla="*/ 0 w 159"/>
                  <a:gd name="T3" fmla="*/ 102 h 132"/>
                  <a:gd name="T4" fmla="*/ 11 w 159"/>
                  <a:gd name="T5" fmla="*/ 29 h 132"/>
                  <a:gd name="T6" fmla="*/ 27 w 159"/>
                  <a:gd name="T7" fmla="*/ 0 h 132"/>
                  <a:gd name="T8" fmla="*/ 89 w 159"/>
                  <a:gd name="T9" fmla="*/ 15 h 132"/>
                  <a:gd name="T10" fmla="*/ 142 w 159"/>
                  <a:gd name="T11" fmla="*/ 0 h 132"/>
                  <a:gd name="T12" fmla="*/ 153 w 159"/>
                  <a:gd name="T13" fmla="*/ 17 h 132"/>
                  <a:gd name="T14" fmla="*/ 158 w 159"/>
                  <a:gd name="T15" fmla="*/ 29 h 132"/>
                  <a:gd name="T16" fmla="*/ 144 w 159"/>
                  <a:gd name="T17" fmla="*/ 40 h 132"/>
                  <a:gd name="T18" fmla="*/ 116 w 159"/>
                  <a:gd name="T19" fmla="*/ 99 h 132"/>
                  <a:gd name="T20" fmla="*/ 90 w 159"/>
                  <a:gd name="T21" fmla="*/ 95 h 132"/>
                  <a:gd name="T22" fmla="*/ 76 w 159"/>
                  <a:gd name="T23" fmla="*/ 124 h 132"/>
                  <a:gd name="T24" fmla="*/ 45 w 159"/>
                  <a:gd name="T25" fmla="*/ 131 h 132"/>
                  <a:gd name="T26" fmla="*/ 27 w 159"/>
                  <a:gd name="T27" fmla="*/ 106 h 132"/>
                  <a:gd name="T28" fmla="*/ 0 w 159"/>
                  <a:gd name="T29" fmla="*/ 102 h 132"/>
                  <a:gd name="T30" fmla="*/ 0 w 159"/>
                  <a:gd name="T31" fmla="*/ 102 h 132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159"/>
                  <a:gd name="T49" fmla="*/ 0 h 132"/>
                  <a:gd name="T50" fmla="*/ 159 w 159"/>
                  <a:gd name="T51" fmla="*/ 132 h 132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159" h="132">
                    <a:moveTo>
                      <a:pt x="0" y="102"/>
                    </a:moveTo>
                    <a:lnTo>
                      <a:pt x="0" y="102"/>
                    </a:lnTo>
                    <a:lnTo>
                      <a:pt x="11" y="29"/>
                    </a:lnTo>
                    <a:lnTo>
                      <a:pt x="27" y="0"/>
                    </a:lnTo>
                    <a:lnTo>
                      <a:pt x="89" y="15"/>
                    </a:lnTo>
                    <a:lnTo>
                      <a:pt x="142" y="0"/>
                    </a:lnTo>
                    <a:lnTo>
                      <a:pt x="153" y="17"/>
                    </a:lnTo>
                    <a:lnTo>
                      <a:pt x="158" y="29"/>
                    </a:lnTo>
                    <a:lnTo>
                      <a:pt x="144" y="40"/>
                    </a:lnTo>
                    <a:lnTo>
                      <a:pt x="116" y="99"/>
                    </a:lnTo>
                    <a:lnTo>
                      <a:pt x="90" y="95"/>
                    </a:lnTo>
                    <a:lnTo>
                      <a:pt x="76" y="124"/>
                    </a:lnTo>
                    <a:lnTo>
                      <a:pt x="45" y="131"/>
                    </a:lnTo>
                    <a:lnTo>
                      <a:pt x="27" y="106"/>
                    </a:lnTo>
                    <a:lnTo>
                      <a:pt x="0" y="102"/>
                    </a:lnTo>
                  </a:path>
                </a:pathLst>
              </a:custGeom>
              <a:grpFill/>
              <a:ln w="63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pPr>
                  <a:defRPr/>
                </a:pPr>
                <a:endParaRPr lang="en-GB" dirty="0"/>
              </a:p>
            </p:txBody>
          </p:sp>
          <p:sp>
            <p:nvSpPr>
              <p:cNvPr id="150" name="Freeform 149"/>
              <p:cNvSpPr>
                <a:spLocks/>
              </p:cNvSpPr>
              <p:nvPr/>
            </p:nvSpPr>
            <p:spPr bwMode="auto">
              <a:xfrm>
                <a:off x="2852" y="3256"/>
                <a:ext cx="42" cy="26"/>
              </a:xfrm>
              <a:custGeom>
                <a:avLst/>
                <a:gdLst>
                  <a:gd name="T0" fmla="*/ 0 w 42"/>
                  <a:gd name="T1" fmla="*/ 3 h 26"/>
                  <a:gd name="T2" fmla="*/ 0 w 42"/>
                  <a:gd name="T3" fmla="*/ 3 h 26"/>
                  <a:gd name="T4" fmla="*/ 12 w 42"/>
                  <a:gd name="T5" fmla="*/ 14 h 26"/>
                  <a:gd name="T6" fmla="*/ 25 w 42"/>
                  <a:gd name="T7" fmla="*/ 11 h 26"/>
                  <a:gd name="T8" fmla="*/ 18 w 42"/>
                  <a:gd name="T9" fmla="*/ 14 h 26"/>
                  <a:gd name="T10" fmla="*/ 24 w 42"/>
                  <a:gd name="T11" fmla="*/ 25 h 26"/>
                  <a:gd name="T12" fmla="*/ 41 w 42"/>
                  <a:gd name="T13" fmla="*/ 14 h 26"/>
                  <a:gd name="T14" fmla="*/ 41 w 42"/>
                  <a:gd name="T15" fmla="*/ 0 h 26"/>
                  <a:gd name="T16" fmla="*/ 0 w 42"/>
                  <a:gd name="T17" fmla="*/ 3 h 26"/>
                  <a:gd name="T18" fmla="*/ 0 w 42"/>
                  <a:gd name="T19" fmla="*/ 3 h 2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42"/>
                  <a:gd name="T31" fmla="*/ 0 h 26"/>
                  <a:gd name="T32" fmla="*/ 42 w 42"/>
                  <a:gd name="T33" fmla="*/ 26 h 2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42" h="26">
                    <a:moveTo>
                      <a:pt x="0" y="3"/>
                    </a:moveTo>
                    <a:lnTo>
                      <a:pt x="0" y="3"/>
                    </a:lnTo>
                    <a:lnTo>
                      <a:pt x="12" y="14"/>
                    </a:lnTo>
                    <a:lnTo>
                      <a:pt x="25" y="11"/>
                    </a:lnTo>
                    <a:lnTo>
                      <a:pt x="18" y="14"/>
                    </a:lnTo>
                    <a:lnTo>
                      <a:pt x="24" y="25"/>
                    </a:lnTo>
                    <a:lnTo>
                      <a:pt x="41" y="14"/>
                    </a:lnTo>
                    <a:lnTo>
                      <a:pt x="41" y="0"/>
                    </a:lnTo>
                    <a:lnTo>
                      <a:pt x="0" y="3"/>
                    </a:lnTo>
                  </a:path>
                </a:pathLst>
              </a:custGeom>
              <a:grpFill/>
              <a:ln w="63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pPr>
                  <a:defRPr/>
                </a:pPr>
                <a:endParaRPr lang="en-GB" dirty="0"/>
              </a:p>
            </p:txBody>
          </p:sp>
          <p:sp>
            <p:nvSpPr>
              <p:cNvPr id="151" name="Freeform 150"/>
              <p:cNvSpPr>
                <a:spLocks/>
              </p:cNvSpPr>
              <p:nvPr/>
            </p:nvSpPr>
            <p:spPr bwMode="auto">
              <a:xfrm>
                <a:off x="3773" y="3068"/>
                <a:ext cx="9" cy="23"/>
              </a:xfrm>
              <a:custGeom>
                <a:avLst/>
                <a:gdLst>
                  <a:gd name="T0" fmla="*/ 0 w 9"/>
                  <a:gd name="T1" fmla="*/ 18 h 23"/>
                  <a:gd name="T2" fmla="*/ 0 w 9"/>
                  <a:gd name="T3" fmla="*/ 18 h 23"/>
                  <a:gd name="T4" fmla="*/ 4 w 9"/>
                  <a:gd name="T5" fmla="*/ 22 h 23"/>
                  <a:gd name="T6" fmla="*/ 8 w 9"/>
                  <a:gd name="T7" fmla="*/ 21 h 23"/>
                  <a:gd name="T8" fmla="*/ 5 w 9"/>
                  <a:gd name="T9" fmla="*/ 0 h 23"/>
                  <a:gd name="T10" fmla="*/ 0 w 9"/>
                  <a:gd name="T11" fmla="*/ 18 h 23"/>
                  <a:gd name="T12" fmla="*/ 0 w 9"/>
                  <a:gd name="T13" fmla="*/ 18 h 2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9"/>
                  <a:gd name="T22" fmla="*/ 0 h 23"/>
                  <a:gd name="T23" fmla="*/ 9 w 9"/>
                  <a:gd name="T24" fmla="*/ 23 h 2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9" h="23">
                    <a:moveTo>
                      <a:pt x="0" y="18"/>
                    </a:moveTo>
                    <a:lnTo>
                      <a:pt x="0" y="18"/>
                    </a:lnTo>
                    <a:lnTo>
                      <a:pt x="4" y="22"/>
                    </a:lnTo>
                    <a:lnTo>
                      <a:pt x="8" y="21"/>
                    </a:lnTo>
                    <a:lnTo>
                      <a:pt x="5" y="0"/>
                    </a:lnTo>
                    <a:lnTo>
                      <a:pt x="0" y="18"/>
                    </a:lnTo>
                  </a:path>
                </a:pathLst>
              </a:custGeom>
              <a:grpFill/>
              <a:ln w="63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pPr>
                  <a:defRPr/>
                </a:pPr>
                <a:endParaRPr lang="en-GB" dirty="0"/>
              </a:p>
            </p:txBody>
          </p:sp>
          <p:sp>
            <p:nvSpPr>
              <p:cNvPr id="152" name="Freeform 151"/>
              <p:cNvSpPr>
                <a:spLocks/>
              </p:cNvSpPr>
              <p:nvPr/>
            </p:nvSpPr>
            <p:spPr bwMode="auto">
              <a:xfrm>
                <a:off x="3477" y="3443"/>
                <a:ext cx="24" cy="23"/>
              </a:xfrm>
              <a:custGeom>
                <a:avLst/>
                <a:gdLst>
                  <a:gd name="T0" fmla="*/ 0 w 24"/>
                  <a:gd name="T1" fmla="*/ 22 h 23"/>
                  <a:gd name="T2" fmla="*/ 0 w 24"/>
                  <a:gd name="T3" fmla="*/ 22 h 23"/>
                  <a:gd name="T4" fmla="*/ 9 w 24"/>
                  <a:gd name="T5" fmla="*/ 4 h 23"/>
                  <a:gd name="T6" fmla="*/ 20 w 24"/>
                  <a:gd name="T7" fmla="*/ 0 h 23"/>
                  <a:gd name="T8" fmla="*/ 23 w 24"/>
                  <a:gd name="T9" fmla="*/ 18 h 23"/>
                  <a:gd name="T10" fmla="*/ 0 w 24"/>
                  <a:gd name="T11" fmla="*/ 22 h 23"/>
                  <a:gd name="T12" fmla="*/ 0 w 24"/>
                  <a:gd name="T13" fmla="*/ 22 h 2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4"/>
                  <a:gd name="T22" fmla="*/ 0 h 23"/>
                  <a:gd name="T23" fmla="*/ 24 w 24"/>
                  <a:gd name="T24" fmla="*/ 23 h 2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4" h="23">
                    <a:moveTo>
                      <a:pt x="0" y="22"/>
                    </a:moveTo>
                    <a:lnTo>
                      <a:pt x="0" y="22"/>
                    </a:lnTo>
                    <a:lnTo>
                      <a:pt x="9" y="4"/>
                    </a:lnTo>
                    <a:lnTo>
                      <a:pt x="20" y="0"/>
                    </a:lnTo>
                    <a:lnTo>
                      <a:pt x="23" y="18"/>
                    </a:lnTo>
                    <a:lnTo>
                      <a:pt x="0" y="22"/>
                    </a:lnTo>
                  </a:path>
                </a:pathLst>
              </a:custGeom>
              <a:grpFill/>
              <a:ln w="63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pPr>
                  <a:defRPr/>
                </a:pPr>
                <a:endParaRPr lang="en-GB" dirty="0"/>
              </a:p>
            </p:txBody>
          </p:sp>
          <p:sp>
            <p:nvSpPr>
              <p:cNvPr id="153" name="Freeform 152"/>
              <p:cNvSpPr>
                <a:spLocks/>
              </p:cNvSpPr>
              <p:nvPr/>
            </p:nvSpPr>
            <p:spPr bwMode="auto">
              <a:xfrm>
                <a:off x="2841" y="3202"/>
                <a:ext cx="86" cy="58"/>
              </a:xfrm>
              <a:custGeom>
                <a:avLst/>
                <a:gdLst>
                  <a:gd name="T0" fmla="*/ 0 w 86"/>
                  <a:gd name="T1" fmla="*/ 25 h 58"/>
                  <a:gd name="T2" fmla="*/ 0 w 86"/>
                  <a:gd name="T3" fmla="*/ 25 h 58"/>
                  <a:gd name="T4" fmla="*/ 13 w 86"/>
                  <a:gd name="T5" fmla="*/ 42 h 58"/>
                  <a:gd name="T6" fmla="*/ 52 w 86"/>
                  <a:gd name="T7" fmla="*/ 44 h 58"/>
                  <a:gd name="T8" fmla="*/ 11 w 86"/>
                  <a:gd name="T9" fmla="*/ 49 h 58"/>
                  <a:gd name="T10" fmla="*/ 11 w 86"/>
                  <a:gd name="T11" fmla="*/ 57 h 58"/>
                  <a:gd name="T12" fmla="*/ 52 w 86"/>
                  <a:gd name="T13" fmla="*/ 54 h 58"/>
                  <a:gd name="T14" fmla="*/ 85 w 86"/>
                  <a:gd name="T15" fmla="*/ 57 h 58"/>
                  <a:gd name="T16" fmla="*/ 75 w 86"/>
                  <a:gd name="T17" fmla="*/ 25 h 58"/>
                  <a:gd name="T18" fmla="*/ 44 w 86"/>
                  <a:gd name="T19" fmla="*/ 0 h 58"/>
                  <a:gd name="T20" fmla="*/ 13 w 86"/>
                  <a:gd name="T21" fmla="*/ 7 h 58"/>
                  <a:gd name="T22" fmla="*/ 0 w 86"/>
                  <a:gd name="T23" fmla="*/ 25 h 58"/>
                  <a:gd name="T24" fmla="*/ 0 w 86"/>
                  <a:gd name="T25" fmla="*/ 25 h 5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86"/>
                  <a:gd name="T40" fmla="*/ 0 h 58"/>
                  <a:gd name="T41" fmla="*/ 86 w 86"/>
                  <a:gd name="T42" fmla="*/ 58 h 58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86" h="58">
                    <a:moveTo>
                      <a:pt x="0" y="25"/>
                    </a:moveTo>
                    <a:lnTo>
                      <a:pt x="0" y="25"/>
                    </a:lnTo>
                    <a:lnTo>
                      <a:pt x="13" y="42"/>
                    </a:lnTo>
                    <a:lnTo>
                      <a:pt x="52" y="44"/>
                    </a:lnTo>
                    <a:lnTo>
                      <a:pt x="11" y="49"/>
                    </a:lnTo>
                    <a:lnTo>
                      <a:pt x="11" y="57"/>
                    </a:lnTo>
                    <a:lnTo>
                      <a:pt x="52" y="54"/>
                    </a:lnTo>
                    <a:lnTo>
                      <a:pt x="85" y="57"/>
                    </a:lnTo>
                    <a:lnTo>
                      <a:pt x="75" y="25"/>
                    </a:lnTo>
                    <a:lnTo>
                      <a:pt x="44" y="0"/>
                    </a:lnTo>
                    <a:lnTo>
                      <a:pt x="13" y="7"/>
                    </a:lnTo>
                    <a:lnTo>
                      <a:pt x="0" y="25"/>
                    </a:lnTo>
                  </a:path>
                </a:pathLst>
              </a:custGeom>
              <a:grpFill/>
              <a:ln w="63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pPr>
                  <a:defRPr/>
                </a:pPr>
                <a:endParaRPr lang="en-GB" dirty="0"/>
              </a:p>
            </p:txBody>
          </p:sp>
          <p:sp>
            <p:nvSpPr>
              <p:cNvPr id="154" name="Freeform 153"/>
              <p:cNvSpPr>
                <a:spLocks/>
              </p:cNvSpPr>
              <p:nvPr/>
            </p:nvSpPr>
            <p:spPr bwMode="auto">
              <a:xfrm>
                <a:off x="2899" y="3294"/>
                <a:ext cx="44" cy="42"/>
              </a:xfrm>
              <a:custGeom>
                <a:avLst/>
                <a:gdLst>
                  <a:gd name="T0" fmla="*/ 0 w 44"/>
                  <a:gd name="T1" fmla="*/ 12 h 42"/>
                  <a:gd name="T2" fmla="*/ 0 w 44"/>
                  <a:gd name="T3" fmla="*/ 12 h 42"/>
                  <a:gd name="T4" fmla="*/ 5 w 44"/>
                  <a:gd name="T5" fmla="*/ 28 h 42"/>
                  <a:gd name="T6" fmla="*/ 26 w 44"/>
                  <a:gd name="T7" fmla="*/ 41 h 42"/>
                  <a:gd name="T8" fmla="*/ 43 w 44"/>
                  <a:gd name="T9" fmla="*/ 21 h 42"/>
                  <a:gd name="T10" fmla="*/ 29 w 44"/>
                  <a:gd name="T11" fmla="*/ 0 h 42"/>
                  <a:gd name="T12" fmla="*/ 0 w 44"/>
                  <a:gd name="T13" fmla="*/ 12 h 42"/>
                  <a:gd name="T14" fmla="*/ 0 w 44"/>
                  <a:gd name="T15" fmla="*/ 12 h 4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4"/>
                  <a:gd name="T25" fmla="*/ 0 h 42"/>
                  <a:gd name="T26" fmla="*/ 44 w 44"/>
                  <a:gd name="T27" fmla="*/ 42 h 4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4" h="42">
                    <a:moveTo>
                      <a:pt x="0" y="12"/>
                    </a:moveTo>
                    <a:lnTo>
                      <a:pt x="0" y="12"/>
                    </a:lnTo>
                    <a:lnTo>
                      <a:pt x="5" y="28"/>
                    </a:lnTo>
                    <a:lnTo>
                      <a:pt x="26" y="41"/>
                    </a:lnTo>
                    <a:lnTo>
                      <a:pt x="43" y="21"/>
                    </a:lnTo>
                    <a:lnTo>
                      <a:pt x="29" y="0"/>
                    </a:lnTo>
                    <a:lnTo>
                      <a:pt x="0" y="12"/>
                    </a:lnTo>
                  </a:path>
                </a:pathLst>
              </a:custGeom>
              <a:grpFill/>
              <a:ln w="63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pPr>
                  <a:defRPr/>
                </a:pPr>
                <a:endParaRPr lang="en-GB" dirty="0"/>
              </a:p>
            </p:txBody>
          </p:sp>
          <p:sp>
            <p:nvSpPr>
              <p:cNvPr id="155" name="Freeform 154"/>
              <p:cNvSpPr>
                <a:spLocks/>
              </p:cNvSpPr>
              <p:nvPr/>
            </p:nvSpPr>
            <p:spPr bwMode="auto">
              <a:xfrm>
                <a:off x="3641" y="3267"/>
                <a:ext cx="140" cy="186"/>
              </a:xfrm>
              <a:custGeom>
                <a:avLst/>
                <a:gdLst>
                  <a:gd name="T0" fmla="*/ 0 w 140"/>
                  <a:gd name="T1" fmla="*/ 174 h 186"/>
                  <a:gd name="T2" fmla="*/ 0 w 140"/>
                  <a:gd name="T3" fmla="*/ 174 h 186"/>
                  <a:gd name="T4" fmla="*/ 0 w 140"/>
                  <a:gd name="T5" fmla="*/ 123 h 186"/>
                  <a:gd name="T6" fmla="*/ 11 w 140"/>
                  <a:gd name="T7" fmla="*/ 109 h 186"/>
                  <a:gd name="T8" fmla="*/ 54 w 140"/>
                  <a:gd name="T9" fmla="*/ 94 h 186"/>
                  <a:gd name="T10" fmla="*/ 95 w 140"/>
                  <a:gd name="T11" fmla="*/ 53 h 186"/>
                  <a:gd name="T12" fmla="*/ 41 w 140"/>
                  <a:gd name="T13" fmla="*/ 39 h 186"/>
                  <a:gd name="T14" fmla="*/ 25 w 140"/>
                  <a:gd name="T15" fmla="*/ 15 h 186"/>
                  <a:gd name="T16" fmla="*/ 31 w 140"/>
                  <a:gd name="T17" fmla="*/ 7 h 186"/>
                  <a:gd name="T18" fmla="*/ 52 w 140"/>
                  <a:gd name="T19" fmla="*/ 21 h 186"/>
                  <a:gd name="T20" fmla="*/ 133 w 140"/>
                  <a:gd name="T21" fmla="*/ 0 h 186"/>
                  <a:gd name="T22" fmla="*/ 139 w 140"/>
                  <a:gd name="T23" fmla="*/ 21 h 186"/>
                  <a:gd name="T24" fmla="*/ 90 w 140"/>
                  <a:gd name="T25" fmla="*/ 108 h 186"/>
                  <a:gd name="T26" fmla="*/ 7 w 140"/>
                  <a:gd name="T27" fmla="*/ 185 h 186"/>
                  <a:gd name="T28" fmla="*/ 0 w 140"/>
                  <a:gd name="T29" fmla="*/ 174 h 186"/>
                  <a:gd name="T30" fmla="*/ 0 w 140"/>
                  <a:gd name="T31" fmla="*/ 174 h 18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140"/>
                  <a:gd name="T49" fmla="*/ 0 h 186"/>
                  <a:gd name="T50" fmla="*/ 140 w 140"/>
                  <a:gd name="T51" fmla="*/ 186 h 18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140" h="186">
                    <a:moveTo>
                      <a:pt x="0" y="174"/>
                    </a:moveTo>
                    <a:lnTo>
                      <a:pt x="0" y="174"/>
                    </a:lnTo>
                    <a:lnTo>
                      <a:pt x="0" y="123"/>
                    </a:lnTo>
                    <a:lnTo>
                      <a:pt x="11" y="109"/>
                    </a:lnTo>
                    <a:lnTo>
                      <a:pt x="54" y="94"/>
                    </a:lnTo>
                    <a:lnTo>
                      <a:pt x="95" y="53"/>
                    </a:lnTo>
                    <a:lnTo>
                      <a:pt x="41" y="39"/>
                    </a:lnTo>
                    <a:lnTo>
                      <a:pt x="25" y="15"/>
                    </a:lnTo>
                    <a:lnTo>
                      <a:pt x="31" y="7"/>
                    </a:lnTo>
                    <a:lnTo>
                      <a:pt x="52" y="21"/>
                    </a:lnTo>
                    <a:lnTo>
                      <a:pt x="133" y="0"/>
                    </a:lnTo>
                    <a:lnTo>
                      <a:pt x="139" y="21"/>
                    </a:lnTo>
                    <a:lnTo>
                      <a:pt x="90" y="108"/>
                    </a:lnTo>
                    <a:lnTo>
                      <a:pt x="7" y="185"/>
                    </a:lnTo>
                    <a:lnTo>
                      <a:pt x="0" y="174"/>
                    </a:lnTo>
                  </a:path>
                </a:pathLst>
              </a:custGeom>
              <a:grpFill/>
              <a:ln w="63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pPr>
                  <a:defRPr/>
                </a:pPr>
                <a:endParaRPr lang="en-GB" dirty="0"/>
              </a:p>
            </p:txBody>
          </p:sp>
          <p:sp>
            <p:nvSpPr>
              <p:cNvPr id="156" name="Freeform 155"/>
              <p:cNvSpPr>
                <a:spLocks/>
              </p:cNvSpPr>
              <p:nvPr/>
            </p:nvSpPr>
            <p:spPr bwMode="auto">
              <a:xfrm>
                <a:off x="3423" y="3642"/>
                <a:ext cx="108" cy="99"/>
              </a:xfrm>
              <a:custGeom>
                <a:avLst/>
                <a:gdLst>
                  <a:gd name="T0" fmla="*/ 0 w 108"/>
                  <a:gd name="T1" fmla="*/ 30 h 99"/>
                  <a:gd name="T2" fmla="*/ 0 w 108"/>
                  <a:gd name="T3" fmla="*/ 30 h 99"/>
                  <a:gd name="T4" fmla="*/ 0 w 108"/>
                  <a:gd name="T5" fmla="*/ 30 h 99"/>
                  <a:gd name="T6" fmla="*/ 24 w 108"/>
                  <a:gd name="T7" fmla="*/ 31 h 99"/>
                  <a:gd name="T8" fmla="*/ 48 w 108"/>
                  <a:gd name="T9" fmla="*/ 13 h 99"/>
                  <a:gd name="T10" fmla="*/ 49 w 108"/>
                  <a:gd name="T11" fmla="*/ 5 h 99"/>
                  <a:gd name="T12" fmla="*/ 70 w 108"/>
                  <a:gd name="T13" fmla="*/ 0 h 99"/>
                  <a:gd name="T14" fmla="*/ 104 w 108"/>
                  <a:gd name="T15" fmla="*/ 11 h 99"/>
                  <a:gd name="T16" fmla="*/ 107 w 108"/>
                  <a:gd name="T17" fmla="*/ 25 h 99"/>
                  <a:gd name="T18" fmla="*/ 105 w 108"/>
                  <a:gd name="T19" fmla="*/ 61 h 99"/>
                  <a:gd name="T20" fmla="*/ 87 w 108"/>
                  <a:gd name="T21" fmla="*/ 98 h 99"/>
                  <a:gd name="T22" fmla="*/ 56 w 108"/>
                  <a:gd name="T23" fmla="*/ 92 h 99"/>
                  <a:gd name="T24" fmla="*/ 38 w 108"/>
                  <a:gd name="T25" fmla="*/ 83 h 99"/>
                  <a:gd name="T26" fmla="*/ 0 w 108"/>
                  <a:gd name="T27" fmla="*/ 30 h 99"/>
                  <a:gd name="T28" fmla="*/ 0 w 108"/>
                  <a:gd name="T29" fmla="*/ 30 h 99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08"/>
                  <a:gd name="T46" fmla="*/ 0 h 99"/>
                  <a:gd name="T47" fmla="*/ 108 w 108"/>
                  <a:gd name="T48" fmla="*/ 99 h 99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08" h="99">
                    <a:moveTo>
                      <a:pt x="0" y="30"/>
                    </a:moveTo>
                    <a:lnTo>
                      <a:pt x="0" y="30"/>
                    </a:lnTo>
                    <a:lnTo>
                      <a:pt x="24" y="31"/>
                    </a:lnTo>
                    <a:lnTo>
                      <a:pt x="48" y="13"/>
                    </a:lnTo>
                    <a:lnTo>
                      <a:pt x="49" y="5"/>
                    </a:lnTo>
                    <a:lnTo>
                      <a:pt x="70" y="0"/>
                    </a:lnTo>
                    <a:lnTo>
                      <a:pt x="104" y="11"/>
                    </a:lnTo>
                    <a:lnTo>
                      <a:pt x="107" y="25"/>
                    </a:lnTo>
                    <a:lnTo>
                      <a:pt x="105" y="61"/>
                    </a:lnTo>
                    <a:lnTo>
                      <a:pt x="87" y="98"/>
                    </a:lnTo>
                    <a:lnTo>
                      <a:pt x="56" y="92"/>
                    </a:lnTo>
                    <a:lnTo>
                      <a:pt x="38" y="83"/>
                    </a:lnTo>
                    <a:lnTo>
                      <a:pt x="0" y="30"/>
                    </a:lnTo>
                  </a:path>
                </a:pathLst>
              </a:custGeom>
              <a:grpFill/>
              <a:ln w="63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pPr>
                  <a:defRPr/>
                </a:pPr>
                <a:endParaRPr lang="en-GB" dirty="0"/>
              </a:p>
            </p:txBody>
          </p:sp>
          <p:sp>
            <p:nvSpPr>
              <p:cNvPr id="157" name="Freeform 156"/>
              <p:cNvSpPr>
                <a:spLocks/>
              </p:cNvSpPr>
              <p:nvPr/>
            </p:nvSpPr>
            <p:spPr bwMode="auto">
              <a:xfrm>
                <a:off x="3238" y="3660"/>
                <a:ext cx="186" cy="175"/>
              </a:xfrm>
              <a:custGeom>
                <a:avLst/>
                <a:gdLst>
                  <a:gd name="T0" fmla="*/ 0 w 186"/>
                  <a:gd name="T1" fmla="*/ 6 h 175"/>
                  <a:gd name="T2" fmla="*/ 0 w 186"/>
                  <a:gd name="T3" fmla="*/ 6 h 175"/>
                  <a:gd name="T4" fmla="*/ 23 w 186"/>
                  <a:gd name="T5" fmla="*/ 0 h 175"/>
                  <a:gd name="T6" fmla="*/ 134 w 186"/>
                  <a:gd name="T7" fmla="*/ 16 h 175"/>
                  <a:gd name="T8" fmla="*/ 159 w 186"/>
                  <a:gd name="T9" fmla="*/ 9 h 175"/>
                  <a:gd name="T10" fmla="*/ 185 w 186"/>
                  <a:gd name="T11" fmla="*/ 12 h 175"/>
                  <a:gd name="T12" fmla="*/ 185 w 186"/>
                  <a:gd name="T13" fmla="*/ 12 h 175"/>
                  <a:gd name="T14" fmla="*/ 162 w 186"/>
                  <a:gd name="T15" fmla="*/ 25 h 175"/>
                  <a:gd name="T16" fmla="*/ 154 w 186"/>
                  <a:gd name="T17" fmla="*/ 16 h 175"/>
                  <a:gd name="T18" fmla="*/ 128 w 186"/>
                  <a:gd name="T19" fmla="*/ 22 h 175"/>
                  <a:gd name="T20" fmla="*/ 128 w 186"/>
                  <a:gd name="T21" fmla="*/ 71 h 175"/>
                  <a:gd name="T22" fmla="*/ 114 w 186"/>
                  <a:gd name="T23" fmla="*/ 71 h 175"/>
                  <a:gd name="T24" fmla="*/ 114 w 186"/>
                  <a:gd name="T25" fmla="*/ 110 h 175"/>
                  <a:gd name="T26" fmla="*/ 114 w 186"/>
                  <a:gd name="T27" fmla="*/ 165 h 175"/>
                  <a:gd name="T28" fmla="*/ 102 w 186"/>
                  <a:gd name="T29" fmla="*/ 174 h 175"/>
                  <a:gd name="T30" fmla="*/ 84 w 186"/>
                  <a:gd name="T31" fmla="*/ 174 h 175"/>
                  <a:gd name="T32" fmla="*/ 75 w 186"/>
                  <a:gd name="T33" fmla="*/ 162 h 175"/>
                  <a:gd name="T34" fmla="*/ 67 w 186"/>
                  <a:gd name="T35" fmla="*/ 168 h 175"/>
                  <a:gd name="T36" fmla="*/ 49 w 186"/>
                  <a:gd name="T37" fmla="*/ 149 h 175"/>
                  <a:gd name="T38" fmla="*/ 39 w 186"/>
                  <a:gd name="T39" fmla="*/ 88 h 175"/>
                  <a:gd name="T40" fmla="*/ 39 w 186"/>
                  <a:gd name="T41" fmla="*/ 81 h 175"/>
                  <a:gd name="T42" fmla="*/ 0 w 186"/>
                  <a:gd name="T43" fmla="*/ 6 h 175"/>
                  <a:gd name="T44" fmla="*/ 0 w 186"/>
                  <a:gd name="T45" fmla="*/ 6 h 175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186"/>
                  <a:gd name="T70" fmla="*/ 0 h 175"/>
                  <a:gd name="T71" fmla="*/ 186 w 186"/>
                  <a:gd name="T72" fmla="*/ 175 h 175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186" h="175">
                    <a:moveTo>
                      <a:pt x="0" y="6"/>
                    </a:moveTo>
                    <a:lnTo>
                      <a:pt x="0" y="6"/>
                    </a:lnTo>
                    <a:lnTo>
                      <a:pt x="23" y="0"/>
                    </a:lnTo>
                    <a:lnTo>
                      <a:pt x="134" y="16"/>
                    </a:lnTo>
                    <a:lnTo>
                      <a:pt x="159" y="9"/>
                    </a:lnTo>
                    <a:lnTo>
                      <a:pt x="185" y="12"/>
                    </a:lnTo>
                    <a:lnTo>
                      <a:pt x="162" y="25"/>
                    </a:lnTo>
                    <a:lnTo>
                      <a:pt x="154" y="16"/>
                    </a:lnTo>
                    <a:lnTo>
                      <a:pt x="128" y="22"/>
                    </a:lnTo>
                    <a:lnTo>
                      <a:pt x="128" y="71"/>
                    </a:lnTo>
                    <a:lnTo>
                      <a:pt x="114" y="71"/>
                    </a:lnTo>
                    <a:lnTo>
                      <a:pt x="114" y="110"/>
                    </a:lnTo>
                    <a:lnTo>
                      <a:pt x="114" y="165"/>
                    </a:lnTo>
                    <a:lnTo>
                      <a:pt x="102" y="174"/>
                    </a:lnTo>
                    <a:lnTo>
                      <a:pt x="84" y="174"/>
                    </a:lnTo>
                    <a:lnTo>
                      <a:pt x="75" y="162"/>
                    </a:lnTo>
                    <a:lnTo>
                      <a:pt x="67" y="168"/>
                    </a:lnTo>
                    <a:lnTo>
                      <a:pt x="49" y="149"/>
                    </a:lnTo>
                    <a:lnTo>
                      <a:pt x="39" y="88"/>
                    </a:lnTo>
                    <a:lnTo>
                      <a:pt x="39" y="81"/>
                    </a:lnTo>
                    <a:lnTo>
                      <a:pt x="0" y="6"/>
                    </a:lnTo>
                  </a:path>
                </a:pathLst>
              </a:custGeom>
              <a:grpFill/>
              <a:ln w="63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pPr>
                  <a:defRPr/>
                </a:pPr>
                <a:endParaRPr lang="en-GB" dirty="0"/>
              </a:p>
            </p:txBody>
          </p:sp>
          <p:sp>
            <p:nvSpPr>
              <p:cNvPr id="158" name="Freeform 157"/>
              <p:cNvSpPr>
                <a:spLocks/>
              </p:cNvSpPr>
              <p:nvPr/>
            </p:nvSpPr>
            <p:spPr bwMode="auto">
              <a:xfrm>
                <a:off x="2849" y="3044"/>
                <a:ext cx="116" cy="97"/>
              </a:xfrm>
              <a:custGeom>
                <a:avLst/>
                <a:gdLst>
                  <a:gd name="T0" fmla="*/ 0 w 116"/>
                  <a:gd name="T1" fmla="*/ 96 h 97"/>
                  <a:gd name="T2" fmla="*/ 0 w 116"/>
                  <a:gd name="T3" fmla="*/ 96 h 97"/>
                  <a:gd name="T4" fmla="*/ 54 w 116"/>
                  <a:gd name="T5" fmla="*/ 0 h 97"/>
                  <a:gd name="T6" fmla="*/ 114 w 116"/>
                  <a:gd name="T7" fmla="*/ 2 h 97"/>
                  <a:gd name="T8" fmla="*/ 115 w 116"/>
                  <a:gd name="T9" fmla="*/ 7 h 97"/>
                  <a:gd name="T10" fmla="*/ 114 w 116"/>
                  <a:gd name="T11" fmla="*/ 25 h 97"/>
                  <a:gd name="T12" fmla="*/ 70 w 116"/>
                  <a:gd name="T13" fmla="*/ 24 h 97"/>
                  <a:gd name="T14" fmla="*/ 70 w 116"/>
                  <a:gd name="T15" fmla="*/ 61 h 97"/>
                  <a:gd name="T16" fmla="*/ 54 w 116"/>
                  <a:gd name="T17" fmla="*/ 67 h 97"/>
                  <a:gd name="T18" fmla="*/ 55 w 116"/>
                  <a:gd name="T19" fmla="*/ 90 h 97"/>
                  <a:gd name="T20" fmla="*/ 0 w 116"/>
                  <a:gd name="T21" fmla="*/ 96 h 97"/>
                  <a:gd name="T22" fmla="*/ 0 w 116"/>
                  <a:gd name="T23" fmla="*/ 96 h 97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116"/>
                  <a:gd name="T37" fmla="*/ 0 h 97"/>
                  <a:gd name="T38" fmla="*/ 116 w 116"/>
                  <a:gd name="T39" fmla="*/ 97 h 97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116" h="97">
                    <a:moveTo>
                      <a:pt x="0" y="96"/>
                    </a:moveTo>
                    <a:lnTo>
                      <a:pt x="0" y="96"/>
                    </a:lnTo>
                    <a:lnTo>
                      <a:pt x="54" y="0"/>
                    </a:lnTo>
                    <a:lnTo>
                      <a:pt x="114" y="2"/>
                    </a:lnTo>
                    <a:lnTo>
                      <a:pt x="115" y="7"/>
                    </a:lnTo>
                    <a:lnTo>
                      <a:pt x="114" y="25"/>
                    </a:lnTo>
                    <a:lnTo>
                      <a:pt x="70" y="24"/>
                    </a:lnTo>
                    <a:lnTo>
                      <a:pt x="70" y="61"/>
                    </a:lnTo>
                    <a:lnTo>
                      <a:pt x="54" y="67"/>
                    </a:lnTo>
                    <a:lnTo>
                      <a:pt x="55" y="90"/>
                    </a:lnTo>
                    <a:lnTo>
                      <a:pt x="0" y="96"/>
                    </a:lnTo>
                  </a:path>
                </a:pathLst>
              </a:custGeom>
              <a:grpFill/>
              <a:ln w="63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pPr>
                  <a:defRPr/>
                </a:pPr>
                <a:endParaRPr lang="en-GB" dirty="0"/>
              </a:p>
            </p:txBody>
          </p:sp>
          <p:sp>
            <p:nvSpPr>
              <p:cNvPr id="159" name="Freeform 158"/>
              <p:cNvSpPr>
                <a:spLocks/>
              </p:cNvSpPr>
              <p:nvPr/>
            </p:nvSpPr>
            <p:spPr bwMode="auto">
              <a:xfrm>
                <a:off x="3380" y="3111"/>
                <a:ext cx="227" cy="270"/>
              </a:xfrm>
              <a:custGeom>
                <a:avLst/>
                <a:gdLst>
                  <a:gd name="T0" fmla="*/ 0 w 227"/>
                  <a:gd name="T1" fmla="*/ 142 h 270"/>
                  <a:gd name="T2" fmla="*/ 0 w 227"/>
                  <a:gd name="T3" fmla="*/ 142 h 270"/>
                  <a:gd name="T4" fmla="*/ 10 w 227"/>
                  <a:gd name="T5" fmla="*/ 169 h 270"/>
                  <a:gd name="T6" fmla="*/ 20 w 227"/>
                  <a:gd name="T7" fmla="*/ 198 h 270"/>
                  <a:gd name="T8" fmla="*/ 43 w 227"/>
                  <a:gd name="T9" fmla="*/ 209 h 270"/>
                  <a:gd name="T10" fmla="*/ 76 w 227"/>
                  <a:gd name="T11" fmla="*/ 249 h 270"/>
                  <a:gd name="T12" fmla="*/ 122 w 227"/>
                  <a:gd name="T13" fmla="*/ 269 h 270"/>
                  <a:gd name="T14" fmla="*/ 164 w 227"/>
                  <a:gd name="T15" fmla="*/ 264 h 270"/>
                  <a:gd name="T16" fmla="*/ 189 w 227"/>
                  <a:gd name="T17" fmla="*/ 256 h 270"/>
                  <a:gd name="T18" fmla="*/ 174 w 227"/>
                  <a:gd name="T19" fmla="*/ 227 h 270"/>
                  <a:gd name="T20" fmla="*/ 150 w 227"/>
                  <a:gd name="T21" fmla="*/ 211 h 270"/>
                  <a:gd name="T22" fmla="*/ 166 w 227"/>
                  <a:gd name="T23" fmla="*/ 200 h 270"/>
                  <a:gd name="T24" fmla="*/ 167 w 227"/>
                  <a:gd name="T25" fmla="*/ 176 h 270"/>
                  <a:gd name="T26" fmla="*/ 194 w 227"/>
                  <a:gd name="T27" fmla="*/ 143 h 270"/>
                  <a:gd name="T28" fmla="*/ 205 w 227"/>
                  <a:gd name="T29" fmla="*/ 84 h 270"/>
                  <a:gd name="T30" fmla="*/ 226 w 227"/>
                  <a:gd name="T31" fmla="*/ 71 h 270"/>
                  <a:gd name="T32" fmla="*/ 210 w 227"/>
                  <a:gd name="T33" fmla="*/ 59 h 270"/>
                  <a:gd name="T34" fmla="*/ 203 w 227"/>
                  <a:gd name="T35" fmla="*/ 16 h 270"/>
                  <a:gd name="T36" fmla="*/ 185 w 227"/>
                  <a:gd name="T37" fmla="*/ 0 h 270"/>
                  <a:gd name="T38" fmla="*/ 164 w 227"/>
                  <a:gd name="T39" fmla="*/ 18 h 270"/>
                  <a:gd name="T40" fmla="*/ 41 w 227"/>
                  <a:gd name="T41" fmla="*/ 15 h 270"/>
                  <a:gd name="T42" fmla="*/ 41 w 227"/>
                  <a:gd name="T43" fmla="*/ 43 h 270"/>
                  <a:gd name="T44" fmla="*/ 29 w 227"/>
                  <a:gd name="T45" fmla="*/ 43 h 270"/>
                  <a:gd name="T46" fmla="*/ 29 w 227"/>
                  <a:gd name="T47" fmla="*/ 51 h 270"/>
                  <a:gd name="T48" fmla="*/ 28 w 227"/>
                  <a:gd name="T49" fmla="*/ 103 h 270"/>
                  <a:gd name="T50" fmla="*/ 14 w 227"/>
                  <a:gd name="T51" fmla="*/ 106 h 270"/>
                  <a:gd name="T52" fmla="*/ 0 w 227"/>
                  <a:gd name="T53" fmla="*/ 142 h 270"/>
                  <a:gd name="T54" fmla="*/ 0 w 227"/>
                  <a:gd name="T55" fmla="*/ 142 h 270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w 227"/>
                  <a:gd name="T85" fmla="*/ 0 h 270"/>
                  <a:gd name="T86" fmla="*/ 227 w 227"/>
                  <a:gd name="T87" fmla="*/ 270 h 270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T84" t="T85" r="T86" b="T87"/>
                <a:pathLst>
                  <a:path w="227" h="270">
                    <a:moveTo>
                      <a:pt x="0" y="142"/>
                    </a:moveTo>
                    <a:lnTo>
                      <a:pt x="0" y="142"/>
                    </a:lnTo>
                    <a:lnTo>
                      <a:pt x="10" y="169"/>
                    </a:lnTo>
                    <a:lnTo>
                      <a:pt x="20" y="198"/>
                    </a:lnTo>
                    <a:lnTo>
                      <a:pt x="43" y="209"/>
                    </a:lnTo>
                    <a:lnTo>
                      <a:pt x="76" y="249"/>
                    </a:lnTo>
                    <a:lnTo>
                      <a:pt x="122" y="269"/>
                    </a:lnTo>
                    <a:lnTo>
                      <a:pt x="164" y="264"/>
                    </a:lnTo>
                    <a:lnTo>
                      <a:pt x="189" y="256"/>
                    </a:lnTo>
                    <a:lnTo>
                      <a:pt x="174" y="227"/>
                    </a:lnTo>
                    <a:lnTo>
                      <a:pt x="150" y="211"/>
                    </a:lnTo>
                    <a:lnTo>
                      <a:pt x="166" y="200"/>
                    </a:lnTo>
                    <a:lnTo>
                      <a:pt x="167" y="176"/>
                    </a:lnTo>
                    <a:lnTo>
                      <a:pt x="194" y="143"/>
                    </a:lnTo>
                    <a:lnTo>
                      <a:pt x="205" y="84"/>
                    </a:lnTo>
                    <a:lnTo>
                      <a:pt x="226" y="71"/>
                    </a:lnTo>
                    <a:lnTo>
                      <a:pt x="210" y="59"/>
                    </a:lnTo>
                    <a:lnTo>
                      <a:pt x="203" y="16"/>
                    </a:lnTo>
                    <a:lnTo>
                      <a:pt x="185" y="0"/>
                    </a:lnTo>
                    <a:lnTo>
                      <a:pt x="164" y="18"/>
                    </a:lnTo>
                    <a:lnTo>
                      <a:pt x="41" y="15"/>
                    </a:lnTo>
                    <a:lnTo>
                      <a:pt x="41" y="43"/>
                    </a:lnTo>
                    <a:lnTo>
                      <a:pt x="29" y="43"/>
                    </a:lnTo>
                    <a:lnTo>
                      <a:pt x="29" y="51"/>
                    </a:lnTo>
                    <a:lnTo>
                      <a:pt x="28" y="103"/>
                    </a:lnTo>
                    <a:lnTo>
                      <a:pt x="14" y="106"/>
                    </a:lnTo>
                    <a:lnTo>
                      <a:pt x="0" y="142"/>
                    </a:lnTo>
                  </a:path>
                </a:pathLst>
              </a:custGeom>
              <a:grpFill/>
              <a:ln w="63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pPr>
                  <a:defRPr/>
                </a:pPr>
                <a:endParaRPr lang="en-GB" dirty="0"/>
              </a:p>
            </p:txBody>
          </p:sp>
          <p:sp>
            <p:nvSpPr>
              <p:cNvPr id="160" name="Freeform 159"/>
              <p:cNvSpPr>
                <a:spLocks/>
              </p:cNvSpPr>
              <p:nvPr/>
            </p:nvSpPr>
            <p:spPr bwMode="auto">
              <a:xfrm>
                <a:off x="3501" y="3785"/>
                <a:ext cx="17" cy="23"/>
              </a:xfrm>
              <a:custGeom>
                <a:avLst/>
                <a:gdLst>
                  <a:gd name="T0" fmla="*/ 0 w 17"/>
                  <a:gd name="T1" fmla="*/ 12 h 23"/>
                  <a:gd name="T2" fmla="*/ 0 w 17"/>
                  <a:gd name="T3" fmla="*/ 12 h 23"/>
                  <a:gd name="T4" fmla="*/ 9 w 17"/>
                  <a:gd name="T5" fmla="*/ 22 h 23"/>
                  <a:gd name="T6" fmla="*/ 16 w 17"/>
                  <a:gd name="T7" fmla="*/ 14 h 23"/>
                  <a:gd name="T8" fmla="*/ 14 w 17"/>
                  <a:gd name="T9" fmla="*/ 0 h 23"/>
                  <a:gd name="T10" fmla="*/ 0 w 17"/>
                  <a:gd name="T11" fmla="*/ 12 h 23"/>
                  <a:gd name="T12" fmla="*/ 0 w 17"/>
                  <a:gd name="T13" fmla="*/ 12 h 2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"/>
                  <a:gd name="T22" fmla="*/ 0 h 23"/>
                  <a:gd name="T23" fmla="*/ 17 w 17"/>
                  <a:gd name="T24" fmla="*/ 23 h 2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" h="23">
                    <a:moveTo>
                      <a:pt x="0" y="12"/>
                    </a:moveTo>
                    <a:lnTo>
                      <a:pt x="0" y="12"/>
                    </a:lnTo>
                    <a:lnTo>
                      <a:pt x="9" y="22"/>
                    </a:lnTo>
                    <a:lnTo>
                      <a:pt x="16" y="14"/>
                    </a:lnTo>
                    <a:lnTo>
                      <a:pt x="14" y="0"/>
                    </a:lnTo>
                    <a:lnTo>
                      <a:pt x="0" y="12"/>
                    </a:lnTo>
                  </a:path>
                </a:pathLst>
              </a:custGeom>
              <a:grpFill/>
              <a:ln w="63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pPr>
                  <a:defRPr/>
                </a:pPr>
                <a:endParaRPr lang="en-GB" dirty="0"/>
              </a:p>
            </p:txBody>
          </p:sp>
          <p:sp>
            <p:nvSpPr>
              <p:cNvPr id="161" name="Freeform 160"/>
              <p:cNvSpPr>
                <a:spLocks/>
              </p:cNvSpPr>
              <p:nvPr/>
            </p:nvSpPr>
            <p:spPr bwMode="auto">
              <a:xfrm>
                <a:off x="3486" y="3442"/>
                <a:ext cx="148" cy="146"/>
              </a:xfrm>
              <a:custGeom>
                <a:avLst/>
                <a:gdLst>
                  <a:gd name="T0" fmla="*/ 0 w 148"/>
                  <a:gd name="T1" fmla="*/ 46 h 146"/>
                  <a:gd name="T2" fmla="*/ 0 w 148"/>
                  <a:gd name="T3" fmla="*/ 46 h 146"/>
                  <a:gd name="T4" fmla="*/ 1 w 148"/>
                  <a:gd name="T5" fmla="*/ 74 h 146"/>
                  <a:gd name="T6" fmla="*/ 19 w 148"/>
                  <a:gd name="T7" fmla="*/ 103 h 146"/>
                  <a:gd name="T8" fmla="*/ 44 w 148"/>
                  <a:gd name="T9" fmla="*/ 115 h 146"/>
                  <a:gd name="T10" fmla="*/ 57 w 148"/>
                  <a:gd name="T11" fmla="*/ 118 h 146"/>
                  <a:gd name="T12" fmla="*/ 72 w 148"/>
                  <a:gd name="T13" fmla="*/ 145 h 146"/>
                  <a:gd name="T14" fmla="*/ 127 w 148"/>
                  <a:gd name="T15" fmla="*/ 142 h 146"/>
                  <a:gd name="T16" fmla="*/ 147 w 148"/>
                  <a:gd name="T17" fmla="*/ 130 h 146"/>
                  <a:gd name="T18" fmla="*/ 126 w 148"/>
                  <a:gd name="T19" fmla="*/ 72 h 146"/>
                  <a:gd name="T20" fmla="*/ 132 w 148"/>
                  <a:gd name="T21" fmla="*/ 50 h 146"/>
                  <a:gd name="T22" fmla="*/ 61 w 148"/>
                  <a:gd name="T23" fmla="*/ 0 h 146"/>
                  <a:gd name="T24" fmla="*/ 43 w 148"/>
                  <a:gd name="T25" fmla="*/ 25 h 146"/>
                  <a:gd name="T26" fmla="*/ 35 w 148"/>
                  <a:gd name="T27" fmla="*/ 18 h 146"/>
                  <a:gd name="T28" fmla="*/ 29 w 148"/>
                  <a:gd name="T29" fmla="*/ 24 h 146"/>
                  <a:gd name="T30" fmla="*/ 29 w 148"/>
                  <a:gd name="T31" fmla="*/ 0 h 146"/>
                  <a:gd name="T32" fmla="*/ 11 w 148"/>
                  <a:gd name="T33" fmla="*/ 1 h 146"/>
                  <a:gd name="T34" fmla="*/ 14 w 148"/>
                  <a:gd name="T35" fmla="*/ 19 h 146"/>
                  <a:gd name="T36" fmla="*/ 15 w 148"/>
                  <a:gd name="T37" fmla="*/ 30 h 146"/>
                  <a:gd name="T38" fmla="*/ 0 w 148"/>
                  <a:gd name="T39" fmla="*/ 46 h 146"/>
                  <a:gd name="T40" fmla="*/ 0 w 148"/>
                  <a:gd name="T41" fmla="*/ 46 h 14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148"/>
                  <a:gd name="T64" fmla="*/ 0 h 146"/>
                  <a:gd name="T65" fmla="*/ 148 w 148"/>
                  <a:gd name="T66" fmla="*/ 146 h 14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148" h="146">
                    <a:moveTo>
                      <a:pt x="0" y="46"/>
                    </a:moveTo>
                    <a:lnTo>
                      <a:pt x="0" y="46"/>
                    </a:lnTo>
                    <a:lnTo>
                      <a:pt x="1" y="74"/>
                    </a:lnTo>
                    <a:lnTo>
                      <a:pt x="19" y="103"/>
                    </a:lnTo>
                    <a:lnTo>
                      <a:pt x="44" y="115"/>
                    </a:lnTo>
                    <a:lnTo>
                      <a:pt x="57" y="118"/>
                    </a:lnTo>
                    <a:lnTo>
                      <a:pt x="72" y="145"/>
                    </a:lnTo>
                    <a:lnTo>
                      <a:pt x="127" y="142"/>
                    </a:lnTo>
                    <a:lnTo>
                      <a:pt x="147" y="130"/>
                    </a:lnTo>
                    <a:lnTo>
                      <a:pt x="126" y="72"/>
                    </a:lnTo>
                    <a:lnTo>
                      <a:pt x="132" y="50"/>
                    </a:lnTo>
                    <a:lnTo>
                      <a:pt x="61" y="0"/>
                    </a:lnTo>
                    <a:lnTo>
                      <a:pt x="43" y="25"/>
                    </a:lnTo>
                    <a:lnTo>
                      <a:pt x="35" y="18"/>
                    </a:lnTo>
                    <a:lnTo>
                      <a:pt x="29" y="24"/>
                    </a:lnTo>
                    <a:lnTo>
                      <a:pt x="29" y="0"/>
                    </a:lnTo>
                    <a:lnTo>
                      <a:pt x="11" y="1"/>
                    </a:lnTo>
                    <a:lnTo>
                      <a:pt x="14" y="19"/>
                    </a:lnTo>
                    <a:lnTo>
                      <a:pt x="15" y="30"/>
                    </a:lnTo>
                    <a:lnTo>
                      <a:pt x="0" y="46"/>
                    </a:lnTo>
                  </a:path>
                </a:pathLst>
              </a:custGeom>
              <a:grpFill/>
              <a:ln w="63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pPr>
                  <a:defRPr/>
                </a:pPr>
                <a:endParaRPr lang="en-GB" dirty="0"/>
              </a:p>
            </p:txBody>
          </p:sp>
          <p:sp>
            <p:nvSpPr>
              <p:cNvPr id="162" name="Freeform 161"/>
              <p:cNvSpPr>
                <a:spLocks/>
              </p:cNvSpPr>
              <p:nvPr/>
            </p:nvSpPr>
            <p:spPr bwMode="auto">
              <a:xfrm>
                <a:off x="3078" y="3277"/>
                <a:ext cx="30" cy="71"/>
              </a:xfrm>
              <a:custGeom>
                <a:avLst/>
                <a:gdLst>
                  <a:gd name="T0" fmla="*/ 0 w 30"/>
                  <a:gd name="T1" fmla="*/ 0 h 71"/>
                  <a:gd name="T2" fmla="*/ 0 w 30"/>
                  <a:gd name="T3" fmla="*/ 0 h 71"/>
                  <a:gd name="T4" fmla="*/ 15 w 30"/>
                  <a:gd name="T5" fmla="*/ 4 h 71"/>
                  <a:gd name="T6" fmla="*/ 29 w 30"/>
                  <a:gd name="T7" fmla="*/ 67 h 71"/>
                  <a:gd name="T8" fmla="*/ 19 w 30"/>
                  <a:gd name="T9" fmla="*/ 70 h 71"/>
                  <a:gd name="T10" fmla="*/ 0 w 30"/>
                  <a:gd name="T11" fmla="*/ 0 h 71"/>
                  <a:gd name="T12" fmla="*/ 0 w 30"/>
                  <a:gd name="T13" fmla="*/ 0 h 7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0"/>
                  <a:gd name="T22" fmla="*/ 0 h 71"/>
                  <a:gd name="T23" fmla="*/ 30 w 30"/>
                  <a:gd name="T24" fmla="*/ 71 h 7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0" h="71">
                    <a:moveTo>
                      <a:pt x="0" y="0"/>
                    </a:moveTo>
                    <a:lnTo>
                      <a:pt x="0" y="0"/>
                    </a:lnTo>
                    <a:lnTo>
                      <a:pt x="15" y="4"/>
                    </a:lnTo>
                    <a:lnTo>
                      <a:pt x="29" y="67"/>
                    </a:lnTo>
                    <a:lnTo>
                      <a:pt x="19" y="70"/>
                    </a:lnTo>
                    <a:lnTo>
                      <a:pt x="0" y="0"/>
                    </a:lnTo>
                  </a:path>
                </a:pathLst>
              </a:custGeom>
              <a:grpFill/>
              <a:ln w="63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pPr>
                  <a:defRPr/>
                </a:pPr>
                <a:endParaRPr lang="en-GB" dirty="0"/>
              </a:p>
            </p:txBody>
          </p:sp>
          <p:sp>
            <p:nvSpPr>
              <p:cNvPr id="163" name="Freeform 162"/>
              <p:cNvSpPr>
                <a:spLocks/>
              </p:cNvSpPr>
              <p:nvPr/>
            </p:nvSpPr>
            <p:spPr bwMode="auto">
              <a:xfrm>
                <a:off x="3486" y="3375"/>
                <a:ext cx="74" cy="73"/>
              </a:xfrm>
              <a:custGeom>
                <a:avLst/>
                <a:gdLst>
                  <a:gd name="T0" fmla="*/ 0 w 74"/>
                  <a:gd name="T1" fmla="*/ 72 h 73"/>
                  <a:gd name="T2" fmla="*/ 0 w 74"/>
                  <a:gd name="T3" fmla="*/ 72 h 73"/>
                  <a:gd name="T4" fmla="*/ 11 w 74"/>
                  <a:gd name="T5" fmla="*/ 68 h 73"/>
                  <a:gd name="T6" fmla="*/ 29 w 74"/>
                  <a:gd name="T7" fmla="*/ 67 h 73"/>
                  <a:gd name="T8" fmla="*/ 29 w 74"/>
                  <a:gd name="T9" fmla="*/ 57 h 73"/>
                  <a:gd name="T10" fmla="*/ 58 w 74"/>
                  <a:gd name="T11" fmla="*/ 51 h 73"/>
                  <a:gd name="T12" fmla="*/ 73 w 74"/>
                  <a:gd name="T13" fmla="*/ 26 h 73"/>
                  <a:gd name="T14" fmla="*/ 58 w 74"/>
                  <a:gd name="T15" fmla="*/ 0 h 73"/>
                  <a:gd name="T16" fmla="*/ 16 w 74"/>
                  <a:gd name="T17" fmla="*/ 5 h 73"/>
                  <a:gd name="T18" fmla="*/ 21 w 74"/>
                  <a:gd name="T19" fmla="*/ 24 h 73"/>
                  <a:gd name="T20" fmla="*/ 12 w 74"/>
                  <a:gd name="T21" fmla="*/ 37 h 73"/>
                  <a:gd name="T22" fmla="*/ 0 w 74"/>
                  <a:gd name="T23" fmla="*/ 72 h 73"/>
                  <a:gd name="T24" fmla="*/ 0 w 74"/>
                  <a:gd name="T25" fmla="*/ 72 h 73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74"/>
                  <a:gd name="T40" fmla="*/ 0 h 73"/>
                  <a:gd name="T41" fmla="*/ 74 w 74"/>
                  <a:gd name="T42" fmla="*/ 73 h 73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74" h="73">
                    <a:moveTo>
                      <a:pt x="0" y="72"/>
                    </a:moveTo>
                    <a:lnTo>
                      <a:pt x="0" y="72"/>
                    </a:lnTo>
                    <a:lnTo>
                      <a:pt x="11" y="68"/>
                    </a:lnTo>
                    <a:lnTo>
                      <a:pt x="29" y="67"/>
                    </a:lnTo>
                    <a:lnTo>
                      <a:pt x="29" y="57"/>
                    </a:lnTo>
                    <a:lnTo>
                      <a:pt x="58" y="51"/>
                    </a:lnTo>
                    <a:lnTo>
                      <a:pt x="73" y="26"/>
                    </a:lnTo>
                    <a:lnTo>
                      <a:pt x="58" y="0"/>
                    </a:lnTo>
                    <a:lnTo>
                      <a:pt x="16" y="5"/>
                    </a:lnTo>
                    <a:lnTo>
                      <a:pt x="21" y="24"/>
                    </a:lnTo>
                    <a:lnTo>
                      <a:pt x="12" y="37"/>
                    </a:lnTo>
                    <a:lnTo>
                      <a:pt x="0" y="72"/>
                    </a:lnTo>
                  </a:path>
                </a:pathLst>
              </a:custGeom>
              <a:grpFill/>
              <a:ln w="63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pPr>
                  <a:defRPr/>
                </a:pPr>
                <a:endParaRPr lang="en-GB" dirty="0"/>
              </a:p>
            </p:txBody>
          </p:sp>
          <p:sp>
            <p:nvSpPr>
              <p:cNvPr id="164" name="Freeform 163"/>
              <p:cNvSpPr>
                <a:spLocks/>
              </p:cNvSpPr>
              <p:nvPr/>
            </p:nvSpPr>
            <p:spPr bwMode="auto">
              <a:xfrm>
                <a:off x="3415" y="2986"/>
                <a:ext cx="154" cy="144"/>
              </a:xfrm>
              <a:custGeom>
                <a:avLst/>
                <a:gdLst>
                  <a:gd name="T0" fmla="*/ 0 w 154"/>
                  <a:gd name="T1" fmla="*/ 24 h 144"/>
                  <a:gd name="T2" fmla="*/ 0 w 154"/>
                  <a:gd name="T3" fmla="*/ 24 h 144"/>
                  <a:gd name="T4" fmla="*/ 6 w 154"/>
                  <a:gd name="T5" fmla="*/ 140 h 144"/>
                  <a:gd name="T6" fmla="*/ 129 w 154"/>
                  <a:gd name="T7" fmla="*/ 143 h 144"/>
                  <a:gd name="T8" fmla="*/ 150 w 154"/>
                  <a:gd name="T9" fmla="*/ 125 h 144"/>
                  <a:gd name="T10" fmla="*/ 153 w 154"/>
                  <a:gd name="T11" fmla="*/ 113 h 144"/>
                  <a:gd name="T12" fmla="*/ 107 w 154"/>
                  <a:gd name="T13" fmla="*/ 30 h 144"/>
                  <a:gd name="T14" fmla="*/ 129 w 154"/>
                  <a:gd name="T15" fmla="*/ 57 h 144"/>
                  <a:gd name="T16" fmla="*/ 140 w 154"/>
                  <a:gd name="T17" fmla="*/ 34 h 144"/>
                  <a:gd name="T18" fmla="*/ 129 w 154"/>
                  <a:gd name="T19" fmla="*/ 5 h 144"/>
                  <a:gd name="T20" fmla="*/ 100 w 154"/>
                  <a:gd name="T21" fmla="*/ 10 h 144"/>
                  <a:gd name="T22" fmla="*/ 100 w 154"/>
                  <a:gd name="T23" fmla="*/ 2 h 144"/>
                  <a:gd name="T24" fmla="*/ 85 w 154"/>
                  <a:gd name="T25" fmla="*/ 2 h 144"/>
                  <a:gd name="T26" fmla="*/ 59 w 154"/>
                  <a:gd name="T27" fmla="*/ 12 h 144"/>
                  <a:gd name="T28" fmla="*/ 6 w 154"/>
                  <a:gd name="T29" fmla="*/ 0 h 144"/>
                  <a:gd name="T30" fmla="*/ 0 w 154"/>
                  <a:gd name="T31" fmla="*/ 24 h 144"/>
                  <a:gd name="T32" fmla="*/ 0 w 154"/>
                  <a:gd name="T33" fmla="*/ 24 h 14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154"/>
                  <a:gd name="T52" fmla="*/ 0 h 144"/>
                  <a:gd name="T53" fmla="*/ 154 w 154"/>
                  <a:gd name="T54" fmla="*/ 144 h 144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154" h="144">
                    <a:moveTo>
                      <a:pt x="0" y="24"/>
                    </a:moveTo>
                    <a:lnTo>
                      <a:pt x="0" y="24"/>
                    </a:lnTo>
                    <a:lnTo>
                      <a:pt x="6" y="140"/>
                    </a:lnTo>
                    <a:lnTo>
                      <a:pt x="129" y="143"/>
                    </a:lnTo>
                    <a:lnTo>
                      <a:pt x="150" y="125"/>
                    </a:lnTo>
                    <a:lnTo>
                      <a:pt x="153" y="113"/>
                    </a:lnTo>
                    <a:lnTo>
                      <a:pt x="107" y="30"/>
                    </a:lnTo>
                    <a:lnTo>
                      <a:pt x="129" y="57"/>
                    </a:lnTo>
                    <a:lnTo>
                      <a:pt x="140" y="34"/>
                    </a:lnTo>
                    <a:lnTo>
                      <a:pt x="129" y="5"/>
                    </a:lnTo>
                    <a:lnTo>
                      <a:pt x="100" y="10"/>
                    </a:lnTo>
                    <a:lnTo>
                      <a:pt x="100" y="2"/>
                    </a:lnTo>
                    <a:lnTo>
                      <a:pt x="85" y="2"/>
                    </a:lnTo>
                    <a:lnTo>
                      <a:pt x="59" y="12"/>
                    </a:lnTo>
                    <a:lnTo>
                      <a:pt x="6" y="0"/>
                    </a:lnTo>
                    <a:lnTo>
                      <a:pt x="0" y="24"/>
                    </a:lnTo>
                  </a:path>
                </a:pathLst>
              </a:custGeom>
              <a:grpFill/>
              <a:ln w="63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pPr>
                  <a:defRPr/>
                </a:pPr>
                <a:endParaRPr lang="en-GB" dirty="0"/>
              </a:p>
            </p:txBody>
          </p:sp>
          <p:sp>
            <p:nvSpPr>
              <p:cNvPr id="165" name="Freeform 164"/>
              <p:cNvSpPr>
                <a:spLocks/>
              </p:cNvSpPr>
              <p:nvPr/>
            </p:nvSpPr>
            <p:spPr bwMode="auto">
              <a:xfrm>
                <a:off x="3010" y="3225"/>
                <a:ext cx="103" cy="76"/>
              </a:xfrm>
              <a:custGeom>
                <a:avLst/>
                <a:gdLst>
                  <a:gd name="T0" fmla="*/ 0 w 103"/>
                  <a:gd name="T1" fmla="*/ 63 h 76"/>
                  <a:gd name="T2" fmla="*/ 0 w 103"/>
                  <a:gd name="T3" fmla="*/ 63 h 76"/>
                  <a:gd name="T4" fmla="*/ 7 w 103"/>
                  <a:gd name="T5" fmla="*/ 72 h 76"/>
                  <a:gd name="T6" fmla="*/ 34 w 103"/>
                  <a:gd name="T7" fmla="*/ 75 h 76"/>
                  <a:gd name="T8" fmla="*/ 32 w 103"/>
                  <a:gd name="T9" fmla="*/ 56 h 76"/>
                  <a:gd name="T10" fmla="*/ 68 w 103"/>
                  <a:gd name="T11" fmla="*/ 52 h 76"/>
                  <a:gd name="T12" fmla="*/ 83 w 103"/>
                  <a:gd name="T13" fmla="*/ 56 h 76"/>
                  <a:gd name="T14" fmla="*/ 102 w 103"/>
                  <a:gd name="T15" fmla="*/ 42 h 76"/>
                  <a:gd name="T16" fmla="*/ 76 w 103"/>
                  <a:gd name="T17" fmla="*/ 13 h 76"/>
                  <a:gd name="T18" fmla="*/ 73 w 103"/>
                  <a:gd name="T19" fmla="*/ 0 h 76"/>
                  <a:gd name="T20" fmla="*/ 17 w 103"/>
                  <a:gd name="T21" fmla="*/ 24 h 76"/>
                  <a:gd name="T22" fmla="*/ 0 w 103"/>
                  <a:gd name="T23" fmla="*/ 63 h 76"/>
                  <a:gd name="T24" fmla="*/ 0 w 103"/>
                  <a:gd name="T25" fmla="*/ 63 h 7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03"/>
                  <a:gd name="T40" fmla="*/ 0 h 76"/>
                  <a:gd name="T41" fmla="*/ 103 w 103"/>
                  <a:gd name="T42" fmla="*/ 76 h 7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03" h="76">
                    <a:moveTo>
                      <a:pt x="0" y="63"/>
                    </a:moveTo>
                    <a:lnTo>
                      <a:pt x="0" y="63"/>
                    </a:lnTo>
                    <a:lnTo>
                      <a:pt x="7" y="72"/>
                    </a:lnTo>
                    <a:lnTo>
                      <a:pt x="34" y="75"/>
                    </a:lnTo>
                    <a:lnTo>
                      <a:pt x="32" y="56"/>
                    </a:lnTo>
                    <a:lnTo>
                      <a:pt x="68" y="52"/>
                    </a:lnTo>
                    <a:lnTo>
                      <a:pt x="83" y="56"/>
                    </a:lnTo>
                    <a:lnTo>
                      <a:pt x="102" y="42"/>
                    </a:lnTo>
                    <a:lnTo>
                      <a:pt x="76" y="13"/>
                    </a:lnTo>
                    <a:lnTo>
                      <a:pt x="73" y="0"/>
                    </a:lnTo>
                    <a:lnTo>
                      <a:pt x="17" y="24"/>
                    </a:lnTo>
                    <a:lnTo>
                      <a:pt x="0" y="63"/>
                    </a:lnTo>
                  </a:path>
                </a:pathLst>
              </a:custGeom>
              <a:grpFill/>
              <a:ln w="63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pPr>
                  <a:defRPr/>
                </a:pPr>
                <a:endParaRPr lang="en-GB" dirty="0"/>
              </a:p>
            </p:txBody>
          </p:sp>
          <p:sp>
            <p:nvSpPr>
              <p:cNvPr id="166" name="Freeform 165"/>
              <p:cNvSpPr>
                <a:spLocks/>
              </p:cNvSpPr>
              <p:nvPr/>
            </p:nvSpPr>
            <p:spPr bwMode="auto">
              <a:xfrm>
                <a:off x="3380" y="3540"/>
                <a:ext cx="162" cy="134"/>
              </a:xfrm>
              <a:custGeom>
                <a:avLst/>
                <a:gdLst>
                  <a:gd name="T0" fmla="*/ 0 w 162"/>
                  <a:gd name="T1" fmla="*/ 65 h 134"/>
                  <a:gd name="T2" fmla="*/ 0 w 162"/>
                  <a:gd name="T3" fmla="*/ 65 h 134"/>
                  <a:gd name="T4" fmla="*/ 0 w 162"/>
                  <a:gd name="T5" fmla="*/ 116 h 134"/>
                  <a:gd name="T6" fmla="*/ 17 w 162"/>
                  <a:gd name="T7" fmla="*/ 129 h 134"/>
                  <a:gd name="T8" fmla="*/ 43 w 162"/>
                  <a:gd name="T9" fmla="*/ 132 h 134"/>
                  <a:gd name="T10" fmla="*/ 67 w 162"/>
                  <a:gd name="T11" fmla="*/ 133 h 134"/>
                  <a:gd name="T12" fmla="*/ 91 w 162"/>
                  <a:gd name="T13" fmla="*/ 115 h 134"/>
                  <a:gd name="T14" fmla="*/ 92 w 162"/>
                  <a:gd name="T15" fmla="*/ 107 h 134"/>
                  <a:gd name="T16" fmla="*/ 113 w 162"/>
                  <a:gd name="T17" fmla="*/ 102 h 134"/>
                  <a:gd name="T18" fmla="*/ 109 w 162"/>
                  <a:gd name="T19" fmla="*/ 95 h 134"/>
                  <a:gd name="T20" fmla="*/ 153 w 162"/>
                  <a:gd name="T21" fmla="*/ 81 h 134"/>
                  <a:gd name="T22" fmla="*/ 147 w 162"/>
                  <a:gd name="T23" fmla="*/ 75 h 134"/>
                  <a:gd name="T24" fmla="*/ 161 w 162"/>
                  <a:gd name="T25" fmla="*/ 34 h 134"/>
                  <a:gd name="T26" fmla="*/ 150 w 162"/>
                  <a:gd name="T27" fmla="*/ 17 h 134"/>
                  <a:gd name="T28" fmla="*/ 125 w 162"/>
                  <a:gd name="T29" fmla="*/ 5 h 134"/>
                  <a:gd name="T30" fmla="*/ 118 w 162"/>
                  <a:gd name="T31" fmla="*/ 0 h 134"/>
                  <a:gd name="T32" fmla="*/ 93 w 162"/>
                  <a:gd name="T33" fmla="*/ 12 h 134"/>
                  <a:gd name="T34" fmla="*/ 90 w 162"/>
                  <a:gd name="T35" fmla="*/ 48 h 134"/>
                  <a:gd name="T36" fmla="*/ 106 w 162"/>
                  <a:gd name="T37" fmla="*/ 55 h 134"/>
                  <a:gd name="T38" fmla="*/ 106 w 162"/>
                  <a:gd name="T39" fmla="*/ 69 h 134"/>
                  <a:gd name="T40" fmla="*/ 28 w 162"/>
                  <a:gd name="T41" fmla="*/ 37 h 134"/>
                  <a:gd name="T42" fmla="*/ 31 w 162"/>
                  <a:gd name="T43" fmla="*/ 65 h 134"/>
                  <a:gd name="T44" fmla="*/ 0 w 162"/>
                  <a:gd name="T45" fmla="*/ 65 h 134"/>
                  <a:gd name="T46" fmla="*/ 0 w 162"/>
                  <a:gd name="T47" fmla="*/ 65 h 134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162"/>
                  <a:gd name="T73" fmla="*/ 0 h 134"/>
                  <a:gd name="T74" fmla="*/ 162 w 162"/>
                  <a:gd name="T75" fmla="*/ 134 h 134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162" h="134">
                    <a:moveTo>
                      <a:pt x="0" y="65"/>
                    </a:moveTo>
                    <a:lnTo>
                      <a:pt x="0" y="65"/>
                    </a:lnTo>
                    <a:lnTo>
                      <a:pt x="0" y="116"/>
                    </a:lnTo>
                    <a:lnTo>
                      <a:pt x="17" y="129"/>
                    </a:lnTo>
                    <a:lnTo>
                      <a:pt x="43" y="132"/>
                    </a:lnTo>
                    <a:lnTo>
                      <a:pt x="67" y="133"/>
                    </a:lnTo>
                    <a:lnTo>
                      <a:pt x="91" y="115"/>
                    </a:lnTo>
                    <a:lnTo>
                      <a:pt x="92" y="107"/>
                    </a:lnTo>
                    <a:lnTo>
                      <a:pt x="113" y="102"/>
                    </a:lnTo>
                    <a:lnTo>
                      <a:pt x="109" y="95"/>
                    </a:lnTo>
                    <a:lnTo>
                      <a:pt x="153" y="81"/>
                    </a:lnTo>
                    <a:lnTo>
                      <a:pt x="147" y="75"/>
                    </a:lnTo>
                    <a:lnTo>
                      <a:pt x="161" y="34"/>
                    </a:lnTo>
                    <a:lnTo>
                      <a:pt x="150" y="17"/>
                    </a:lnTo>
                    <a:lnTo>
                      <a:pt x="125" y="5"/>
                    </a:lnTo>
                    <a:lnTo>
                      <a:pt x="118" y="0"/>
                    </a:lnTo>
                    <a:lnTo>
                      <a:pt x="93" y="12"/>
                    </a:lnTo>
                    <a:lnTo>
                      <a:pt x="90" y="48"/>
                    </a:lnTo>
                    <a:lnTo>
                      <a:pt x="106" y="55"/>
                    </a:lnTo>
                    <a:lnTo>
                      <a:pt x="106" y="69"/>
                    </a:lnTo>
                    <a:lnTo>
                      <a:pt x="28" y="37"/>
                    </a:lnTo>
                    <a:lnTo>
                      <a:pt x="31" y="65"/>
                    </a:lnTo>
                    <a:lnTo>
                      <a:pt x="0" y="65"/>
                    </a:lnTo>
                  </a:path>
                </a:pathLst>
              </a:custGeom>
              <a:grpFill/>
              <a:ln w="63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pPr>
                  <a:defRPr/>
                </a:pPr>
                <a:endParaRPr lang="en-GB" dirty="0"/>
              </a:p>
            </p:txBody>
          </p:sp>
          <p:sp>
            <p:nvSpPr>
              <p:cNvPr id="167" name="Freeform 166"/>
              <p:cNvSpPr>
                <a:spLocks/>
              </p:cNvSpPr>
              <p:nvPr/>
            </p:nvSpPr>
            <p:spPr bwMode="auto">
              <a:xfrm>
                <a:off x="3305" y="3734"/>
                <a:ext cx="224" cy="180"/>
              </a:xfrm>
              <a:custGeom>
                <a:avLst/>
                <a:gdLst>
                  <a:gd name="T0" fmla="*/ 0 w 224"/>
                  <a:gd name="T1" fmla="*/ 94 h 180"/>
                  <a:gd name="T2" fmla="*/ 0 w 224"/>
                  <a:gd name="T3" fmla="*/ 94 h 180"/>
                  <a:gd name="T4" fmla="*/ 8 w 224"/>
                  <a:gd name="T5" fmla="*/ 88 h 180"/>
                  <a:gd name="T6" fmla="*/ 17 w 224"/>
                  <a:gd name="T7" fmla="*/ 100 h 180"/>
                  <a:gd name="T8" fmla="*/ 35 w 224"/>
                  <a:gd name="T9" fmla="*/ 100 h 180"/>
                  <a:gd name="T10" fmla="*/ 47 w 224"/>
                  <a:gd name="T11" fmla="*/ 91 h 180"/>
                  <a:gd name="T12" fmla="*/ 47 w 224"/>
                  <a:gd name="T13" fmla="*/ 36 h 180"/>
                  <a:gd name="T14" fmla="*/ 58 w 224"/>
                  <a:gd name="T15" fmla="*/ 50 h 180"/>
                  <a:gd name="T16" fmla="*/ 58 w 224"/>
                  <a:gd name="T17" fmla="*/ 65 h 180"/>
                  <a:gd name="T18" fmla="*/ 77 w 224"/>
                  <a:gd name="T19" fmla="*/ 64 h 180"/>
                  <a:gd name="T20" fmla="*/ 93 w 224"/>
                  <a:gd name="T21" fmla="*/ 47 h 180"/>
                  <a:gd name="T22" fmla="*/ 123 w 224"/>
                  <a:gd name="T23" fmla="*/ 47 h 180"/>
                  <a:gd name="T24" fmla="*/ 174 w 224"/>
                  <a:gd name="T25" fmla="*/ 0 h 180"/>
                  <a:gd name="T26" fmla="*/ 205 w 224"/>
                  <a:gd name="T27" fmla="*/ 6 h 180"/>
                  <a:gd name="T28" fmla="*/ 210 w 224"/>
                  <a:gd name="T29" fmla="*/ 51 h 180"/>
                  <a:gd name="T30" fmla="*/ 196 w 224"/>
                  <a:gd name="T31" fmla="*/ 63 h 180"/>
                  <a:gd name="T32" fmla="*/ 205 w 224"/>
                  <a:gd name="T33" fmla="*/ 73 h 180"/>
                  <a:gd name="T34" fmla="*/ 212 w 224"/>
                  <a:gd name="T35" fmla="*/ 65 h 180"/>
                  <a:gd name="T36" fmla="*/ 223 w 224"/>
                  <a:gd name="T37" fmla="*/ 65 h 180"/>
                  <a:gd name="T38" fmla="*/ 217 w 224"/>
                  <a:gd name="T39" fmla="*/ 91 h 180"/>
                  <a:gd name="T40" fmla="*/ 184 w 224"/>
                  <a:gd name="T41" fmla="*/ 132 h 180"/>
                  <a:gd name="T42" fmla="*/ 144 w 224"/>
                  <a:gd name="T43" fmla="*/ 167 h 180"/>
                  <a:gd name="T44" fmla="*/ 114 w 224"/>
                  <a:gd name="T45" fmla="*/ 178 h 180"/>
                  <a:gd name="T46" fmla="*/ 26 w 224"/>
                  <a:gd name="T47" fmla="*/ 179 h 180"/>
                  <a:gd name="T48" fmla="*/ 19 w 224"/>
                  <a:gd name="T49" fmla="*/ 159 h 180"/>
                  <a:gd name="T50" fmla="*/ 22 w 224"/>
                  <a:gd name="T51" fmla="*/ 143 h 180"/>
                  <a:gd name="T52" fmla="*/ 0 w 224"/>
                  <a:gd name="T53" fmla="*/ 94 h 180"/>
                  <a:gd name="T54" fmla="*/ 0 w 224"/>
                  <a:gd name="T55" fmla="*/ 94 h 180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w 224"/>
                  <a:gd name="T85" fmla="*/ 0 h 180"/>
                  <a:gd name="T86" fmla="*/ 224 w 224"/>
                  <a:gd name="T87" fmla="*/ 180 h 180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T84" t="T85" r="T86" b="T87"/>
                <a:pathLst>
                  <a:path w="224" h="180">
                    <a:moveTo>
                      <a:pt x="0" y="94"/>
                    </a:moveTo>
                    <a:lnTo>
                      <a:pt x="0" y="94"/>
                    </a:lnTo>
                    <a:lnTo>
                      <a:pt x="8" y="88"/>
                    </a:lnTo>
                    <a:lnTo>
                      <a:pt x="17" y="100"/>
                    </a:lnTo>
                    <a:lnTo>
                      <a:pt x="35" y="100"/>
                    </a:lnTo>
                    <a:lnTo>
                      <a:pt x="47" y="91"/>
                    </a:lnTo>
                    <a:lnTo>
                      <a:pt x="47" y="36"/>
                    </a:lnTo>
                    <a:lnTo>
                      <a:pt x="58" y="50"/>
                    </a:lnTo>
                    <a:lnTo>
                      <a:pt x="58" y="65"/>
                    </a:lnTo>
                    <a:lnTo>
                      <a:pt x="77" y="64"/>
                    </a:lnTo>
                    <a:lnTo>
                      <a:pt x="93" y="47"/>
                    </a:lnTo>
                    <a:lnTo>
                      <a:pt x="123" y="47"/>
                    </a:lnTo>
                    <a:lnTo>
                      <a:pt x="174" y="0"/>
                    </a:lnTo>
                    <a:lnTo>
                      <a:pt x="205" y="6"/>
                    </a:lnTo>
                    <a:lnTo>
                      <a:pt x="210" y="51"/>
                    </a:lnTo>
                    <a:lnTo>
                      <a:pt x="196" y="63"/>
                    </a:lnTo>
                    <a:lnTo>
                      <a:pt x="205" y="73"/>
                    </a:lnTo>
                    <a:lnTo>
                      <a:pt x="212" y="65"/>
                    </a:lnTo>
                    <a:lnTo>
                      <a:pt x="223" y="65"/>
                    </a:lnTo>
                    <a:lnTo>
                      <a:pt x="217" y="91"/>
                    </a:lnTo>
                    <a:lnTo>
                      <a:pt x="184" y="132"/>
                    </a:lnTo>
                    <a:lnTo>
                      <a:pt x="144" y="167"/>
                    </a:lnTo>
                    <a:lnTo>
                      <a:pt x="114" y="178"/>
                    </a:lnTo>
                    <a:lnTo>
                      <a:pt x="26" y="179"/>
                    </a:lnTo>
                    <a:lnTo>
                      <a:pt x="19" y="159"/>
                    </a:lnTo>
                    <a:lnTo>
                      <a:pt x="22" y="143"/>
                    </a:lnTo>
                    <a:lnTo>
                      <a:pt x="0" y="94"/>
                    </a:lnTo>
                  </a:path>
                </a:pathLst>
              </a:custGeom>
              <a:grpFill/>
              <a:ln w="63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pPr>
                  <a:defRPr/>
                </a:pPr>
                <a:endParaRPr lang="en-GB" dirty="0"/>
              </a:p>
            </p:txBody>
          </p:sp>
          <p:sp>
            <p:nvSpPr>
              <p:cNvPr id="168" name="Freeform 167"/>
              <p:cNvSpPr>
                <a:spLocks/>
              </p:cNvSpPr>
              <p:nvPr/>
            </p:nvSpPr>
            <p:spPr bwMode="auto">
              <a:xfrm>
                <a:off x="3449" y="3830"/>
                <a:ext cx="32" cy="33"/>
              </a:xfrm>
              <a:custGeom>
                <a:avLst/>
                <a:gdLst>
                  <a:gd name="T0" fmla="*/ 0 w 32"/>
                  <a:gd name="T1" fmla="*/ 16 h 33"/>
                  <a:gd name="T2" fmla="*/ 0 w 32"/>
                  <a:gd name="T3" fmla="*/ 16 h 33"/>
                  <a:gd name="T4" fmla="*/ 11 w 32"/>
                  <a:gd name="T5" fmla="*/ 32 h 33"/>
                  <a:gd name="T6" fmla="*/ 31 w 32"/>
                  <a:gd name="T7" fmla="*/ 16 h 33"/>
                  <a:gd name="T8" fmla="*/ 22 w 32"/>
                  <a:gd name="T9" fmla="*/ 0 h 33"/>
                  <a:gd name="T10" fmla="*/ 0 w 32"/>
                  <a:gd name="T11" fmla="*/ 16 h 33"/>
                  <a:gd name="T12" fmla="*/ 0 w 32"/>
                  <a:gd name="T13" fmla="*/ 16 h 3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2"/>
                  <a:gd name="T22" fmla="*/ 0 h 33"/>
                  <a:gd name="T23" fmla="*/ 32 w 32"/>
                  <a:gd name="T24" fmla="*/ 33 h 3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2" h="33">
                    <a:moveTo>
                      <a:pt x="0" y="16"/>
                    </a:moveTo>
                    <a:lnTo>
                      <a:pt x="0" y="16"/>
                    </a:lnTo>
                    <a:lnTo>
                      <a:pt x="11" y="32"/>
                    </a:lnTo>
                    <a:lnTo>
                      <a:pt x="31" y="16"/>
                    </a:lnTo>
                    <a:lnTo>
                      <a:pt x="22" y="0"/>
                    </a:lnTo>
                    <a:lnTo>
                      <a:pt x="0" y="16"/>
                    </a:lnTo>
                  </a:path>
                </a:pathLst>
              </a:custGeom>
              <a:grpFill/>
              <a:ln w="63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pPr>
                  <a:defRPr/>
                </a:pPr>
                <a:endParaRPr lang="en-GB" dirty="0"/>
              </a:p>
            </p:txBody>
          </p:sp>
          <p:sp>
            <p:nvSpPr>
              <p:cNvPr id="169" name="Freeform 168"/>
              <p:cNvSpPr>
                <a:spLocks/>
              </p:cNvSpPr>
              <p:nvPr/>
            </p:nvSpPr>
            <p:spPr bwMode="auto">
              <a:xfrm>
                <a:off x="3201" y="2941"/>
                <a:ext cx="43" cy="27"/>
              </a:xfrm>
              <a:custGeom>
                <a:avLst/>
                <a:gdLst>
                  <a:gd name="T0" fmla="*/ 2 w 43"/>
                  <a:gd name="T1" fmla="*/ 25 h 27"/>
                  <a:gd name="T2" fmla="*/ 11 w 43"/>
                  <a:gd name="T3" fmla="*/ 26 h 27"/>
                  <a:gd name="T4" fmla="*/ 15 w 43"/>
                  <a:gd name="T5" fmla="*/ 25 h 27"/>
                  <a:gd name="T6" fmla="*/ 20 w 43"/>
                  <a:gd name="T7" fmla="*/ 22 h 27"/>
                  <a:gd name="T8" fmla="*/ 29 w 43"/>
                  <a:gd name="T9" fmla="*/ 20 h 27"/>
                  <a:gd name="T10" fmla="*/ 37 w 43"/>
                  <a:gd name="T11" fmla="*/ 18 h 27"/>
                  <a:gd name="T12" fmla="*/ 40 w 43"/>
                  <a:gd name="T13" fmla="*/ 11 h 27"/>
                  <a:gd name="T14" fmla="*/ 42 w 43"/>
                  <a:gd name="T15" fmla="*/ 7 h 27"/>
                  <a:gd name="T16" fmla="*/ 33 w 43"/>
                  <a:gd name="T17" fmla="*/ 0 h 27"/>
                  <a:gd name="T18" fmla="*/ 0 w 43"/>
                  <a:gd name="T19" fmla="*/ 7 h 27"/>
                  <a:gd name="T20" fmla="*/ 0 w 43"/>
                  <a:gd name="T21" fmla="*/ 25 h 27"/>
                  <a:gd name="T22" fmla="*/ 2 w 43"/>
                  <a:gd name="T23" fmla="*/ 25 h 27"/>
                  <a:gd name="T24" fmla="*/ 2 w 43"/>
                  <a:gd name="T25" fmla="*/ 25 h 2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43"/>
                  <a:gd name="T40" fmla="*/ 0 h 27"/>
                  <a:gd name="T41" fmla="*/ 43 w 43"/>
                  <a:gd name="T42" fmla="*/ 27 h 27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43" h="27">
                    <a:moveTo>
                      <a:pt x="2" y="25"/>
                    </a:moveTo>
                    <a:lnTo>
                      <a:pt x="11" y="26"/>
                    </a:lnTo>
                    <a:lnTo>
                      <a:pt x="15" y="25"/>
                    </a:lnTo>
                    <a:lnTo>
                      <a:pt x="20" y="22"/>
                    </a:lnTo>
                    <a:lnTo>
                      <a:pt x="29" y="20"/>
                    </a:lnTo>
                    <a:lnTo>
                      <a:pt x="37" y="18"/>
                    </a:lnTo>
                    <a:lnTo>
                      <a:pt x="40" y="11"/>
                    </a:lnTo>
                    <a:lnTo>
                      <a:pt x="42" y="7"/>
                    </a:lnTo>
                    <a:lnTo>
                      <a:pt x="33" y="0"/>
                    </a:lnTo>
                    <a:lnTo>
                      <a:pt x="0" y="7"/>
                    </a:lnTo>
                    <a:lnTo>
                      <a:pt x="0" y="25"/>
                    </a:lnTo>
                    <a:lnTo>
                      <a:pt x="2" y="25"/>
                    </a:lnTo>
                  </a:path>
                </a:pathLst>
              </a:custGeom>
              <a:grpFill/>
              <a:ln w="63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pPr>
                  <a:defRPr/>
                </a:pPr>
                <a:endParaRPr lang="en-GB" dirty="0"/>
              </a:p>
            </p:txBody>
          </p:sp>
          <p:sp>
            <p:nvSpPr>
              <p:cNvPr id="170" name="Freeform 169"/>
              <p:cNvSpPr>
                <a:spLocks/>
              </p:cNvSpPr>
              <p:nvPr/>
            </p:nvSpPr>
            <p:spPr bwMode="auto">
              <a:xfrm>
                <a:off x="3181" y="2904"/>
                <a:ext cx="55" cy="103"/>
              </a:xfrm>
              <a:custGeom>
                <a:avLst/>
                <a:gdLst>
                  <a:gd name="T0" fmla="*/ 0 w 55"/>
                  <a:gd name="T1" fmla="*/ 47 h 103"/>
                  <a:gd name="T2" fmla="*/ 0 w 55"/>
                  <a:gd name="T3" fmla="*/ 47 h 103"/>
                  <a:gd name="T4" fmla="*/ 12 w 55"/>
                  <a:gd name="T5" fmla="*/ 38 h 103"/>
                  <a:gd name="T6" fmla="*/ 18 w 55"/>
                  <a:gd name="T7" fmla="*/ 1 h 103"/>
                  <a:gd name="T8" fmla="*/ 51 w 55"/>
                  <a:gd name="T9" fmla="*/ 0 h 103"/>
                  <a:gd name="T10" fmla="*/ 42 w 55"/>
                  <a:gd name="T11" fmla="*/ 12 h 103"/>
                  <a:gd name="T12" fmla="*/ 52 w 55"/>
                  <a:gd name="T13" fmla="*/ 28 h 103"/>
                  <a:gd name="T14" fmla="*/ 33 w 55"/>
                  <a:gd name="T15" fmla="*/ 47 h 103"/>
                  <a:gd name="T16" fmla="*/ 54 w 55"/>
                  <a:gd name="T17" fmla="*/ 60 h 103"/>
                  <a:gd name="T18" fmla="*/ 27 w 55"/>
                  <a:gd name="T19" fmla="*/ 102 h 103"/>
                  <a:gd name="T20" fmla="*/ 23 w 55"/>
                  <a:gd name="T21" fmla="*/ 75 h 103"/>
                  <a:gd name="T22" fmla="*/ 0 w 55"/>
                  <a:gd name="T23" fmla="*/ 47 h 103"/>
                  <a:gd name="T24" fmla="*/ 0 w 55"/>
                  <a:gd name="T25" fmla="*/ 47 h 103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55"/>
                  <a:gd name="T40" fmla="*/ 0 h 103"/>
                  <a:gd name="T41" fmla="*/ 55 w 55"/>
                  <a:gd name="T42" fmla="*/ 103 h 103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55" h="103">
                    <a:moveTo>
                      <a:pt x="0" y="47"/>
                    </a:moveTo>
                    <a:lnTo>
                      <a:pt x="0" y="47"/>
                    </a:lnTo>
                    <a:lnTo>
                      <a:pt x="12" y="38"/>
                    </a:lnTo>
                    <a:lnTo>
                      <a:pt x="18" y="1"/>
                    </a:lnTo>
                    <a:lnTo>
                      <a:pt x="51" y="0"/>
                    </a:lnTo>
                    <a:lnTo>
                      <a:pt x="42" y="12"/>
                    </a:lnTo>
                    <a:lnTo>
                      <a:pt x="52" y="28"/>
                    </a:lnTo>
                    <a:lnTo>
                      <a:pt x="33" y="47"/>
                    </a:lnTo>
                    <a:lnTo>
                      <a:pt x="54" y="60"/>
                    </a:lnTo>
                    <a:lnTo>
                      <a:pt x="27" y="102"/>
                    </a:lnTo>
                    <a:lnTo>
                      <a:pt x="23" y="75"/>
                    </a:lnTo>
                    <a:lnTo>
                      <a:pt x="0" y="47"/>
                    </a:lnTo>
                  </a:path>
                </a:pathLst>
              </a:custGeom>
              <a:grpFill/>
              <a:ln w="63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pPr>
                  <a:defRPr/>
                </a:pPr>
                <a:endParaRPr lang="en-GB" dirty="0"/>
              </a:p>
            </p:txBody>
          </p:sp>
        </p:grpSp>
        <p:sp>
          <p:nvSpPr>
            <p:cNvPr id="105" name="Freeform 104"/>
            <p:cNvSpPr>
              <a:spLocks/>
            </p:cNvSpPr>
            <p:nvPr/>
          </p:nvSpPr>
          <p:spPr bwMode="auto">
            <a:xfrm>
              <a:off x="3169406" y="3423855"/>
              <a:ext cx="114298" cy="53975"/>
            </a:xfrm>
            <a:custGeom>
              <a:avLst/>
              <a:gdLst>
                <a:gd name="T0" fmla="*/ 0 w 90"/>
                <a:gd name="T1" fmla="*/ 23633520 h 43"/>
                <a:gd name="T2" fmla="*/ 0 w 90"/>
                <a:gd name="T3" fmla="*/ 23633520 h 43"/>
                <a:gd name="T4" fmla="*/ 38709597 w 90"/>
                <a:gd name="T5" fmla="*/ 66175857 h 43"/>
                <a:gd name="T6" fmla="*/ 104838504 w 90"/>
                <a:gd name="T7" fmla="*/ 64600540 h 43"/>
                <a:gd name="T8" fmla="*/ 143548091 w 90"/>
                <a:gd name="T9" fmla="*/ 40965765 h 43"/>
                <a:gd name="T10" fmla="*/ 59677300 w 90"/>
                <a:gd name="T11" fmla="*/ 9453155 h 43"/>
                <a:gd name="T12" fmla="*/ 48387003 w 90"/>
                <a:gd name="T13" fmla="*/ 0 h 43"/>
                <a:gd name="T14" fmla="*/ 0 w 90"/>
                <a:gd name="T15" fmla="*/ 23633520 h 43"/>
                <a:gd name="T16" fmla="*/ 0 w 90"/>
                <a:gd name="T17" fmla="*/ 23633520 h 4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90"/>
                <a:gd name="T28" fmla="*/ 0 h 43"/>
                <a:gd name="T29" fmla="*/ 90 w 90"/>
                <a:gd name="T30" fmla="*/ 43 h 4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90" h="43">
                  <a:moveTo>
                    <a:pt x="0" y="15"/>
                  </a:moveTo>
                  <a:lnTo>
                    <a:pt x="0" y="15"/>
                  </a:lnTo>
                  <a:lnTo>
                    <a:pt x="24" y="42"/>
                  </a:lnTo>
                  <a:lnTo>
                    <a:pt x="65" y="41"/>
                  </a:lnTo>
                  <a:lnTo>
                    <a:pt x="89" y="26"/>
                  </a:lnTo>
                  <a:lnTo>
                    <a:pt x="37" y="6"/>
                  </a:lnTo>
                  <a:lnTo>
                    <a:pt x="30" y="0"/>
                  </a:lnTo>
                  <a:lnTo>
                    <a:pt x="0" y="15"/>
                  </a:lnTo>
                </a:path>
              </a:pathLst>
            </a:custGeom>
            <a:grpFill/>
            <a:ln w="6350">
              <a:solidFill>
                <a:schemeClr val="bg1"/>
              </a:solidFill>
              <a:round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>
                <a:defRPr/>
              </a:pPr>
              <a:endParaRPr lang="en-GB" dirty="0"/>
            </a:p>
          </p:txBody>
        </p:sp>
        <p:sp>
          <p:nvSpPr>
            <p:cNvPr id="106" name="Freeform 105"/>
            <p:cNvSpPr>
              <a:spLocks/>
            </p:cNvSpPr>
            <p:nvPr/>
          </p:nvSpPr>
          <p:spPr bwMode="auto">
            <a:xfrm>
              <a:off x="3328160" y="3288891"/>
              <a:ext cx="96837" cy="77788"/>
            </a:xfrm>
            <a:custGeom>
              <a:avLst/>
              <a:gdLst>
                <a:gd name="T0" fmla="*/ 0 w 78"/>
                <a:gd name="T1" fmla="*/ 12590929 h 58"/>
                <a:gd name="T2" fmla="*/ 33909086 w 78"/>
                <a:gd name="T3" fmla="*/ 8993902 h 58"/>
                <a:gd name="T4" fmla="*/ 60110943 w 78"/>
                <a:gd name="T5" fmla="*/ 0 h 58"/>
                <a:gd name="T6" fmla="*/ 95561981 w 78"/>
                <a:gd name="T7" fmla="*/ 7195391 h 58"/>
                <a:gd name="T8" fmla="*/ 118682426 w 78"/>
                <a:gd name="T9" fmla="*/ 21584828 h 58"/>
                <a:gd name="T10" fmla="*/ 104809911 w 78"/>
                <a:gd name="T11" fmla="*/ 34175757 h 58"/>
                <a:gd name="T12" fmla="*/ 87854752 w 78"/>
                <a:gd name="T13" fmla="*/ 35974269 h 58"/>
                <a:gd name="T14" fmla="*/ 67818172 w 78"/>
                <a:gd name="T15" fmla="*/ 55760591 h 58"/>
                <a:gd name="T16" fmla="*/ 53946898 w 78"/>
                <a:gd name="T17" fmla="*/ 102528622 h 58"/>
                <a:gd name="T18" fmla="*/ 44697726 w 78"/>
                <a:gd name="T19" fmla="*/ 82742290 h 58"/>
                <a:gd name="T20" fmla="*/ 18495865 w 78"/>
                <a:gd name="T21" fmla="*/ 80943778 h 58"/>
                <a:gd name="T22" fmla="*/ 35449787 w 78"/>
                <a:gd name="T23" fmla="*/ 43169657 h 58"/>
                <a:gd name="T24" fmla="*/ 0 w 78"/>
                <a:gd name="T25" fmla="*/ 30578733 h 58"/>
                <a:gd name="T26" fmla="*/ 0 w 78"/>
                <a:gd name="T27" fmla="*/ 12590929 h 58"/>
                <a:gd name="T28" fmla="*/ 0 w 78"/>
                <a:gd name="T29" fmla="*/ 12590929 h 58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78"/>
                <a:gd name="T46" fmla="*/ 0 h 58"/>
                <a:gd name="T47" fmla="*/ 78 w 78"/>
                <a:gd name="T48" fmla="*/ 58 h 58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78" h="58">
                  <a:moveTo>
                    <a:pt x="0" y="7"/>
                  </a:moveTo>
                  <a:lnTo>
                    <a:pt x="22" y="5"/>
                  </a:lnTo>
                  <a:lnTo>
                    <a:pt x="39" y="0"/>
                  </a:lnTo>
                  <a:lnTo>
                    <a:pt x="62" y="4"/>
                  </a:lnTo>
                  <a:lnTo>
                    <a:pt x="77" y="12"/>
                  </a:lnTo>
                  <a:lnTo>
                    <a:pt x="68" y="19"/>
                  </a:lnTo>
                  <a:lnTo>
                    <a:pt x="57" y="20"/>
                  </a:lnTo>
                  <a:lnTo>
                    <a:pt x="44" y="31"/>
                  </a:lnTo>
                  <a:lnTo>
                    <a:pt x="35" y="57"/>
                  </a:lnTo>
                  <a:lnTo>
                    <a:pt x="29" y="46"/>
                  </a:lnTo>
                  <a:lnTo>
                    <a:pt x="12" y="45"/>
                  </a:lnTo>
                  <a:lnTo>
                    <a:pt x="23" y="24"/>
                  </a:lnTo>
                  <a:lnTo>
                    <a:pt x="0" y="17"/>
                  </a:lnTo>
                  <a:lnTo>
                    <a:pt x="0" y="7"/>
                  </a:lnTo>
                </a:path>
              </a:pathLst>
            </a:custGeom>
            <a:grpFill/>
            <a:ln w="6350">
              <a:solidFill>
                <a:schemeClr val="bg1"/>
              </a:solidFill>
              <a:round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>
                <a:defRPr/>
              </a:pPr>
              <a:endParaRPr lang="en-GB" dirty="0"/>
            </a:p>
          </p:txBody>
        </p:sp>
        <p:sp>
          <p:nvSpPr>
            <p:cNvPr id="107" name="Freeform 106"/>
            <p:cNvSpPr>
              <a:spLocks/>
            </p:cNvSpPr>
            <p:nvPr/>
          </p:nvSpPr>
          <p:spPr bwMode="auto">
            <a:xfrm>
              <a:off x="3301191" y="3314281"/>
              <a:ext cx="55563" cy="38100"/>
            </a:xfrm>
            <a:custGeom>
              <a:avLst/>
              <a:gdLst>
                <a:gd name="T0" fmla="*/ 67080589 w 45"/>
                <a:gd name="T1" fmla="*/ 15534291 h 29"/>
                <a:gd name="T2" fmla="*/ 51835342 w 45"/>
                <a:gd name="T3" fmla="*/ 48329201 h 29"/>
                <a:gd name="T4" fmla="*/ 0 w 45"/>
                <a:gd name="T5" fmla="*/ 39698886 h 29"/>
                <a:gd name="T6" fmla="*/ 21343603 w 45"/>
                <a:gd name="T7" fmla="*/ 18986938 h 29"/>
                <a:gd name="T8" fmla="*/ 35065190 w 45"/>
                <a:gd name="T9" fmla="*/ 0 h 29"/>
                <a:gd name="T10" fmla="*/ 67080589 w 45"/>
                <a:gd name="T11" fmla="*/ 15534291 h 29"/>
                <a:gd name="T12" fmla="*/ 67080589 w 45"/>
                <a:gd name="T13" fmla="*/ 15534291 h 2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5"/>
                <a:gd name="T22" fmla="*/ 0 h 29"/>
                <a:gd name="T23" fmla="*/ 45 w 45"/>
                <a:gd name="T24" fmla="*/ 29 h 2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5" h="29">
                  <a:moveTo>
                    <a:pt x="44" y="9"/>
                  </a:moveTo>
                  <a:lnTo>
                    <a:pt x="34" y="28"/>
                  </a:lnTo>
                  <a:lnTo>
                    <a:pt x="0" y="23"/>
                  </a:lnTo>
                  <a:lnTo>
                    <a:pt x="14" y="11"/>
                  </a:lnTo>
                  <a:lnTo>
                    <a:pt x="23" y="0"/>
                  </a:lnTo>
                  <a:lnTo>
                    <a:pt x="44" y="9"/>
                  </a:lnTo>
                </a:path>
              </a:pathLst>
            </a:custGeom>
            <a:grpFill/>
            <a:ln w="6350">
              <a:solidFill>
                <a:schemeClr val="bg1"/>
              </a:solidFill>
              <a:round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>
                <a:defRPr/>
              </a:pPr>
              <a:endParaRPr lang="en-GB" dirty="0"/>
            </a:p>
          </p:txBody>
        </p:sp>
      </p:grpSp>
      <p:sp>
        <p:nvSpPr>
          <p:cNvPr id="2" name="Rectangle 1"/>
          <p:cNvSpPr/>
          <p:nvPr/>
        </p:nvSpPr>
        <p:spPr>
          <a:xfrm>
            <a:off x="1862289" y="295335"/>
            <a:ext cx="5419422" cy="461665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Arial Black"/>
                <a:cs typeface="Arial Black"/>
              </a:rPr>
              <a:t>GLOBAL APPLICATION OF CEM</a:t>
            </a:r>
          </a:p>
        </p:txBody>
      </p:sp>
      <p:sp>
        <p:nvSpPr>
          <p:cNvPr id="3" name="Rectangle 2"/>
          <p:cNvSpPr/>
          <p:nvPr/>
        </p:nvSpPr>
        <p:spPr>
          <a:xfrm>
            <a:off x="7136595" y="3255039"/>
            <a:ext cx="1004106" cy="415498"/>
          </a:xfrm>
          <a:prstGeom prst="rect">
            <a:avLst/>
          </a:prstGeom>
        </p:spPr>
        <p:txBody>
          <a:bodyPr wrap="square" lIns="0" rIns="0" bIns="0" anchor="ctr">
            <a:spAutoFit/>
          </a:bodyPr>
          <a:lstStyle/>
          <a:p>
            <a:pPr>
              <a:buClr>
                <a:srgbClr val="CC0000"/>
              </a:buClr>
            </a:pPr>
            <a:r>
              <a:rPr lang="en-US" sz="2400" b="1" dirty="0" smtClean="0">
                <a:gradFill flip="none" rotWithShape="1">
                  <a:gsLst>
                    <a:gs pos="8000">
                      <a:srgbClr val="890000"/>
                    </a:gs>
                    <a:gs pos="23000">
                      <a:srgbClr val="890000"/>
                    </a:gs>
                    <a:gs pos="64000">
                      <a:srgbClr val="E6001B"/>
                    </a:gs>
                  </a:gsLst>
                  <a:lin ang="16200000" scaled="1"/>
                  <a:tileRect/>
                </a:gradFill>
                <a:latin typeface="Arial Black"/>
                <a:cs typeface="Arial Black"/>
              </a:rPr>
              <a:t>84%</a:t>
            </a:r>
            <a:endParaRPr lang="en-US" sz="2400" b="1" dirty="0">
              <a:gradFill flip="none" rotWithShape="1">
                <a:gsLst>
                  <a:gs pos="8000">
                    <a:srgbClr val="890000"/>
                  </a:gs>
                  <a:gs pos="23000">
                    <a:srgbClr val="890000"/>
                  </a:gs>
                  <a:gs pos="64000">
                    <a:srgbClr val="E6001B"/>
                  </a:gs>
                </a:gsLst>
                <a:lin ang="16200000" scaled="1"/>
                <a:tileRect/>
              </a:gradFill>
              <a:latin typeface="Arial Black"/>
              <a:cs typeface="Arial Black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233806" y="3605209"/>
            <a:ext cx="647934" cy="246221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/>
            <a:r>
              <a:rPr lang="en-US" sz="1000" i="1" dirty="0" smtClean="0">
                <a:solidFill>
                  <a:schemeClr val="tx2"/>
                </a:solidFill>
                <a:latin typeface="Arial Black"/>
                <a:cs typeface="Arial Black"/>
              </a:rPr>
              <a:t>CHINA</a:t>
            </a:r>
            <a:endParaRPr lang="en-US" sz="1000" i="1" dirty="0">
              <a:solidFill>
                <a:schemeClr val="tx2"/>
              </a:solidFill>
              <a:latin typeface="Arial Black"/>
              <a:cs typeface="Arial Black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787942" y="3652959"/>
            <a:ext cx="1007454" cy="415498"/>
          </a:xfrm>
          <a:prstGeom prst="rect">
            <a:avLst/>
          </a:prstGeom>
        </p:spPr>
        <p:txBody>
          <a:bodyPr wrap="square" lIns="0" rIns="0" bIns="0" anchor="ctr">
            <a:spAutoFit/>
          </a:bodyPr>
          <a:lstStyle/>
          <a:p>
            <a:pPr algn="ctr">
              <a:buClr>
                <a:srgbClr val="CC0000"/>
              </a:buClr>
            </a:pPr>
            <a:r>
              <a:rPr lang="en-US" sz="2400" b="1" dirty="0" smtClean="0">
                <a:gradFill flip="none" rotWithShape="1">
                  <a:gsLst>
                    <a:gs pos="8000">
                      <a:srgbClr val="890000"/>
                    </a:gs>
                    <a:gs pos="23000">
                      <a:srgbClr val="890000"/>
                    </a:gs>
                    <a:gs pos="64000">
                      <a:srgbClr val="E6001B"/>
                    </a:gs>
                  </a:gsLst>
                  <a:lin ang="16200000" scaled="1"/>
                  <a:tileRect/>
                </a:gradFill>
                <a:latin typeface="Arial Black"/>
                <a:cs typeface="Arial Black"/>
              </a:rPr>
              <a:t>72%</a:t>
            </a:r>
            <a:endParaRPr lang="en-US" sz="2400" b="1" dirty="0">
              <a:gradFill flip="none" rotWithShape="1">
                <a:gsLst>
                  <a:gs pos="8000">
                    <a:srgbClr val="890000"/>
                  </a:gs>
                  <a:gs pos="23000">
                    <a:srgbClr val="890000"/>
                  </a:gs>
                  <a:gs pos="64000">
                    <a:srgbClr val="E6001B"/>
                  </a:gs>
                </a:gsLst>
                <a:lin ang="16200000" scaled="1"/>
                <a:tileRect/>
              </a:gradFill>
              <a:latin typeface="Arial Black"/>
              <a:cs typeface="Arial Black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955918" y="4032776"/>
            <a:ext cx="590226" cy="246221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/>
            <a:r>
              <a:rPr lang="en-US" sz="1000" i="1" dirty="0" smtClean="0">
                <a:solidFill>
                  <a:schemeClr val="tx2"/>
                </a:solidFill>
                <a:latin typeface="Arial Black"/>
                <a:cs typeface="Arial Black"/>
              </a:rPr>
              <a:t>INDIA</a:t>
            </a:r>
            <a:endParaRPr lang="en-US" sz="1000" i="1" dirty="0">
              <a:solidFill>
                <a:schemeClr val="tx2"/>
              </a:solidFill>
              <a:latin typeface="Arial Black"/>
              <a:cs typeface="Arial Black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300598" y="4674885"/>
            <a:ext cx="1007454" cy="415498"/>
          </a:xfrm>
          <a:prstGeom prst="rect">
            <a:avLst/>
          </a:prstGeom>
        </p:spPr>
        <p:txBody>
          <a:bodyPr wrap="square" lIns="0" rIns="0" bIns="0" anchor="ctr">
            <a:spAutoFit/>
          </a:bodyPr>
          <a:lstStyle/>
          <a:p>
            <a:pPr algn="ctr">
              <a:buClr>
                <a:srgbClr val="CC0000"/>
              </a:buClr>
            </a:pPr>
            <a:r>
              <a:rPr lang="en-US" sz="2400" b="1" dirty="0" smtClean="0">
                <a:gradFill flip="none" rotWithShape="1">
                  <a:gsLst>
                    <a:gs pos="8000">
                      <a:srgbClr val="890000"/>
                    </a:gs>
                    <a:gs pos="23000">
                      <a:srgbClr val="890000"/>
                    </a:gs>
                    <a:gs pos="64000">
                      <a:srgbClr val="E6001B"/>
                    </a:gs>
                  </a:gsLst>
                  <a:lin ang="16200000" scaled="1"/>
                  <a:tileRect/>
                </a:gradFill>
                <a:latin typeface="Arial Black"/>
                <a:cs typeface="Arial Black"/>
              </a:rPr>
              <a:t>63%</a:t>
            </a:r>
            <a:endParaRPr lang="en-US" sz="2400" b="1" dirty="0">
              <a:gradFill flip="none" rotWithShape="1">
                <a:gsLst>
                  <a:gs pos="8000">
                    <a:srgbClr val="890000"/>
                  </a:gs>
                  <a:gs pos="23000">
                    <a:srgbClr val="890000"/>
                  </a:gs>
                  <a:gs pos="64000">
                    <a:srgbClr val="E6001B"/>
                  </a:gs>
                </a:gsLst>
                <a:lin ang="16200000" scaled="1"/>
                <a:tileRect/>
              </a:gradFill>
              <a:latin typeface="Arial Black"/>
              <a:cs typeface="Arial Black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368420" y="5014062"/>
            <a:ext cx="710451" cy="246221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/>
            <a:r>
              <a:rPr lang="en-US" sz="1000" i="1" dirty="0" smtClean="0">
                <a:solidFill>
                  <a:schemeClr val="tx2"/>
                </a:solidFill>
                <a:latin typeface="Arial Black"/>
                <a:cs typeface="Arial Black"/>
              </a:rPr>
              <a:t>BRAZIL</a:t>
            </a:r>
            <a:endParaRPr lang="en-US" sz="1000" i="1" dirty="0">
              <a:solidFill>
                <a:schemeClr val="tx2"/>
              </a:solidFill>
              <a:latin typeface="Arial Black"/>
              <a:cs typeface="Arial Black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930182" y="1736952"/>
            <a:ext cx="1007454" cy="415498"/>
          </a:xfrm>
          <a:prstGeom prst="rect">
            <a:avLst/>
          </a:prstGeom>
        </p:spPr>
        <p:txBody>
          <a:bodyPr wrap="square" lIns="0" rIns="0" bIns="0" anchor="ctr">
            <a:spAutoFit/>
          </a:bodyPr>
          <a:lstStyle/>
          <a:p>
            <a:pPr algn="ctr">
              <a:buClr>
                <a:srgbClr val="CC0000"/>
              </a:buClr>
            </a:pPr>
            <a:r>
              <a:rPr lang="en-US" sz="2400" b="1" dirty="0" smtClean="0">
                <a:gradFill flip="none" rotWithShape="1">
                  <a:gsLst>
                    <a:gs pos="8000">
                      <a:srgbClr val="890000"/>
                    </a:gs>
                    <a:gs pos="23000">
                      <a:srgbClr val="890000"/>
                    </a:gs>
                    <a:gs pos="64000">
                      <a:srgbClr val="E6001B"/>
                    </a:gs>
                  </a:gsLst>
                  <a:lin ang="16200000" scaled="1"/>
                  <a:tileRect/>
                </a:gradFill>
                <a:latin typeface="Arial Black"/>
                <a:cs typeface="Arial Black"/>
              </a:rPr>
              <a:t>57%</a:t>
            </a:r>
            <a:endParaRPr lang="en-US" sz="2400" b="1" dirty="0">
              <a:gradFill flip="none" rotWithShape="1">
                <a:gsLst>
                  <a:gs pos="8000">
                    <a:srgbClr val="890000"/>
                  </a:gs>
                  <a:gs pos="23000">
                    <a:srgbClr val="890000"/>
                  </a:gs>
                  <a:gs pos="64000">
                    <a:srgbClr val="E6001B"/>
                  </a:gs>
                </a:gsLst>
                <a:lin ang="16200000" scaled="1"/>
                <a:tileRect/>
              </a:gradFill>
              <a:latin typeface="Arial Black"/>
              <a:cs typeface="Arial Black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040191" y="2076129"/>
            <a:ext cx="726482" cy="246221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/>
            <a:r>
              <a:rPr lang="en-US" sz="1000" i="1" dirty="0" smtClean="0">
                <a:solidFill>
                  <a:schemeClr val="tx2"/>
                </a:solidFill>
                <a:latin typeface="Arial Black"/>
                <a:cs typeface="Arial Black"/>
              </a:rPr>
              <a:t>RUSSIA</a:t>
            </a:r>
            <a:endParaRPr lang="en-US" sz="1000" i="1" dirty="0">
              <a:solidFill>
                <a:schemeClr val="tx2"/>
              </a:solidFill>
              <a:latin typeface="Arial Black"/>
              <a:cs typeface="Arial Black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76720" y="3084945"/>
            <a:ext cx="1007454" cy="415498"/>
          </a:xfrm>
          <a:prstGeom prst="rect">
            <a:avLst/>
          </a:prstGeom>
        </p:spPr>
        <p:txBody>
          <a:bodyPr wrap="square" lIns="0" rIns="0" bIns="0" anchor="ctr">
            <a:spAutoFit/>
          </a:bodyPr>
          <a:lstStyle/>
          <a:p>
            <a:pPr>
              <a:buClr>
                <a:srgbClr val="CC0000"/>
              </a:buClr>
            </a:pPr>
            <a:r>
              <a:rPr lang="en-US" sz="2400" b="1" dirty="0" smtClean="0">
                <a:gradFill flip="none" rotWithShape="1">
                  <a:gsLst>
                    <a:gs pos="8000">
                      <a:srgbClr val="890000"/>
                    </a:gs>
                    <a:gs pos="23000">
                      <a:srgbClr val="890000"/>
                    </a:gs>
                    <a:gs pos="64000">
                      <a:srgbClr val="E6001B"/>
                    </a:gs>
                  </a:gsLst>
                  <a:lin ang="16200000" scaled="1"/>
                  <a:tileRect/>
                </a:gradFill>
                <a:latin typeface="Arial Black"/>
                <a:cs typeface="Arial Black"/>
              </a:rPr>
              <a:t>73%</a:t>
            </a:r>
            <a:endParaRPr lang="en-US" sz="2400" b="1" dirty="0">
              <a:gradFill flip="none" rotWithShape="1">
                <a:gsLst>
                  <a:gs pos="8000">
                    <a:srgbClr val="890000"/>
                  </a:gs>
                  <a:gs pos="23000">
                    <a:srgbClr val="890000"/>
                  </a:gs>
                  <a:gs pos="64000">
                    <a:srgbClr val="E6001B"/>
                  </a:gs>
                </a:gsLst>
                <a:lin ang="16200000" scaled="1"/>
                <a:tileRect/>
              </a:gradFill>
              <a:latin typeface="Arial Black"/>
              <a:cs typeface="Arial Black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58631" y="3488369"/>
            <a:ext cx="1342035" cy="246221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/>
            <a:r>
              <a:rPr lang="en-US" sz="1000" i="1" dirty="0" smtClean="0">
                <a:solidFill>
                  <a:schemeClr val="tx2"/>
                </a:solidFill>
                <a:latin typeface="Arial Black"/>
                <a:cs typeface="Arial Black"/>
              </a:rPr>
              <a:t>UNITED STATES</a:t>
            </a:r>
            <a:endParaRPr lang="en-US" sz="1000" i="1" dirty="0">
              <a:solidFill>
                <a:schemeClr val="tx2"/>
              </a:solidFill>
              <a:latin typeface="Arial Black"/>
              <a:cs typeface="Arial Black"/>
            </a:endParaRPr>
          </a:p>
        </p:txBody>
      </p:sp>
      <p:sp>
        <p:nvSpPr>
          <p:cNvPr id="272" name="Rectangle 271"/>
          <p:cNvSpPr/>
          <p:nvPr/>
        </p:nvSpPr>
        <p:spPr>
          <a:xfrm>
            <a:off x="1000125" y="955962"/>
            <a:ext cx="7143750" cy="261610"/>
          </a:xfrm>
          <a:prstGeom prst="rect">
            <a:avLst/>
          </a:prstGeom>
          <a:solidFill>
            <a:schemeClr val="tx2"/>
          </a:solidFill>
        </p:spPr>
        <p:txBody>
          <a:bodyPr wrap="square" anchor="ctr">
            <a:spAutoFit/>
          </a:bodyPr>
          <a:lstStyle/>
          <a:p>
            <a:pPr algn="ctr"/>
            <a:r>
              <a:rPr lang="en-US" sz="1100" dirty="0" smtClean="0">
                <a:solidFill>
                  <a:schemeClr val="bg1"/>
                </a:solidFill>
                <a:latin typeface="Arial Black"/>
                <a:cs typeface="Arial Black"/>
              </a:rPr>
              <a:t>CEM PROGRAMS ARE BEING UNDERTAKEN</a:t>
            </a:r>
            <a:r>
              <a:rPr lang="en-US" sz="1100" dirty="0">
                <a:solidFill>
                  <a:schemeClr val="bg1"/>
                </a:solidFill>
                <a:latin typeface="Arial Black"/>
                <a:cs typeface="Arial Black"/>
              </a:rPr>
              <a:t> </a:t>
            </a:r>
            <a:r>
              <a:rPr lang="en-US" sz="1100" dirty="0" smtClean="0">
                <a:solidFill>
                  <a:schemeClr val="bg1"/>
                </a:solidFill>
                <a:latin typeface="Arial Black"/>
                <a:cs typeface="Arial Black"/>
              </a:rPr>
              <a:t>ACROSS THE</a:t>
            </a:r>
            <a:r>
              <a:rPr lang="en-US" sz="1100" dirty="0" smtClean="0">
                <a:solidFill>
                  <a:schemeClr val="bg1"/>
                </a:solidFill>
                <a:latin typeface="Arial Black"/>
                <a:cs typeface="Arial Black"/>
              </a:rPr>
              <a:t> GLOBE</a:t>
            </a:r>
            <a:endParaRPr lang="en-US" sz="1100" dirty="0">
              <a:solidFill>
                <a:schemeClr val="bg1"/>
              </a:solidFill>
              <a:latin typeface="Arial Black"/>
              <a:cs typeface="Arial Black"/>
            </a:endParaRPr>
          </a:p>
        </p:txBody>
      </p:sp>
      <p:sp>
        <p:nvSpPr>
          <p:cNvPr id="273" name="Rectangle 272"/>
          <p:cNvSpPr/>
          <p:nvPr/>
        </p:nvSpPr>
        <p:spPr>
          <a:xfrm>
            <a:off x="1637356" y="1290935"/>
            <a:ext cx="5869289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buClr>
                <a:srgbClr val="CC0000"/>
              </a:buClr>
            </a:pPr>
            <a:r>
              <a:rPr lang="en-US" sz="900" b="1" i="1" dirty="0" smtClean="0">
                <a:solidFill>
                  <a:srgbClr val="323232"/>
                </a:solidFill>
                <a:latin typeface="Arial Black"/>
                <a:cs typeface="Arial Black"/>
              </a:rPr>
              <a:t>The Top 9 countries for CEM programs:</a:t>
            </a:r>
            <a:endParaRPr lang="en-US" sz="900" b="1" i="1" dirty="0">
              <a:solidFill>
                <a:srgbClr val="323232"/>
              </a:solidFill>
              <a:latin typeface="Arial Black"/>
              <a:cs typeface="Arial Black"/>
            </a:endParaRPr>
          </a:p>
        </p:txBody>
      </p:sp>
      <p:sp>
        <p:nvSpPr>
          <p:cNvPr id="275" name="Rectangle 274"/>
          <p:cNvSpPr/>
          <p:nvPr/>
        </p:nvSpPr>
        <p:spPr>
          <a:xfrm>
            <a:off x="0" y="5963920"/>
            <a:ext cx="9152467" cy="894080"/>
          </a:xfrm>
          <a:prstGeom prst="rect">
            <a:avLst/>
          </a:prstGeom>
          <a:solidFill>
            <a:schemeClr val="tx2"/>
          </a:solidFill>
        </p:spPr>
        <p:txBody>
          <a:bodyPr wrap="square" anchor="ctr">
            <a:noAutofit/>
          </a:bodyPr>
          <a:lstStyle/>
          <a:p>
            <a:pPr algn="ctr"/>
            <a:r>
              <a:rPr lang="en-GB" dirty="0" smtClean="0">
                <a:solidFill>
                  <a:schemeClr val="bg1"/>
                </a:solidFill>
                <a:latin typeface="Arial Black"/>
                <a:cs typeface="Arial Black"/>
              </a:rPr>
              <a:t>TAKEAWAY</a:t>
            </a:r>
            <a:br>
              <a:rPr lang="en-GB" dirty="0" smtClean="0">
                <a:solidFill>
                  <a:schemeClr val="bg1"/>
                </a:solidFill>
                <a:latin typeface="Arial Black"/>
                <a:cs typeface="Arial Black"/>
              </a:rPr>
            </a:br>
            <a:r>
              <a:rPr lang="en-GB" dirty="0">
                <a:solidFill>
                  <a:schemeClr val="bg1"/>
                </a:solidFill>
                <a:cs typeface="Arial Black"/>
              </a:rPr>
              <a:t>While the US is seen as the ultimate service economy, </a:t>
            </a:r>
            <a:r>
              <a:rPr lang="en-GB" dirty="0" smtClean="0">
                <a:solidFill>
                  <a:schemeClr val="bg1"/>
                </a:solidFill>
                <a:cs typeface="Arial Black"/>
              </a:rPr>
              <a:t/>
            </a:r>
            <a:br>
              <a:rPr lang="en-GB" dirty="0" smtClean="0">
                <a:solidFill>
                  <a:schemeClr val="bg1"/>
                </a:solidFill>
                <a:cs typeface="Arial Black"/>
              </a:rPr>
            </a:br>
            <a:r>
              <a:rPr lang="en-GB" dirty="0" smtClean="0">
                <a:solidFill>
                  <a:schemeClr val="bg1"/>
                </a:solidFill>
                <a:cs typeface="Arial Black"/>
              </a:rPr>
              <a:t>China </a:t>
            </a:r>
            <a:r>
              <a:rPr lang="en-GB" dirty="0">
                <a:solidFill>
                  <a:schemeClr val="bg1"/>
                </a:solidFill>
                <a:cs typeface="Arial Black"/>
              </a:rPr>
              <a:t>actually leads </a:t>
            </a:r>
            <a:r>
              <a:rPr lang="en-GB" dirty="0" smtClean="0">
                <a:solidFill>
                  <a:schemeClr val="bg1"/>
                </a:solidFill>
                <a:cs typeface="Arial Black"/>
              </a:rPr>
              <a:t>the </a:t>
            </a:r>
            <a:r>
              <a:rPr lang="en-GB" dirty="0">
                <a:solidFill>
                  <a:schemeClr val="bg1"/>
                </a:solidFill>
                <a:cs typeface="Arial Black"/>
              </a:rPr>
              <a:t>pack </a:t>
            </a:r>
            <a:r>
              <a:rPr lang="en-GB" dirty="0" smtClean="0">
                <a:solidFill>
                  <a:schemeClr val="bg1"/>
                </a:solidFill>
                <a:cs typeface="Arial Black"/>
              </a:rPr>
              <a:t>in </a:t>
            </a:r>
            <a:r>
              <a:rPr lang="en-GB" dirty="0">
                <a:solidFill>
                  <a:schemeClr val="bg1"/>
                </a:solidFill>
                <a:cs typeface="Arial Black"/>
              </a:rPr>
              <a:t>CEM implementations with </a:t>
            </a:r>
            <a:r>
              <a:rPr lang="en-GB" dirty="0" smtClean="0">
                <a:solidFill>
                  <a:schemeClr val="bg1"/>
                </a:solidFill>
                <a:cs typeface="Arial Black"/>
              </a:rPr>
              <a:t>Thailand in second place </a:t>
            </a:r>
            <a:endParaRPr lang="en-GB" dirty="0">
              <a:solidFill>
                <a:schemeClr val="bg1"/>
              </a:solidFill>
              <a:cs typeface="Arial Black"/>
            </a:endParaRPr>
          </a:p>
        </p:txBody>
      </p:sp>
      <p:sp>
        <p:nvSpPr>
          <p:cNvPr id="276" name="Rectangle 275"/>
          <p:cNvSpPr/>
          <p:nvPr/>
        </p:nvSpPr>
        <p:spPr>
          <a:xfrm>
            <a:off x="5362875" y="4499961"/>
            <a:ext cx="983411" cy="246221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r>
              <a:rPr lang="en-US" sz="1000" i="1" dirty="0" smtClean="0">
                <a:solidFill>
                  <a:schemeClr val="tx2"/>
                </a:solidFill>
                <a:latin typeface="Arial Black"/>
                <a:cs typeface="Arial Black"/>
              </a:rPr>
              <a:t>THAILAND</a:t>
            </a:r>
            <a:endParaRPr lang="en-US" sz="1000" i="1" dirty="0">
              <a:solidFill>
                <a:schemeClr val="tx2"/>
              </a:solidFill>
              <a:latin typeface="Arial Black"/>
              <a:cs typeface="Arial Black"/>
            </a:endParaRPr>
          </a:p>
        </p:txBody>
      </p:sp>
      <p:sp>
        <p:nvSpPr>
          <p:cNvPr id="277" name="Rectangle 276"/>
          <p:cNvSpPr/>
          <p:nvPr/>
        </p:nvSpPr>
        <p:spPr>
          <a:xfrm>
            <a:off x="5361196" y="4184871"/>
            <a:ext cx="1052304" cy="415498"/>
          </a:xfrm>
          <a:prstGeom prst="rect">
            <a:avLst/>
          </a:prstGeom>
        </p:spPr>
        <p:txBody>
          <a:bodyPr wrap="square" lIns="0" rIns="0" bIns="0" anchor="ctr">
            <a:spAutoFit/>
          </a:bodyPr>
          <a:lstStyle/>
          <a:p>
            <a:pPr algn="ctr">
              <a:buClr>
                <a:srgbClr val="CC0000"/>
              </a:buClr>
            </a:pPr>
            <a:r>
              <a:rPr lang="en-US" sz="2400" b="1" dirty="0" smtClean="0">
                <a:gradFill flip="none" rotWithShape="1">
                  <a:gsLst>
                    <a:gs pos="8000">
                      <a:srgbClr val="890000"/>
                    </a:gs>
                    <a:gs pos="23000">
                      <a:srgbClr val="890000"/>
                    </a:gs>
                    <a:gs pos="64000">
                      <a:srgbClr val="E6001B"/>
                    </a:gs>
                  </a:gsLst>
                  <a:lin ang="16200000" scaled="1"/>
                  <a:tileRect/>
                </a:gradFill>
                <a:latin typeface="Arial Black"/>
                <a:cs typeface="Arial Black"/>
              </a:rPr>
              <a:t>77%</a:t>
            </a:r>
            <a:endParaRPr lang="en-US" sz="2400" b="1" dirty="0">
              <a:gradFill flip="none" rotWithShape="1">
                <a:gsLst>
                  <a:gs pos="8000">
                    <a:srgbClr val="890000"/>
                  </a:gs>
                  <a:gs pos="23000">
                    <a:srgbClr val="890000"/>
                  </a:gs>
                  <a:gs pos="64000">
                    <a:srgbClr val="E6001B"/>
                  </a:gs>
                </a:gsLst>
                <a:lin ang="16200000" scaled="1"/>
                <a:tileRect/>
              </a:gradFill>
              <a:latin typeface="Arial Black"/>
              <a:cs typeface="Arial Black"/>
            </a:endParaRPr>
          </a:p>
        </p:txBody>
      </p:sp>
      <p:sp>
        <p:nvSpPr>
          <p:cNvPr id="278" name="Rectangle 277"/>
          <p:cNvSpPr/>
          <p:nvPr/>
        </p:nvSpPr>
        <p:spPr>
          <a:xfrm>
            <a:off x="6410467" y="4684039"/>
            <a:ext cx="997519" cy="353943"/>
          </a:xfrm>
          <a:prstGeom prst="rect">
            <a:avLst/>
          </a:prstGeom>
        </p:spPr>
        <p:txBody>
          <a:bodyPr wrap="square" lIns="0" rIns="0" bIns="0" anchor="ctr">
            <a:spAutoFit/>
          </a:bodyPr>
          <a:lstStyle/>
          <a:p>
            <a:pPr>
              <a:buClr>
                <a:srgbClr val="CC0000"/>
              </a:buClr>
            </a:pPr>
            <a:r>
              <a:rPr lang="en-US" sz="2000" b="1" dirty="0" smtClean="0">
                <a:gradFill flip="none" rotWithShape="1">
                  <a:gsLst>
                    <a:gs pos="8000">
                      <a:srgbClr val="890000"/>
                    </a:gs>
                    <a:gs pos="23000">
                      <a:srgbClr val="890000"/>
                    </a:gs>
                    <a:gs pos="64000">
                      <a:srgbClr val="E6001B"/>
                    </a:gs>
                  </a:gsLst>
                  <a:lin ang="16200000" scaled="1"/>
                  <a:tileRect/>
                </a:gradFill>
                <a:latin typeface="Arial Black"/>
                <a:cs typeface="Arial Black"/>
              </a:rPr>
              <a:t>63%</a:t>
            </a:r>
            <a:endParaRPr lang="en-US" sz="2000" b="1" dirty="0">
              <a:gradFill flip="none" rotWithShape="1">
                <a:gsLst>
                  <a:gs pos="8000">
                    <a:srgbClr val="890000"/>
                  </a:gs>
                  <a:gs pos="23000">
                    <a:srgbClr val="890000"/>
                  </a:gs>
                  <a:gs pos="64000">
                    <a:srgbClr val="E6001B"/>
                  </a:gs>
                </a:gsLst>
                <a:lin ang="16200000" scaled="1"/>
                <a:tileRect/>
              </a:gradFill>
              <a:latin typeface="Arial Black"/>
              <a:cs typeface="Arial Black"/>
            </a:endParaRPr>
          </a:p>
        </p:txBody>
      </p:sp>
      <p:sp>
        <p:nvSpPr>
          <p:cNvPr id="279" name="Rectangle 278"/>
          <p:cNvSpPr/>
          <p:nvPr/>
        </p:nvSpPr>
        <p:spPr>
          <a:xfrm>
            <a:off x="6360814" y="5041043"/>
            <a:ext cx="990977" cy="246221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/>
            <a:r>
              <a:rPr lang="en-US" sz="1000" i="1" dirty="0" smtClean="0">
                <a:solidFill>
                  <a:schemeClr val="tx2"/>
                </a:solidFill>
                <a:latin typeface="Arial Black"/>
                <a:cs typeface="Arial Black"/>
              </a:rPr>
              <a:t>INDONESIA</a:t>
            </a:r>
            <a:endParaRPr lang="en-US" sz="1000" i="1" dirty="0">
              <a:solidFill>
                <a:schemeClr val="tx2"/>
              </a:solidFill>
              <a:latin typeface="Arial Black"/>
              <a:cs typeface="Arial Black"/>
            </a:endParaRPr>
          </a:p>
        </p:txBody>
      </p:sp>
      <p:sp>
        <p:nvSpPr>
          <p:cNvPr id="280" name="Rectangle 279"/>
          <p:cNvSpPr/>
          <p:nvPr/>
        </p:nvSpPr>
        <p:spPr>
          <a:xfrm>
            <a:off x="7162231" y="3813788"/>
            <a:ext cx="997519" cy="415498"/>
          </a:xfrm>
          <a:prstGeom prst="rect">
            <a:avLst/>
          </a:prstGeom>
        </p:spPr>
        <p:txBody>
          <a:bodyPr wrap="square" lIns="0" rIns="0" bIns="0" anchor="ctr">
            <a:spAutoFit/>
          </a:bodyPr>
          <a:lstStyle/>
          <a:p>
            <a:pPr>
              <a:buClr>
                <a:srgbClr val="CC0000"/>
              </a:buClr>
            </a:pPr>
            <a:r>
              <a:rPr lang="en-US" sz="2400" b="1" dirty="0" smtClean="0">
                <a:gradFill flip="none" rotWithShape="1">
                  <a:gsLst>
                    <a:gs pos="8000">
                      <a:srgbClr val="890000"/>
                    </a:gs>
                    <a:gs pos="23000">
                      <a:srgbClr val="890000"/>
                    </a:gs>
                    <a:gs pos="64000">
                      <a:srgbClr val="E6001B"/>
                    </a:gs>
                  </a:gsLst>
                  <a:lin ang="16200000" scaled="1"/>
                  <a:tileRect/>
                </a:gradFill>
                <a:latin typeface="Arial Black"/>
                <a:cs typeface="Arial Black"/>
              </a:rPr>
              <a:t>67%</a:t>
            </a:r>
            <a:endParaRPr lang="en-US" sz="2400" b="1" dirty="0">
              <a:gradFill flip="none" rotWithShape="1">
                <a:gsLst>
                  <a:gs pos="8000">
                    <a:srgbClr val="890000"/>
                  </a:gs>
                  <a:gs pos="23000">
                    <a:srgbClr val="890000"/>
                  </a:gs>
                  <a:gs pos="64000">
                    <a:srgbClr val="E6001B"/>
                  </a:gs>
                </a:gsLst>
                <a:lin ang="16200000" scaled="1"/>
                <a:tileRect/>
              </a:gradFill>
              <a:latin typeface="Arial Black"/>
              <a:cs typeface="Arial Black"/>
            </a:endParaRPr>
          </a:p>
        </p:txBody>
      </p:sp>
      <p:sp>
        <p:nvSpPr>
          <p:cNvPr id="281" name="Rectangle 280"/>
          <p:cNvSpPr/>
          <p:nvPr/>
        </p:nvSpPr>
        <p:spPr>
          <a:xfrm>
            <a:off x="6997873" y="4187727"/>
            <a:ext cx="1298962" cy="246221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r>
              <a:rPr lang="en-US" sz="1000" i="1" dirty="0" smtClean="0">
                <a:solidFill>
                  <a:schemeClr val="tx2"/>
                </a:solidFill>
                <a:latin typeface="Arial Black"/>
                <a:cs typeface="Arial Black"/>
              </a:rPr>
              <a:t>PHILIPPINNES</a:t>
            </a:r>
            <a:endParaRPr lang="en-US" sz="1000" i="1" dirty="0">
              <a:solidFill>
                <a:schemeClr val="tx2"/>
              </a:solidFill>
              <a:latin typeface="Arial Black"/>
              <a:cs typeface="Arial Black"/>
            </a:endParaRPr>
          </a:p>
        </p:txBody>
      </p:sp>
      <p:sp>
        <p:nvSpPr>
          <p:cNvPr id="283" name="Rectangle 282"/>
          <p:cNvSpPr/>
          <p:nvPr/>
        </p:nvSpPr>
        <p:spPr>
          <a:xfrm>
            <a:off x="5395343" y="4958778"/>
            <a:ext cx="983411" cy="246221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r>
              <a:rPr lang="en-US" sz="1000" i="1" dirty="0" smtClean="0">
                <a:solidFill>
                  <a:schemeClr val="tx2"/>
                </a:solidFill>
                <a:latin typeface="Arial Black"/>
                <a:cs typeface="Arial Black"/>
              </a:rPr>
              <a:t>MALAYSIA</a:t>
            </a:r>
            <a:endParaRPr lang="en-US" sz="1000" i="1" dirty="0">
              <a:solidFill>
                <a:schemeClr val="tx2"/>
              </a:solidFill>
              <a:latin typeface="Arial Black"/>
              <a:cs typeface="Arial Black"/>
            </a:endParaRPr>
          </a:p>
        </p:txBody>
      </p:sp>
      <p:sp>
        <p:nvSpPr>
          <p:cNvPr id="284" name="Rectangle 283"/>
          <p:cNvSpPr/>
          <p:nvPr/>
        </p:nvSpPr>
        <p:spPr>
          <a:xfrm>
            <a:off x="5556249" y="4666170"/>
            <a:ext cx="657645" cy="353943"/>
          </a:xfrm>
          <a:prstGeom prst="rect">
            <a:avLst/>
          </a:prstGeom>
        </p:spPr>
        <p:txBody>
          <a:bodyPr wrap="square" lIns="0" rIns="0" bIns="0" anchor="ctr">
            <a:spAutoFit/>
          </a:bodyPr>
          <a:lstStyle/>
          <a:p>
            <a:pPr algn="ctr">
              <a:buClr>
                <a:srgbClr val="CC0000"/>
              </a:buClr>
            </a:pPr>
            <a:r>
              <a:rPr lang="en-US" sz="2000" b="1" dirty="0" smtClean="0">
                <a:gradFill flip="none" rotWithShape="1">
                  <a:gsLst>
                    <a:gs pos="8000">
                      <a:srgbClr val="890000"/>
                    </a:gs>
                    <a:gs pos="23000">
                      <a:srgbClr val="890000"/>
                    </a:gs>
                    <a:gs pos="64000">
                      <a:srgbClr val="E6001B"/>
                    </a:gs>
                  </a:gsLst>
                  <a:lin ang="16200000" scaled="1"/>
                  <a:tileRect/>
                </a:gradFill>
                <a:latin typeface="Arial Black"/>
                <a:cs typeface="Arial Black"/>
              </a:rPr>
              <a:t>60%</a:t>
            </a:r>
            <a:endParaRPr lang="en-US" sz="2000" b="1" dirty="0">
              <a:gradFill flip="none" rotWithShape="1">
                <a:gsLst>
                  <a:gs pos="8000">
                    <a:srgbClr val="890000"/>
                  </a:gs>
                  <a:gs pos="23000">
                    <a:srgbClr val="890000"/>
                  </a:gs>
                  <a:gs pos="64000">
                    <a:srgbClr val="E6001B"/>
                  </a:gs>
                </a:gsLst>
                <a:lin ang="16200000" scaled="1"/>
                <a:tileRect/>
              </a:gradFill>
              <a:latin typeface="Arial Black"/>
              <a:cs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1407709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AV_ Red _Template_PPT_2007_P">
  <a:themeElements>
    <a:clrScheme name="Office">
      <a:dk1>
        <a:srgbClr val="323232"/>
      </a:dk1>
      <a:lt1>
        <a:sysClr val="window" lastClr="FFFFFF"/>
      </a:lt1>
      <a:dk2>
        <a:srgbClr val="000000"/>
      </a:dk2>
      <a:lt2>
        <a:srgbClr val="DDDDDD"/>
      </a:lt2>
      <a:accent1>
        <a:srgbClr val="CC0000"/>
      </a:accent1>
      <a:accent2>
        <a:srgbClr val="A9A9A9"/>
      </a:accent2>
      <a:accent3>
        <a:srgbClr val="7EAEDF"/>
      </a:accent3>
      <a:accent4>
        <a:srgbClr val="FAA145"/>
      </a:accent4>
      <a:accent5>
        <a:srgbClr val="B7E349"/>
      </a:accent5>
      <a:accent6>
        <a:srgbClr val="5AC5D4"/>
      </a:accent6>
      <a:hlink>
        <a:srgbClr val="7EAEDF"/>
      </a:hlink>
      <a:folHlink>
        <a:srgbClr val="FAA145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38100" cmpd="sng">
          <a:solidFill>
            <a:srgbClr val="FFFFFF"/>
          </a:solidFill>
          <a:miter lim="800000"/>
          <a:headEnd type="triangle"/>
          <a:tailEnd type="none"/>
        </a:ln>
      </a:spPr>
      <a:bodyPr rtlCol="0" anchor="ctr"/>
      <a:lstStyle>
        <a:defPPr algn="ctr">
          <a:defRPr dirty="0">
            <a:solidFill>
              <a:schemeClr val="tx1"/>
            </a:solidFill>
          </a:defRPr>
        </a:defPPr>
      </a:lstStyle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spDef>
    <a:lnDef>
      <a:spPr>
        <a:ln w="19050">
          <a:solidFill>
            <a:schemeClr val="accent2"/>
          </a:solidFill>
          <a:miter lim="800000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noAutofit/>
      </a:bodyPr>
      <a:lstStyle>
        <a:defPPr>
          <a:lnSpc>
            <a:spcPct val="90000"/>
          </a:lnSpc>
          <a:defRPr smtClean="0"/>
        </a:defPPr>
      </a:lstStyle>
    </a:txDef>
  </a:objectDefaults>
  <a:extraClrSchemeLst/>
  <a:custClrLst>
    <a:custClr name="Custom Color 1">
      <a:srgbClr val="98050E"/>
    </a:custClr>
    <a:custClr name="Custom Color 2">
      <a:srgbClr val="610206"/>
    </a:custClr>
    <a:custClr name="Custom Color 3">
      <a:srgbClr val="646464"/>
    </a:custClr>
    <a:custClr name="Custom Color 4">
      <a:srgbClr val="323232"/>
    </a:custClr>
    <a:custClr name="Custom Color 5">
      <a:srgbClr val="4B80B6"/>
    </a:custClr>
    <a:custClr name="Custom Color 6">
      <a:srgbClr val="325887"/>
    </a:custClr>
    <a:custClr name="Custom Color 7">
      <a:srgbClr val="D55D21"/>
    </a:custClr>
    <a:custClr name="Custom Color 8">
      <a:srgbClr val="8F3C0F"/>
    </a:custClr>
    <a:custClr name="Custom Color 9">
      <a:srgbClr val="87A239"/>
    </a:custClr>
    <a:custClr name="Custom Color 10">
      <a:srgbClr val="576820"/>
    </a:custClr>
    <a:custClr name="Custom Color 11">
      <a:srgbClr val="279199"/>
    </a:custClr>
    <a:custClr name="Custom Color 12">
      <a:srgbClr val="15535A"/>
    </a:custClr>
  </a:custClrLst>
</a:theme>
</file>

<file path=ppt/theme/theme2.xml><?xml version="1.0" encoding="utf-8"?>
<a:theme xmlns:a="http://schemas.openxmlformats.org/drawingml/2006/main" name="Office Theme">
  <a:themeElements>
    <a:clrScheme name="Avaya">
      <a:dk1>
        <a:srgbClr val="323232"/>
      </a:dk1>
      <a:lt1>
        <a:sysClr val="window" lastClr="FFFFFF"/>
      </a:lt1>
      <a:dk2>
        <a:srgbClr val="000000"/>
      </a:dk2>
      <a:lt2>
        <a:srgbClr val="DDDDDD"/>
      </a:lt2>
      <a:accent1>
        <a:srgbClr val="CC0000"/>
      </a:accent1>
      <a:accent2>
        <a:srgbClr val="A9A9A9"/>
      </a:accent2>
      <a:accent3>
        <a:srgbClr val="7EAEDF"/>
      </a:accent3>
      <a:accent4>
        <a:srgbClr val="FAA145"/>
      </a:accent4>
      <a:accent5>
        <a:srgbClr val="B7E349"/>
      </a:accent5>
      <a:accent6>
        <a:srgbClr val="5AC5D4"/>
      </a:accent6>
      <a:hlink>
        <a:srgbClr val="7EAEDF"/>
      </a:hlink>
      <a:folHlink>
        <a:srgbClr val="FAA145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Avaya">
      <a:dk1>
        <a:srgbClr val="323232"/>
      </a:dk1>
      <a:lt1>
        <a:sysClr val="window" lastClr="FFFFFF"/>
      </a:lt1>
      <a:dk2>
        <a:srgbClr val="000000"/>
      </a:dk2>
      <a:lt2>
        <a:srgbClr val="DDDDDD"/>
      </a:lt2>
      <a:accent1>
        <a:srgbClr val="CC0000"/>
      </a:accent1>
      <a:accent2>
        <a:srgbClr val="A9A9A9"/>
      </a:accent2>
      <a:accent3>
        <a:srgbClr val="7EAEDF"/>
      </a:accent3>
      <a:accent4>
        <a:srgbClr val="FAA145"/>
      </a:accent4>
      <a:accent5>
        <a:srgbClr val="B7E349"/>
      </a:accent5>
      <a:accent6>
        <a:srgbClr val="5AC5D4"/>
      </a:accent6>
      <a:hlink>
        <a:srgbClr val="7EAEDF"/>
      </a:hlink>
      <a:folHlink>
        <a:srgbClr val="FAA145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150A8A678438B4585B6C7777578AEED" ma:contentTypeVersion="0" ma:contentTypeDescription="Create a new document." ma:contentTypeScope="" ma:versionID="e976f1325f9d8622155f5de697f34cdd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E6570515-8865-4074-A6D6-C1FD7E6E44E6}">
  <ds:schemaRefs>
    <ds:schemaRef ds:uri="http://schemas.microsoft.com/office/2006/documentManagement/types"/>
    <ds:schemaRef ds:uri="http://schemas.microsoft.com/office/2006/metadata/properties"/>
    <ds:schemaRef ds:uri="http://purl.org/dc/dcmitype/"/>
    <ds:schemaRef ds:uri="http://schemas.openxmlformats.org/package/2006/metadata/core-properties"/>
    <ds:schemaRef ds:uri="http://purl.org/dc/terms/"/>
    <ds:schemaRef ds:uri="http://purl.org/dc/elements/1.1/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BBCD106C-8F6E-43A2-80B3-928B2A1BA80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7800E39-258B-4500-8C0B-DB0B5552BB8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AV_ Red _Template_PPT_2007_P</Template>
  <TotalTime>0</TotalTime>
  <Words>2880</Words>
  <Application>Microsoft Office PowerPoint</Application>
  <PresentationFormat>On-screen Show (4:3)</PresentationFormat>
  <Paragraphs>360</Paragraphs>
  <Slides>7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AV_ Red _Template_PPT_2007_P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2011-07-06T17:46:30Z</dcterms:created>
  <dcterms:modified xsi:type="dcterms:W3CDTF">2014-11-10T14:07:57Z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0x0101003150A8A678438B4585B6C7777578AEED</vt:lpwstr>
  </property>
</Properties>
</file>